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0"/>
  </p:notesMasterIdLst>
  <p:sldIdLst>
    <p:sldId id="260" r:id="rId2"/>
    <p:sldId id="407" r:id="rId3"/>
    <p:sldId id="262" r:id="rId4"/>
    <p:sldId id="372" r:id="rId5"/>
    <p:sldId id="258" r:id="rId6"/>
    <p:sldId id="324" r:id="rId7"/>
    <p:sldId id="408" r:id="rId8"/>
    <p:sldId id="447" r:id="rId9"/>
    <p:sldId id="451" r:id="rId10"/>
    <p:sldId id="458" r:id="rId11"/>
    <p:sldId id="457" r:id="rId12"/>
    <p:sldId id="374" r:id="rId13"/>
    <p:sldId id="292" r:id="rId14"/>
    <p:sldId id="293" r:id="rId15"/>
    <p:sldId id="297" r:id="rId16"/>
    <p:sldId id="294" r:id="rId17"/>
    <p:sldId id="295" r:id="rId18"/>
    <p:sldId id="301" r:id="rId19"/>
    <p:sldId id="296" r:id="rId20"/>
    <p:sldId id="455" r:id="rId21"/>
    <p:sldId id="299" r:id="rId22"/>
    <p:sldId id="306" r:id="rId23"/>
    <p:sldId id="409" r:id="rId24"/>
    <p:sldId id="375" r:id="rId25"/>
    <p:sldId id="427" r:id="rId26"/>
    <p:sldId id="261" r:id="rId27"/>
    <p:sldId id="383" r:id="rId28"/>
    <p:sldId id="384" r:id="rId29"/>
    <p:sldId id="362" r:id="rId30"/>
    <p:sldId id="385" r:id="rId31"/>
    <p:sldId id="363" r:id="rId32"/>
    <p:sldId id="386" r:id="rId33"/>
    <p:sldId id="364" r:id="rId34"/>
    <p:sldId id="365" r:id="rId35"/>
    <p:sldId id="366" r:id="rId36"/>
    <p:sldId id="456" r:id="rId37"/>
    <p:sldId id="367" r:id="rId38"/>
    <p:sldId id="425" r:id="rId39"/>
    <p:sldId id="426" r:id="rId40"/>
    <p:sldId id="388" r:id="rId41"/>
    <p:sldId id="368" r:id="rId42"/>
    <p:sldId id="452" r:id="rId43"/>
    <p:sldId id="376" r:id="rId44"/>
    <p:sldId id="389" r:id="rId45"/>
    <p:sldId id="424" r:id="rId46"/>
    <p:sldId id="397" r:id="rId47"/>
    <p:sldId id="390" r:id="rId48"/>
    <p:sldId id="391" r:id="rId49"/>
    <p:sldId id="398" r:id="rId50"/>
    <p:sldId id="395" r:id="rId51"/>
    <p:sldId id="454" r:id="rId52"/>
    <p:sldId id="459" r:id="rId53"/>
    <p:sldId id="377" r:id="rId54"/>
    <p:sldId id="399" r:id="rId55"/>
    <p:sldId id="259" r:id="rId56"/>
    <p:sldId id="400" r:id="rId57"/>
    <p:sldId id="263" r:id="rId58"/>
    <p:sldId id="265" r:id="rId59"/>
    <p:sldId id="267" r:id="rId60"/>
    <p:sldId id="264" r:id="rId61"/>
    <p:sldId id="266" r:id="rId62"/>
    <p:sldId id="268" r:id="rId63"/>
    <p:sldId id="378" r:id="rId64"/>
    <p:sldId id="428" r:id="rId65"/>
    <p:sldId id="446" r:id="rId66"/>
    <p:sldId id="430" r:id="rId67"/>
    <p:sldId id="431" r:id="rId68"/>
    <p:sldId id="432" r:id="rId69"/>
    <p:sldId id="433" r:id="rId70"/>
    <p:sldId id="434" r:id="rId71"/>
    <p:sldId id="435" r:id="rId72"/>
    <p:sldId id="436" r:id="rId73"/>
    <p:sldId id="437" r:id="rId74"/>
    <p:sldId id="438" r:id="rId75"/>
    <p:sldId id="439" r:id="rId76"/>
    <p:sldId id="445" r:id="rId77"/>
    <p:sldId id="440" r:id="rId78"/>
    <p:sldId id="441" r:id="rId79"/>
    <p:sldId id="442" r:id="rId80"/>
    <p:sldId id="443" r:id="rId81"/>
    <p:sldId id="401" r:id="rId82"/>
    <p:sldId id="460" r:id="rId83"/>
    <p:sldId id="461" r:id="rId84"/>
    <p:sldId id="462" r:id="rId85"/>
    <p:sldId id="380" r:id="rId86"/>
    <p:sldId id="463" r:id="rId87"/>
    <p:sldId id="464" r:id="rId88"/>
    <p:sldId id="381"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168" userDrawn="1">
          <p15:clr>
            <a:srgbClr val="A4A3A4"/>
          </p15:clr>
        </p15:guide>
        <p15:guide id="3" pos="5616" userDrawn="1">
          <p15:clr>
            <a:srgbClr val="A4A3A4"/>
          </p15:clr>
        </p15:guide>
        <p15:guide id="4" orient="horz" pos="744" userDrawn="1">
          <p15:clr>
            <a:srgbClr val="A4A3A4"/>
          </p15:clr>
        </p15:guide>
        <p15:guide id="5" pos="51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A5B6"/>
    <a:srgbClr val="DDC5D0"/>
    <a:srgbClr val="983E46"/>
    <a:srgbClr val="DFC5D0"/>
    <a:srgbClr val="98739D"/>
    <a:srgbClr val="B89FBB"/>
    <a:srgbClr val="C7B4C9"/>
    <a:srgbClr val="B9B7D3"/>
    <a:srgbClr val="DFDEEB"/>
    <a:srgbClr val="C850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7" autoAdjust="0"/>
    <p:restoredTop sz="94660"/>
  </p:normalViewPr>
  <p:slideViewPr>
    <p:cSldViewPr snapToGrid="0" showGuides="1">
      <p:cViewPr varScale="1">
        <p:scale>
          <a:sx n="147" d="100"/>
          <a:sy n="147" d="100"/>
        </p:scale>
        <p:origin x="1952" y="192"/>
      </p:cViewPr>
      <p:guideLst>
        <p:guide orient="horz" pos="720"/>
        <p:guide pos="168"/>
        <p:guide pos="5616"/>
        <p:guide orient="horz" pos="744"/>
        <p:guide pos="519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91673-6365-41A2-A3B7-BF8E7BB18FE4}" type="datetimeFigureOut">
              <a:rPr lang="ko-KR" altLang="en-US" smtClean="0"/>
              <a:t>2023. 1. 23.</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03FE4-A99C-4EF1-A804-69CF11710C5E}" type="slidenum">
              <a:rPr lang="ko-KR" altLang="en-US" smtClean="0"/>
              <a:t>‹#›</a:t>
            </a:fld>
            <a:endParaRPr lang="ko-KR" altLang="en-US"/>
          </a:p>
        </p:txBody>
      </p:sp>
    </p:spTree>
    <p:extLst>
      <p:ext uri="{BB962C8B-B14F-4D97-AF65-F5344CB8AC3E}">
        <p14:creationId xmlns:p14="http://schemas.microsoft.com/office/powerpoint/2010/main" val="77398293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9D603FE4-A99C-4EF1-A804-69CF11710C5E}" type="slidenum">
              <a:rPr lang="ko-KR" altLang="en-US" smtClean="0"/>
              <a:t>1</a:t>
            </a:fld>
            <a:endParaRPr lang="ko-KR" altLang="en-US"/>
          </a:p>
        </p:txBody>
      </p:sp>
    </p:spTree>
    <p:extLst>
      <p:ext uri="{BB962C8B-B14F-4D97-AF65-F5344CB8AC3E}">
        <p14:creationId xmlns:p14="http://schemas.microsoft.com/office/powerpoint/2010/main" val="366883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a:p>
        </p:txBody>
      </p:sp>
      <p:sp>
        <p:nvSpPr>
          <p:cNvPr id="4" name="Slide Number Placeholder 3"/>
          <p:cNvSpPr>
            <a:spLocks noGrp="1"/>
          </p:cNvSpPr>
          <p:nvPr>
            <p:ph type="sldNum" sz="quarter" idx="5"/>
          </p:nvPr>
        </p:nvSpPr>
        <p:spPr/>
        <p:txBody>
          <a:bodyPr/>
          <a:lstStyle/>
          <a:p>
            <a:fld id="{9D603FE4-A99C-4EF1-A804-69CF11710C5E}" type="slidenum">
              <a:rPr lang="ko-KR" altLang="en-US" smtClean="0"/>
              <a:t>2</a:t>
            </a:fld>
            <a:endParaRPr lang="ko-KR" altLang="en-US"/>
          </a:p>
        </p:txBody>
      </p:sp>
    </p:spTree>
    <p:extLst>
      <p:ext uri="{BB962C8B-B14F-4D97-AF65-F5344CB8AC3E}">
        <p14:creationId xmlns:p14="http://schemas.microsoft.com/office/powerpoint/2010/main" val="1164343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1111">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BFA08BA3-28A4-4AA0-B60D-BDC4D1BE4D8C}" type="datetimeFigureOut">
              <a:rPr lang="ko-KR" altLang="en-US" smtClean="0"/>
              <a:t>2023. 1. 23.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15A254A-D12F-4AB4-B17D-62E9A33D2185}" type="slidenum">
              <a:rPr lang="ko-KR" altLang="en-US" smtClean="0"/>
              <a:t>‹#›</a:t>
            </a:fld>
            <a:endParaRPr lang="ko-KR" altLang="en-US"/>
          </a:p>
        </p:txBody>
      </p:sp>
    </p:spTree>
    <p:extLst>
      <p:ext uri="{BB962C8B-B14F-4D97-AF65-F5344CB8AC3E}">
        <p14:creationId xmlns:p14="http://schemas.microsoft.com/office/powerpoint/2010/main" val="2790002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BFA08BA3-28A4-4AA0-B60D-BDC4D1BE4D8C}" type="datetimeFigureOut">
              <a:rPr lang="ko-KR" altLang="en-US" smtClean="0"/>
              <a:t>2023. 1. 23.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15A254A-D12F-4AB4-B17D-62E9A33D2185}" type="slidenum">
              <a:rPr lang="ko-KR" altLang="en-US" smtClean="0"/>
              <a:t>‹#›</a:t>
            </a:fld>
            <a:endParaRPr lang="ko-KR" altLang="en-US"/>
          </a:p>
        </p:txBody>
      </p:sp>
    </p:spTree>
    <p:extLst>
      <p:ext uri="{BB962C8B-B14F-4D97-AF65-F5344CB8AC3E}">
        <p14:creationId xmlns:p14="http://schemas.microsoft.com/office/powerpoint/2010/main" val="884891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BFA08BA3-28A4-4AA0-B60D-BDC4D1BE4D8C}" type="datetimeFigureOut">
              <a:rPr lang="ko-KR" altLang="en-US" smtClean="0"/>
              <a:t>2023. 1. 23.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15A254A-D12F-4AB4-B17D-62E9A33D2185}" type="slidenum">
              <a:rPr lang="ko-KR" altLang="en-US" smtClean="0"/>
              <a:t>‹#›</a:t>
            </a:fld>
            <a:endParaRPr lang="ko-KR" altLang="en-US"/>
          </a:p>
        </p:txBody>
      </p:sp>
    </p:spTree>
    <p:extLst>
      <p:ext uri="{BB962C8B-B14F-4D97-AF65-F5344CB8AC3E}">
        <p14:creationId xmlns:p14="http://schemas.microsoft.com/office/powerpoint/2010/main" val="145094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ko-KR" altLang="en-US" dirty="0"/>
              <a:t>마스터 제목 스타일 편집</a:t>
            </a:r>
            <a:endParaRPr lang="en-US" dirty="0"/>
          </a:p>
        </p:txBody>
      </p:sp>
      <p:sp>
        <p:nvSpPr>
          <p:cNvPr id="3" name="Content Placeholder 2"/>
          <p:cNvSpPr>
            <a:spLocks noGrp="1"/>
          </p:cNvSpPr>
          <p:nvPr>
            <p:ph idx="1"/>
          </p:nvPr>
        </p:nvSpPr>
        <p:spPr/>
        <p:txBody>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endParaRPr lang="en-US" dirty="0"/>
          </a:p>
        </p:txBody>
      </p:sp>
      <p:sp>
        <p:nvSpPr>
          <p:cNvPr id="5" name="Footer Placeholder 4"/>
          <p:cNvSpPr>
            <a:spLocks noGrp="1"/>
          </p:cNvSpPr>
          <p:nvPr>
            <p:ph type="ftr" sz="quarter" idx="11"/>
          </p:nvPr>
        </p:nvSpPr>
        <p:spPr/>
        <p:txBody>
          <a:bodyPr/>
          <a:lstStyle/>
          <a:p>
            <a:endParaRPr lang="ko-KR" altLang="en-US" dirty="0"/>
          </a:p>
        </p:txBody>
      </p:sp>
      <p:sp>
        <p:nvSpPr>
          <p:cNvPr id="8" name="슬라이드 번호 개체 틀 21">
            <a:extLst>
              <a:ext uri="{FF2B5EF4-FFF2-40B4-BE49-F238E27FC236}">
                <a16:creationId xmlns:a16="http://schemas.microsoft.com/office/drawing/2014/main" id="{4D2214B6-493B-46DD-800C-F6D2AA1BFAC1}"/>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a:t>
            </a:fld>
            <a:endParaRPr lang="ko-KR" altLang="en-US" dirty="0"/>
          </a:p>
        </p:txBody>
      </p:sp>
    </p:spTree>
    <p:extLst>
      <p:ext uri="{BB962C8B-B14F-4D97-AF65-F5344CB8AC3E}">
        <p14:creationId xmlns:p14="http://schemas.microsoft.com/office/powerpoint/2010/main" val="3801011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BFA08BA3-28A4-4AA0-B60D-BDC4D1BE4D8C}" type="datetimeFigureOut">
              <a:rPr lang="ko-KR" altLang="en-US" smtClean="0"/>
              <a:t>2023. 1. 23.</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115A254A-D12F-4AB4-B17D-62E9A33D2185}" type="slidenum">
              <a:rPr lang="ko-KR" altLang="en-US" smtClean="0"/>
              <a:t>‹#›</a:t>
            </a:fld>
            <a:endParaRPr lang="ko-KR" altLang="en-US"/>
          </a:p>
        </p:txBody>
      </p:sp>
    </p:spTree>
    <p:extLst>
      <p:ext uri="{BB962C8B-B14F-4D97-AF65-F5344CB8AC3E}">
        <p14:creationId xmlns:p14="http://schemas.microsoft.com/office/powerpoint/2010/main" val="2238828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BFA08BA3-28A4-4AA0-B60D-BDC4D1BE4D8C}" type="datetimeFigureOut">
              <a:rPr lang="ko-KR" altLang="en-US" smtClean="0"/>
              <a:t>2023. 1. 23.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15A254A-D12F-4AB4-B17D-62E9A33D2185}" type="slidenum">
              <a:rPr lang="ko-KR" altLang="en-US" smtClean="0"/>
              <a:t>‹#›</a:t>
            </a:fld>
            <a:endParaRPr lang="ko-KR" altLang="en-US"/>
          </a:p>
        </p:txBody>
      </p:sp>
    </p:spTree>
    <p:extLst>
      <p:ext uri="{BB962C8B-B14F-4D97-AF65-F5344CB8AC3E}">
        <p14:creationId xmlns:p14="http://schemas.microsoft.com/office/powerpoint/2010/main" val="1263592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a:xfrm>
            <a:off x="628650" y="6356351"/>
            <a:ext cx="2057400" cy="365125"/>
          </a:xfrm>
          <a:prstGeom prst="rect">
            <a:avLst/>
          </a:prstGeom>
        </p:spPr>
        <p:txBody>
          <a:bodyPr/>
          <a:lstStyle/>
          <a:p>
            <a:fld id="{BFA08BA3-28A4-4AA0-B60D-BDC4D1BE4D8C}" type="datetimeFigureOut">
              <a:rPr lang="ko-KR" altLang="en-US" smtClean="0"/>
              <a:t>2023. 1. 23.</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115A254A-D12F-4AB4-B17D-62E9A33D2185}" type="slidenum">
              <a:rPr lang="ko-KR" altLang="en-US" smtClean="0"/>
              <a:t>‹#›</a:t>
            </a:fld>
            <a:endParaRPr lang="ko-KR" altLang="en-US"/>
          </a:p>
        </p:txBody>
      </p:sp>
    </p:spTree>
    <p:extLst>
      <p:ext uri="{BB962C8B-B14F-4D97-AF65-F5344CB8AC3E}">
        <p14:creationId xmlns:p14="http://schemas.microsoft.com/office/powerpoint/2010/main" val="370109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BFA08BA3-28A4-4AA0-B60D-BDC4D1BE4D8C}" type="datetimeFigureOut">
              <a:rPr lang="ko-KR" altLang="en-US" smtClean="0"/>
              <a:t>2023. 1. 23.</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115A254A-D12F-4AB4-B17D-62E9A33D2185}" type="slidenum">
              <a:rPr lang="ko-KR" altLang="en-US" smtClean="0"/>
              <a:t>‹#›</a:t>
            </a:fld>
            <a:endParaRPr lang="ko-KR" altLang="en-US"/>
          </a:p>
        </p:txBody>
      </p:sp>
    </p:spTree>
    <p:extLst>
      <p:ext uri="{BB962C8B-B14F-4D97-AF65-F5344CB8AC3E}">
        <p14:creationId xmlns:p14="http://schemas.microsoft.com/office/powerpoint/2010/main" val="1879062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fld id="{BFA08BA3-28A4-4AA0-B60D-BDC4D1BE4D8C}" type="datetimeFigureOut">
              <a:rPr lang="ko-KR" altLang="en-US" smtClean="0"/>
              <a:t>2023. 1. 23.</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115A254A-D12F-4AB4-B17D-62E9A33D2185}" type="slidenum">
              <a:rPr lang="ko-KR" altLang="en-US" smtClean="0"/>
              <a:t>‹#›</a:t>
            </a:fld>
            <a:endParaRPr lang="ko-KR" altLang="en-US"/>
          </a:p>
        </p:txBody>
      </p:sp>
    </p:spTree>
    <p:extLst>
      <p:ext uri="{BB962C8B-B14F-4D97-AF65-F5344CB8AC3E}">
        <p14:creationId xmlns:p14="http://schemas.microsoft.com/office/powerpoint/2010/main" val="2857779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BFA08BA3-28A4-4AA0-B60D-BDC4D1BE4D8C}" type="datetimeFigureOut">
              <a:rPr lang="ko-KR" altLang="en-US" smtClean="0"/>
              <a:t>2023. 1. 23.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15A254A-D12F-4AB4-B17D-62E9A33D2185}" type="slidenum">
              <a:rPr lang="ko-KR" altLang="en-US" smtClean="0"/>
              <a:t>‹#›</a:t>
            </a:fld>
            <a:endParaRPr lang="ko-KR" altLang="en-US"/>
          </a:p>
        </p:txBody>
      </p:sp>
    </p:spTree>
    <p:extLst>
      <p:ext uri="{BB962C8B-B14F-4D97-AF65-F5344CB8AC3E}">
        <p14:creationId xmlns:p14="http://schemas.microsoft.com/office/powerpoint/2010/main" val="316623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a:xfrm>
            <a:off x="628650" y="6356351"/>
            <a:ext cx="2057400" cy="365125"/>
          </a:xfrm>
          <a:prstGeom prst="rect">
            <a:avLst/>
          </a:prstGeom>
        </p:spPr>
        <p:txBody>
          <a:bodyPr/>
          <a:lstStyle/>
          <a:p>
            <a:fld id="{BFA08BA3-28A4-4AA0-B60D-BDC4D1BE4D8C}" type="datetimeFigureOut">
              <a:rPr lang="ko-KR" altLang="en-US" smtClean="0"/>
              <a:t>2023. 1. 23.</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115A254A-D12F-4AB4-B17D-62E9A33D2185}" type="slidenum">
              <a:rPr lang="ko-KR" altLang="en-US" smtClean="0"/>
              <a:t>‹#›</a:t>
            </a:fld>
            <a:endParaRPr lang="ko-KR" altLang="en-US"/>
          </a:p>
        </p:txBody>
      </p:sp>
    </p:spTree>
    <p:extLst>
      <p:ext uri="{BB962C8B-B14F-4D97-AF65-F5344CB8AC3E}">
        <p14:creationId xmlns:p14="http://schemas.microsoft.com/office/powerpoint/2010/main" val="355233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5A254A-D12F-4AB4-B17D-62E9A33D2185}" type="slidenum">
              <a:rPr lang="ko-KR" altLang="en-US" smtClean="0"/>
              <a:t>‹#›</a:t>
            </a:fld>
            <a:endParaRPr lang="ko-KR" altLang="en-US"/>
          </a:p>
        </p:txBody>
      </p:sp>
    </p:spTree>
    <p:extLst>
      <p:ext uri="{BB962C8B-B14F-4D97-AF65-F5344CB8AC3E}">
        <p14:creationId xmlns:p14="http://schemas.microsoft.com/office/powerpoint/2010/main" val="4073314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oi.org/10.1016/j.cell.2021.04.048" TargetMode="External"/><Relationship Id="rId2" Type="http://schemas.openxmlformats.org/officeDocument/2006/relationships/hyperlink" Target="https://doi.org/doi:10.1038/ncomms14049" TargetMode="External"/><Relationship Id="rId1" Type="http://schemas.openxmlformats.org/officeDocument/2006/relationships/slideLayout" Target="../slideLayouts/slideLayout2.xml"/><Relationship Id="rId6" Type="http://schemas.openxmlformats.org/officeDocument/2006/relationships/hyperlink" Target="https://doi.org/10.1186/s12864-020-06832-3" TargetMode="External"/><Relationship Id="rId5" Type="http://schemas.openxmlformats.org/officeDocument/2006/relationships/hyperlink" Target="https://doi.org/10.1038/s41467-021-21246-9" TargetMode="External"/><Relationship Id="rId4" Type="http://schemas.openxmlformats.org/officeDocument/2006/relationships/hyperlink" Target="https://doi.org/10.1038/s41592-021-01358-2"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tif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a:extLst>
              <a:ext uri="{FF2B5EF4-FFF2-40B4-BE49-F238E27FC236}">
                <a16:creationId xmlns:a16="http://schemas.microsoft.com/office/drawing/2014/main" id="{37314FF9-3228-42B2-BEAA-969A3F190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 y="-5361"/>
            <a:ext cx="9127098" cy="6858000"/>
          </a:xfrm>
          <a:prstGeom prst="rect">
            <a:avLst/>
          </a:prstGeom>
        </p:spPr>
      </p:pic>
      <p:sp>
        <p:nvSpPr>
          <p:cNvPr id="7" name="TextBox 6">
            <a:extLst>
              <a:ext uri="{FF2B5EF4-FFF2-40B4-BE49-F238E27FC236}">
                <a16:creationId xmlns:a16="http://schemas.microsoft.com/office/drawing/2014/main" id="{F50212B8-D36C-4BDE-9BB8-CB8176A87B0A}"/>
              </a:ext>
            </a:extLst>
          </p:cNvPr>
          <p:cNvSpPr txBox="1"/>
          <p:nvPr/>
        </p:nvSpPr>
        <p:spPr>
          <a:xfrm>
            <a:off x="602575" y="2150692"/>
            <a:ext cx="7920916" cy="2369880"/>
          </a:xfrm>
          <a:prstGeom prst="rect">
            <a:avLst/>
          </a:prstGeom>
          <a:noFill/>
        </p:spPr>
        <p:txBody>
          <a:bodyPr wrap="square" rtlCol="0">
            <a:spAutoFit/>
          </a:bodyPr>
          <a:lstStyle/>
          <a:p>
            <a:pPr algn="ctr"/>
            <a:r>
              <a:rPr lang="en-US" altLang="ko-KR" sz="6000" b="1" dirty="0" err="1">
                <a:solidFill>
                  <a:srgbClr val="C85059"/>
                </a:solidFill>
                <a:latin typeface="Arial" panose="020B0604020202020204" pitchFamily="34" charset="0"/>
                <a:cs typeface="Arial" panose="020B0604020202020204" pitchFamily="34" charset="0"/>
              </a:rPr>
              <a:t>KSBi</a:t>
            </a:r>
            <a:r>
              <a:rPr lang="en-US" altLang="ko-KR" sz="6000" b="1" dirty="0">
                <a:solidFill>
                  <a:srgbClr val="C85059"/>
                </a:solidFill>
                <a:latin typeface="Arial" panose="020B0604020202020204" pitchFamily="34" charset="0"/>
                <a:cs typeface="Arial" panose="020B0604020202020204" pitchFamily="34" charset="0"/>
              </a:rPr>
              <a:t>-BIML 2023</a:t>
            </a:r>
          </a:p>
          <a:p>
            <a:pPr algn="ctr"/>
            <a:endParaRPr lang="en-US" altLang="ko-KR" sz="6000" b="1" dirty="0">
              <a:solidFill>
                <a:srgbClr val="C85059"/>
              </a:solidFill>
              <a:latin typeface="Arial" panose="020B0604020202020204" pitchFamily="34" charset="0"/>
              <a:cs typeface="Arial" panose="020B0604020202020204" pitchFamily="34" charset="0"/>
            </a:endParaRPr>
          </a:p>
          <a:p>
            <a:pPr algn="ctr"/>
            <a:r>
              <a:rPr lang="en" altLang="ko-Kore-US" sz="2800" b="0" i="0" dirty="0">
                <a:solidFill>
                  <a:srgbClr val="000000"/>
                </a:solidFill>
                <a:effectLst/>
                <a:latin typeface="Roboto" panose="020F0502020204030204" pitchFamily="34" charset="0"/>
              </a:rPr>
              <a:t>Analysis of Spatially resolved transcriptomics </a:t>
            </a:r>
            <a:endParaRPr lang="ko-Kore-US" altLang="en-US" sz="4400" dirty="0"/>
          </a:p>
        </p:txBody>
      </p:sp>
      <p:pic>
        <p:nvPicPr>
          <p:cNvPr id="8" name="그림 7" descr="텍스트이(가) 표시된 사진&#10;&#10;자동 생성된 설명">
            <a:extLst>
              <a:ext uri="{FF2B5EF4-FFF2-40B4-BE49-F238E27FC236}">
                <a16:creationId xmlns:a16="http://schemas.microsoft.com/office/drawing/2014/main" id="{EE741C22-C708-41F4-BD18-58BD9F90A23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48930" y="214103"/>
            <a:ext cx="1512248" cy="231466"/>
          </a:xfrm>
          <a:prstGeom prst="rect">
            <a:avLst/>
          </a:prstGeom>
        </p:spPr>
      </p:pic>
    </p:spTree>
    <p:extLst>
      <p:ext uri="{BB962C8B-B14F-4D97-AF65-F5344CB8AC3E}">
        <p14:creationId xmlns:p14="http://schemas.microsoft.com/office/powerpoint/2010/main" val="2404182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FE6E1E-8BA6-1CB1-C973-59823BA773A7}"/>
              </a:ext>
            </a:extLst>
          </p:cNvPr>
          <p:cNvSpPr txBox="1"/>
          <p:nvPr/>
        </p:nvSpPr>
        <p:spPr>
          <a:xfrm>
            <a:off x="720725" y="2648039"/>
            <a:ext cx="8148955" cy="1323439"/>
          </a:xfrm>
          <a:prstGeom prst="rect">
            <a:avLst/>
          </a:prstGeom>
          <a:noFill/>
        </p:spPr>
        <p:txBody>
          <a:bodyPr wrap="square" rtlCol="0">
            <a:spAutoFit/>
          </a:bodyPr>
          <a:lstStyle/>
          <a:p>
            <a:r>
              <a:rPr lang="en-US" altLang="ko-KR" sz="4000" b="1" dirty="0">
                <a:solidFill>
                  <a:srgbClr val="C85059"/>
                </a:solidFill>
                <a:latin typeface="Arial" panose="020B0604020202020204" pitchFamily="34" charset="0"/>
                <a:cs typeface="Arial" panose="020B0604020202020204" pitchFamily="34" charset="0"/>
              </a:rPr>
              <a:t>3.</a:t>
            </a:r>
            <a:r>
              <a:rPr lang="ko-KR" altLang="en-US" sz="4000" b="1" dirty="0">
                <a:solidFill>
                  <a:srgbClr val="C85059"/>
                </a:solidFill>
                <a:latin typeface="Arial" panose="020B0604020202020204" pitchFamily="34" charset="0"/>
                <a:cs typeface="Arial" panose="020B0604020202020204" pitchFamily="34" charset="0"/>
              </a:rPr>
              <a:t> </a:t>
            </a:r>
            <a:r>
              <a:rPr lang="en-US" altLang="ko-KR" sz="4000" b="1" dirty="0">
                <a:solidFill>
                  <a:srgbClr val="C85059"/>
                </a:solidFill>
                <a:latin typeface="Arial" panose="020B0604020202020204" pitchFamily="34" charset="0"/>
                <a:cs typeface="Arial" panose="020B0604020202020204" pitchFamily="34" charset="0"/>
              </a:rPr>
              <a:t>What is single cell RNA-seq and spatial transcriptomics?</a:t>
            </a:r>
            <a:endParaRPr lang="ko-KR" altLang="en-US" sz="4000" b="1" dirty="0">
              <a:solidFill>
                <a:srgbClr val="C850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12181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2">
            <a:extLst>
              <a:ext uri="{FF2B5EF4-FFF2-40B4-BE49-F238E27FC236}">
                <a16:creationId xmlns:a16="http://schemas.microsoft.com/office/drawing/2014/main" id="{5306E6F4-422C-5088-AEBD-A99C1C15673D}"/>
              </a:ext>
            </a:extLst>
          </p:cNvPr>
          <p:cNvSpPr>
            <a:spLocks noGrp="1"/>
          </p:cNvSpPr>
          <p:nvPr>
            <p:ph type="title"/>
          </p:nvPr>
        </p:nvSpPr>
        <p:spPr>
          <a:xfrm>
            <a:off x="278976" y="490403"/>
            <a:ext cx="8783744" cy="652598"/>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Single-cell transcriptomics</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직사각형 5">
            <a:extLst>
              <a:ext uri="{FF2B5EF4-FFF2-40B4-BE49-F238E27FC236}">
                <a16:creationId xmlns:a16="http://schemas.microsoft.com/office/drawing/2014/main" id="{D7B03C1B-B96A-EE6B-2B1C-28D9DB3CFE63}"/>
              </a:ext>
            </a:extLst>
          </p:cNvPr>
          <p:cNvSpPr/>
          <p:nvPr/>
        </p:nvSpPr>
        <p:spPr>
          <a:xfrm>
            <a:off x="278976" y="1190192"/>
            <a:ext cx="7939088" cy="953136"/>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Arial" panose="020B0604020202020204" pitchFamily="34" charset="0"/>
                <a:cs typeface="Arial" panose="020B0604020202020204" pitchFamily="34" charset="0"/>
              </a:rPr>
              <a:t>Examines the gene expression level of individual cells in a given population by simultaneously measuring the RNA concentration (conventionally only messenger RNA (mRNA)) of hundreds to thousands of genes.</a:t>
            </a:r>
          </a:p>
        </p:txBody>
      </p:sp>
      <p:sp>
        <p:nvSpPr>
          <p:cNvPr id="5" name="제목 12">
            <a:extLst>
              <a:ext uri="{FF2B5EF4-FFF2-40B4-BE49-F238E27FC236}">
                <a16:creationId xmlns:a16="http://schemas.microsoft.com/office/drawing/2014/main" id="{E819DE7F-20EB-15FD-509F-BA3A95875394}"/>
              </a:ext>
            </a:extLst>
          </p:cNvPr>
          <p:cNvSpPr txBox="1">
            <a:spLocks/>
          </p:cNvSpPr>
          <p:nvPr/>
        </p:nvSpPr>
        <p:spPr>
          <a:xfrm>
            <a:off x="266700" y="3107007"/>
            <a:ext cx="8783744" cy="722229"/>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Spatial transcriptomics</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9D8CC157-F117-9598-0F0C-2BF8AE9898FC}"/>
              </a:ext>
            </a:extLst>
          </p:cNvPr>
          <p:cNvSpPr/>
          <p:nvPr/>
        </p:nvSpPr>
        <p:spPr>
          <a:xfrm>
            <a:off x="278975" y="3825774"/>
            <a:ext cx="7939088" cy="1537399"/>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Arial" panose="020B0604020202020204" pitchFamily="34" charset="0"/>
                <a:cs typeface="Arial" panose="020B0604020202020204" pitchFamily="34" charset="0"/>
              </a:rPr>
              <a:t>Since </a:t>
            </a:r>
            <a:r>
              <a:rPr lang="en-US" altLang="ko-KR" sz="1400" dirty="0" err="1">
                <a:solidFill>
                  <a:schemeClr val="tx1"/>
                </a:solidFill>
                <a:latin typeface="Arial" panose="020B0604020202020204" pitchFamily="34" charset="0"/>
                <a:cs typeface="Arial" panose="020B0604020202020204" pitchFamily="34" charset="0"/>
              </a:rPr>
              <a:t>Visium</a:t>
            </a:r>
            <a:r>
              <a:rPr lang="en-US" altLang="ko-KR" sz="1400" dirty="0">
                <a:solidFill>
                  <a:schemeClr val="tx1"/>
                </a:solidFill>
                <a:latin typeface="Arial" panose="020B0604020202020204" pitchFamily="34" charset="0"/>
                <a:cs typeface="Arial" panose="020B0604020202020204" pitchFamily="34" charset="0"/>
              </a:rPr>
              <a:t> Spatial Gene Expression is a spatial transcriptomics solution, you can analyze the transcriptome within the tissue context.</a:t>
            </a:r>
          </a:p>
          <a:p>
            <a:endParaRPr lang="en-US" altLang="ko-KR" sz="1400" dirty="0">
              <a:solidFill>
                <a:schemeClr val="tx1"/>
              </a:solidFill>
              <a:latin typeface="Arial" panose="020B0604020202020204" pitchFamily="34" charset="0"/>
              <a:cs typeface="Arial" panose="020B0604020202020204" pitchFamily="34" charset="0"/>
            </a:endParaRPr>
          </a:p>
          <a:p>
            <a:r>
              <a:rPr lang="en-US" altLang="ko-KR" sz="1400" dirty="0" err="1">
                <a:solidFill>
                  <a:schemeClr val="tx1"/>
                </a:solidFill>
                <a:latin typeface="Arial" panose="020B0604020202020204" pitchFamily="34" charset="0"/>
                <a:cs typeface="Arial" panose="020B0604020202020204" pitchFamily="34" charset="0"/>
              </a:rPr>
              <a:t>Visium</a:t>
            </a:r>
            <a:r>
              <a:rPr lang="en-US" altLang="ko-KR" sz="1400" dirty="0">
                <a:solidFill>
                  <a:schemeClr val="tx1"/>
                </a:solidFill>
                <a:latin typeface="Arial" panose="020B0604020202020204" pitchFamily="34" charset="0"/>
                <a:cs typeface="Arial" panose="020B0604020202020204" pitchFamily="34" charset="0"/>
              </a:rPr>
              <a:t> Spatial Gene Expression works with cell capture slides that contain four capture areas with 5,000 barcoded spots. These barcoded spots include capture oligonucleotides that bind to the RNA in the tissue.</a:t>
            </a:r>
            <a:endParaRPr lang="en-US" altLang="ko-KR" sz="1100"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43C2794-C248-774C-BCAB-29343800DA36}"/>
              </a:ext>
            </a:extLst>
          </p:cNvPr>
          <p:cNvSpPr txBox="1"/>
          <p:nvPr/>
        </p:nvSpPr>
        <p:spPr>
          <a:xfrm>
            <a:off x="266700" y="2115095"/>
            <a:ext cx="7666683" cy="276999"/>
          </a:xfrm>
          <a:prstGeom prst="rect">
            <a:avLst/>
          </a:prstGeom>
          <a:noFill/>
        </p:spPr>
        <p:txBody>
          <a:bodyPr wrap="square">
            <a:spAutoFit/>
          </a:bodyPr>
          <a:lstStyle/>
          <a:p>
            <a:r>
              <a:rPr lang="en-US" sz="1200" dirty="0">
                <a:solidFill>
                  <a:schemeClr val="bg1">
                    <a:lumMod val="65000"/>
                  </a:schemeClr>
                </a:solidFill>
                <a:latin typeface="Arial" panose="020B0604020202020204" pitchFamily="34" charset="0"/>
                <a:cs typeface="Arial" panose="020B0604020202020204" pitchFamily="34" charset="0"/>
              </a:rPr>
              <a:t>https://www.10xgenomics.com/single-cell-technology</a:t>
            </a:r>
            <a:endParaRPr lang="en-KR" sz="1200" dirty="0">
              <a:solidFill>
                <a:schemeClr val="bg1">
                  <a:lumMod val="65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992CC26A-733C-92E0-E1EB-54BF67087589}"/>
              </a:ext>
            </a:extLst>
          </p:cNvPr>
          <p:cNvSpPr txBox="1"/>
          <p:nvPr/>
        </p:nvSpPr>
        <p:spPr>
          <a:xfrm>
            <a:off x="266700" y="5363173"/>
            <a:ext cx="7666683" cy="276999"/>
          </a:xfrm>
          <a:prstGeom prst="rect">
            <a:avLst/>
          </a:prstGeom>
          <a:noFill/>
        </p:spPr>
        <p:txBody>
          <a:bodyPr wrap="square">
            <a:spAutoFit/>
          </a:bodyPr>
          <a:lstStyle/>
          <a:p>
            <a:r>
              <a:rPr lang="en-US" sz="1200" dirty="0">
                <a:solidFill>
                  <a:schemeClr val="bg1">
                    <a:lumMod val="65000"/>
                  </a:schemeClr>
                </a:solidFill>
                <a:latin typeface="Arial" panose="020B0604020202020204" pitchFamily="34" charset="0"/>
                <a:cs typeface="Arial" panose="020B0604020202020204" pitchFamily="34" charset="0"/>
              </a:rPr>
              <a:t>https://www.10xgenomics.com/spatial-transcriptomics</a:t>
            </a:r>
            <a:endParaRPr lang="en-KR" sz="1200"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672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E36763-A707-497B-AE03-CB70B324230E}"/>
              </a:ext>
            </a:extLst>
          </p:cNvPr>
          <p:cNvSpPr txBox="1"/>
          <p:nvPr/>
        </p:nvSpPr>
        <p:spPr>
          <a:xfrm>
            <a:off x="749512" y="3075057"/>
            <a:ext cx="6489891" cy="707886"/>
          </a:xfrm>
          <a:prstGeom prst="rect">
            <a:avLst/>
          </a:prstGeom>
          <a:noFill/>
        </p:spPr>
        <p:txBody>
          <a:bodyPr wrap="square" rtlCol="0">
            <a:spAutoFit/>
          </a:bodyPr>
          <a:lstStyle/>
          <a:p>
            <a:r>
              <a:rPr lang="en-US" altLang="ko-KR" sz="4000" b="1" dirty="0">
                <a:solidFill>
                  <a:srgbClr val="C85059"/>
                </a:solidFill>
                <a:latin typeface="Arial" panose="020B0604020202020204" pitchFamily="34" charset="0"/>
                <a:cs typeface="Arial" panose="020B0604020202020204" pitchFamily="34" charset="0"/>
              </a:rPr>
              <a:t>4. What is Space Ranger</a:t>
            </a:r>
            <a:endParaRPr lang="ko-KR" altLang="en-US" sz="4000" b="1" dirty="0">
              <a:solidFill>
                <a:srgbClr val="C850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0795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ACC4956C-A109-508F-D12A-776D61BCDC36}"/>
              </a:ext>
            </a:extLst>
          </p:cNvPr>
          <p:cNvSpPr>
            <a:spLocks noGrp="1"/>
          </p:cNvSpPr>
          <p:nvPr>
            <p:ph idx="1"/>
          </p:nvPr>
        </p:nvSpPr>
        <p:spPr>
          <a:xfrm>
            <a:off x="793667" y="1181100"/>
            <a:ext cx="7556665" cy="2273640"/>
          </a:xfrm>
        </p:spPr>
        <p:txBody>
          <a:bodyPr>
            <a:normAutofit/>
          </a:bodyPr>
          <a:lstStyle/>
          <a:p>
            <a:r>
              <a:rPr kumimoji="1" lang="en-US" altLang="ko-Kore-US" sz="2000" dirty="0">
                <a:latin typeface="Arial" panose="020B0604020202020204" pitchFamily="34" charset="0"/>
                <a:cs typeface="Arial" panose="020B0604020202020204" pitchFamily="34" charset="0"/>
              </a:rPr>
              <a:t>Space Ranger is a set of analysis pipelines for processing 10X Genomics </a:t>
            </a:r>
            <a:r>
              <a:rPr kumimoji="1" lang="en-US" altLang="ko-Kore-US" sz="2000" dirty="0" err="1">
                <a:latin typeface="Arial" panose="020B0604020202020204" pitchFamily="34" charset="0"/>
                <a:cs typeface="Arial" panose="020B0604020202020204" pitchFamily="34" charset="0"/>
              </a:rPr>
              <a:t>Visium</a:t>
            </a:r>
            <a:r>
              <a:rPr kumimoji="1" lang="en-US" altLang="ko-Kore-US" sz="2000" dirty="0">
                <a:latin typeface="Arial" panose="020B0604020202020204" pitchFamily="34" charset="0"/>
                <a:cs typeface="Arial" panose="020B0604020202020204" pitchFamily="34" charset="0"/>
              </a:rPr>
              <a:t> sequence data (FASTQ files) with high resolution microscope images of tissue.</a:t>
            </a:r>
          </a:p>
          <a:p>
            <a:r>
              <a:rPr kumimoji="1" lang="en-US" altLang="ko-Kore-US" sz="2000" dirty="0">
                <a:latin typeface="Arial" panose="020B0604020202020204" pitchFamily="34" charset="0"/>
                <a:cs typeface="Arial" panose="020B0604020202020204" pitchFamily="34" charset="0"/>
              </a:rPr>
              <a:t>It maps the transcriptomic reads to the microscope image of the tissue</a:t>
            </a:r>
          </a:p>
          <a:p>
            <a:r>
              <a:rPr kumimoji="1" lang="en-US" altLang="ko-Kore-US" sz="2000" dirty="0">
                <a:latin typeface="Arial" panose="020B0604020202020204" pitchFamily="34" charset="0"/>
                <a:cs typeface="Arial" panose="020B0604020202020204" pitchFamily="34" charset="0"/>
              </a:rPr>
              <a:t>We will introduce </a:t>
            </a:r>
            <a:r>
              <a:rPr kumimoji="1" lang="en-US" altLang="ko-Kore-US" sz="2000" b="1" dirty="0" err="1">
                <a:latin typeface="Arial" panose="020B0604020202020204" pitchFamily="34" charset="0"/>
                <a:cs typeface="Arial" panose="020B0604020202020204" pitchFamily="34" charset="0"/>
              </a:rPr>
              <a:t>spaceranger</a:t>
            </a:r>
            <a:r>
              <a:rPr kumimoji="1" lang="en-US" altLang="ko-Kore-US" sz="2000" b="1" dirty="0">
                <a:latin typeface="Arial" panose="020B0604020202020204" pitchFamily="34" charset="0"/>
                <a:cs typeface="Arial" panose="020B0604020202020204" pitchFamily="34" charset="0"/>
              </a:rPr>
              <a:t> count</a:t>
            </a:r>
            <a:r>
              <a:rPr kumimoji="1" lang="en-US" altLang="ko-Kore-US" sz="2000" dirty="0">
                <a:latin typeface="Arial" panose="020B0604020202020204" pitchFamily="34" charset="0"/>
                <a:cs typeface="Arial" panose="020B0604020202020204" pitchFamily="34" charset="0"/>
              </a:rPr>
              <a:t> pipeline</a:t>
            </a:r>
            <a:endParaRPr kumimoji="1" lang="ko-Kore-US" altLang="en-US" sz="2000" dirty="0">
              <a:latin typeface="Arial" panose="020B0604020202020204" pitchFamily="34" charset="0"/>
              <a:cs typeface="Arial" panose="020B0604020202020204" pitchFamily="34" charset="0"/>
            </a:endParaRPr>
          </a:p>
        </p:txBody>
      </p:sp>
      <p:sp>
        <p:nvSpPr>
          <p:cNvPr id="6" name="슬라이드 번호 개체 틀 5">
            <a:extLst>
              <a:ext uri="{FF2B5EF4-FFF2-40B4-BE49-F238E27FC236}">
                <a16:creationId xmlns:a16="http://schemas.microsoft.com/office/drawing/2014/main" id="{EA8E0E4B-F2A2-8B1C-B468-81A454E56C20}"/>
              </a:ext>
            </a:extLst>
          </p:cNvPr>
          <p:cNvSpPr>
            <a:spLocks noGrp="1"/>
          </p:cNvSpPr>
          <p:nvPr>
            <p:ph type="sldNum" sz="quarter" idx="12"/>
          </p:nvPr>
        </p:nvSpPr>
        <p:spPr/>
        <p:txBody>
          <a:bodyPr/>
          <a:lstStyle/>
          <a:p>
            <a:fld id="{11828C5E-8CE4-D747-8F0F-AA7D410D5DC1}" type="slidenum">
              <a:rPr lang="en-KR" smtClean="0"/>
              <a:pPr/>
              <a:t>13</a:t>
            </a:fld>
            <a:endParaRPr lang="en-KR" dirty="0"/>
          </a:p>
        </p:txBody>
      </p:sp>
      <p:sp>
        <p:nvSpPr>
          <p:cNvPr id="9" name="제목 12">
            <a:extLst>
              <a:ext uri="{FF2B5EF4-FFF2-40B4-BE49-F238E27FC236}">
                <a16:creationId xmlns:a16="http://schemas.microsoft.com/office/drawing/2014/main" id="{1E223464-40D8-DE89-2F7D-EA77ADC6D893}"/>
              </a:ext>
            </a:extLst>
          </p:cNvPr>
          <p:cNvSpPr txBox="1">
            <a:spLocks/>
          </p:cNvSpPr>
          <p:nvPr/>
        </p:nvSpPr>
        <p:spPr>
          <a:xfrm>
            <a:off x="2438399" y="584974"/>
            <a:ext cx="4267200"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a:t>
            </a:r>
            <a:r>
              <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is</a:t>
            </a:r>
            <a:r>
              <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Space</a:t>
            </a:r>
            <a:r>
              <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Ranger?</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4875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B51DDBDA-7D09-EAEE-B0AD-D99E07EFE384}"/>
              </a:ext>
            </a:extLst>
          </p:cNvPr>
          <p:cNvGrpSpPr/>
          <p:nvPr/>
        </p:nvGrpSpPr>
        <p:grpSpPr>
          <a:xfrm>
            <a:off x="1017716" y="2754658"/>
            <a:ext cx="7151658" cy="3658048"/>
            <a:chOff x="2334744" y="1479942"/>
            <a:chExt cx="5109865" cy="2613678"/>
          </a:xfrm>
        </p:grpSpPr>
        <p:pic>
          <p:nvPicPr>
            <p:cNvPr id="7" name="그림 6">
              <a:extLst>
                <a:ext uri="{FF2B5EF4-FFF2-40B4-BE49-F238E27FC236}">
                  <a16:creationId xmlns:a16="http://schemas.microsoft.com/office/drawing/2014/main" id="{123F17B7-7864-3AEE-74E7-FD0475F65F3B}"/>
                </a:ext>
              </a:extLst>
            </p:cNvPr>
            <p:cNvPicPr>
              <a:picLocks noChangeAspect="1"/>
            </p:cNvPicPr>
            <p:nvPr/>
          </p:nvPicPr>
          <p:blipFill>
            <a:blip r:embed="rId2"/>
            <a:stretch>
              <a:fillRect/>
            </a:stretch>
          </p:blipFill>
          <p:spPr>
            <a:xfrm>
              <a:off x="2337376" y="1479942"/>
              <a:ext cx="5107233" cy="2453228"/>
            </a:xfrm>
            <a:prstGeom prst="rect">
              <a:avLst/>
            </a:prstGeom>
          </p:spPr>
        </p:pic>
        <p:sp>
          <p:nvSpPr>
            <p:cNvPr id="11" name="TextBox 10">
              <a:extLst>
                <a:ext uri="{FF2B5EF4-FFF2-40B4-BE49-F238E27FC236}">
                  <a16:creationId xmlns:a16="http://schemas.microsoft.com/office/drawing/2014/main" id="{FA1FF33C-ED5C-827C-16D1-AA681C9B3B58}"/>
                </a:ext>
              </a:extLst>
            </p:cNvPr>
            <p:cNvSpPr txBox="1"/>
            <p:nvPr/>
          </p:nvSpPr>
          <p:spPr>
            <a:xfrm>
              <a:off x="2334744" y="3941545"/>
              <a:ext cx="4778125" cy="152075"/>
            </a:xfrm>
            <a:prstGeom prst="rect">
              <a:avLst/>
            </a:prstGeom>
            <a:noFill/>
          </p:spPr>
          <p:txBody>
            <a:bodyPr wrap="square">
              <a:spAutoFit/>
            </a:bodyPr>
            <a:lstStyle/>
            <a:p>
              <a:r>
                <a:rPr lang="ko-Kore-US" altLang="en-US" sz="750" dirty="0">
                  <a:solidFill>
                    <a:schemeClr val="tx1">
                      <a:lumMod val="50000"/>
                      <a:lumOff val="50000"/>
                    </a:schemeClr>
                  </a:solidFill>
                  <a:latin typeface="Calibri" panose="020F0502020204030204" pitchFamily="34" charset="0"/>
                  <a:cs typeface="Calibri" panose="020F0502020204030204" pitchFamily="34" charset="0"/>
                </a:rPr>
                <a:t>https://support.10xgenomics.com/spatial-gene-expression/software/pipelines/latest/what-is-space-ranger</a:t>
              </a:r>
            </a:p>
          </p:txBody>
        </p:sp>
        <p:sp>
          <p:nvSpPr>
            <p:cNvPr id="3" name="Rectangle 2">
              <a:extLst>
                <a:ext uri="{FF2B5EF4-FFF2-40B4-BE49-F238E27FC236}">
                  <a16:creationId xmlns:a16="http://schemas.microsoft.com/office/drawing/2014/main" id="{E159A237-1FAC-C980-3F9D-6CB06B589A7C}"/>
                </a:ext>
              </a:extLst>
            </p:cNvPr>
            <p:cNvSpPr/>
            <p:nvPr/>
          </p:nvSpPr>
          <p:spPr>
            <a:xfrm>
              <a:off x="4555078" y="3051217"/>
              <a:ext cx="666206" cy="3135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sz="1350"/>
            </a:p>
          </p:txBody>
        </p:sp>
      </p:grpSp>
      <p:sp>
        <p:nvSpPr>
          <p:cNvPr id="6" name="슬라이드 번호 개체 틀 5">
            <a:extLst>
              <a:ext uri="{FF2B5EF4-FFF2-40B4-BE49-F238E27FC236}">
                <a16:creationId xmlns:a16="http://schemas.microsoft.com/office/drawing/2014/main" id="{9CDFF7BB-2C36-EA6D-8D74-09B0D4A96699}"/>
              </a:ext>
            </a:extLst>
          </p:cNvPr>
          <p:cNvSpPr>
            <a:spLocks noGrp="1"/>
          </p:cNvSpPr>
          <p:nvPr>
            <p:ph type="sldNum" sz="quarter" idx="12"/>
          </p:nvPr>
        </p:nvSpPr>
        <p:spPr/>
        <p:txBody>
          <a:bodyPr/>
          <a:lstStyle/>
          <a:p>
            <a:fld id="{11828C5E-8CE4-D747-8F0F-AA7D410D5DC1}" type="slidenum">
              <a:rPr lang="en-KR" smtClean="0"/>
              <a:pPr/>
              <a:t>14</a:t>
            </a:fld>
            <a:endParaRPr lang="en-KR" dirty="0"/>
          </a:p>
        </p:txBody>
      </p:sp>
      <p:sp>
        <p:nvSpPr>
          <p:cNvPr id="9" name="TextBox 8">
            <a:extLst>
              <a:ext uri="{FF2B5EF4-FFF2-40B4-BE49-F238E27FC236}">
                <a16:creationId xmlns:a16="http://schemas.microsoft.com/office/drawing/2014/main" id="{76997900-162A-1230-5E50-EC87DCDDD80E}"/>
              </a:ext>
            </a:extLst>
          </p:cNvPr>
          <p:cNvSpPr txBox="1"/>
          <p:nvPr/>
        </p:nvSpPr>
        <p:spPr>
          <a:xfrm>
            <a:off x="3149683" y="1178327"/>
            <a:ext cx="4094268" cy="1354217"/>
          </a:xfrm>
          <a:prstGeom prst="rect">
            <a:avLst/>
          </a:prstGeom>
          <a:noFill/>
        </p:spPr>
        <p:txBody>
          <a:bodyPr wrap="square">
            <a:spAutoFit/>
          </a:bodyPr>
          <a:lstStyle/>
          <a:p>
            <a:pPr marL="257175" indent="-257175" algn="just" latinLnBrk="1">
              <a:buFont typeface="Arial" panose="020B0604020202020204" pitchFamily="34" charset="0"/>
              <a:buChar char="•"/>
              <a:tabLst>
                <a:tab pos="342900" algn="l"/>
              </a:tabLst>
            </a:pPr>
            <a:r>
              <a:rPr lang="en-US" altLang="ko-Kore-US" sz="1600" kern="100" dirty="0">
                <a:solidFill>
                  <a:srgbClr val="000000"/>
                </a:solidFill>
                <a:latin typeface="Arial" panose="020B0604020202020204" pitchFamily="34" charset="0"/>
                <a:ea typeface="맑은 고딕" panose="020B0503020000020004" pitchFamily="34" charset="-127"/>
                <a:cs typeface="Arial" panose="020B0604020202020204" pitchFamily="34" charset="0"/>
              </a:rPr>
              <a:t>spaceranger mkfastq </a:t>
            </a:r>
            <a:endParaRPr lang="ko-Kore-US" altLang="ko-Kore-US" sz="1600" kern="100" dirty="0">
              <a:latin typeface="Arial" panose="020B0604020202020204" pitchFamily="34" charset="0"/>
              <a:ea typeface="맑은 고딕" panose="020B0503020000020004" pitchFamily="34" charset="-127"/>
              <a:cs typeface="Arial" panose="020B0604020202020204" pitchFamily="34" charset="0"/>
            </a:endParaRPr>
          </a:p>
          <a:p>
            <a:pPr marL="257175" indent="-257175" algn="just" latinLnBrk="1">
              <a:buFont typeface="Arial" panose="020B0604020202020204" pitchFamily="34" charset="0"/>
              <a:buChar char="•"/>
              <a:tabLst>
                <a:tab pos="342900" algn="l"/>
              </a:tabLst>
            </a:pPr>
            <a:r>
              <a:rPr lang="en-US" altLang="ko-Kore-US" sz="1600" b="1" kern="100" dirty="0">
                <a:solidFill>
                  <a:srgbClr val="000000"/>
                </a:solidFill>
                <a:latin typeface="Arial" panose="020B0604020202020204" pitchFamily="34" charset="0"/>
                <a:ea typeface="맑은 고딕" panose="020B0503020000020004" pitchFamily="34" charset="-127"/>
                <a:cs typeface="Arial" panose="020B0604020202020204" pitchFamily="34" charset="0"/>
              </a:rPr>
              <a:t>spaceranger count </a:t>
            </a:r>
            <a:endParaRPr lang="ko-Kore-US" altLang="ko-Kore-US" sz="1600" b="1" kern="100" dirty="0">
              <a:latin typeface="Arial" panose="020B0604020202020204" pitchFamily="34" charset="0"/>
              <a:ea typeface="맑은 고딕" panose="020B0503020000020004" pitchFamily="34" charset="-127"/>
              <a:cs typeface="Arial" panose="020B0604020202020204" pitchFamily="34" charset="0"/>
            </a:endParaRPr>
          </a:p>
          <a:p>
            <a:pPr marL="257175" indent="-257175" algn="just" latinLnBrk="1">
              <a:buFont typeface="Arial" panose="020B0604020202020204" pitchFamily="34" charset="0"/>
              <a:buChar char="•"/>
              <a:tabLst>
                <a:tab pos="342900" algn="l"/>
              </a:tabLst>
            </a:pPr>
            <a:r>
              <a:rPr lang="en-US" altLang="ko-Kore-US" sz="1600" kern="100" dirty="0">
                <a:solidFill>
                  <a:srgbClr val="000000"/>
                </a:solidFill>
                <a:latin typeface="Arial" panose="020B0604020202020204" pitchFamily="34" charset="0"/>
                <a:ea typeface="맑은 고딕" panose="020B0503020000020004" pitchFamily="34" charset="-127"/>
                <a:cs typeface="Arial" panose="020B0604020202020204" pitchFamily="34" charset="0"/>
              </a:rPr>
              <a:t>spaceranger aggr </a:t>
            </a:r>
            <a:endParaRPr lang="ko-Kore-US" altLang="ko-Kore-US" sz="1600" kern="100" dirty="0">
              <a:latin typeface="Arial" panose="020B0604020202020204" pitchFamily="34" charset="0"/>
              <a:ea typeface="맑은 고딕" panose="020B0503020000020004" pitchFamily="34" charset="-127"/>
              <a:cs typeface="Arial" panose="020B0604020202020204" pitchFamily="34" charset="0"/>
            </a:endParaRPr>
          </a:p>
          <a:p>
            <a:pPr marL="257175" indent="-257175" algn="just" latinLnBrk="1">
              <a:buFont typeface="Arial" panose="020B0604020202020204" pitchFamily="34" charset="0"/>
              <a:buChar char="•"/>
              <a:tabLst>
                <a:tab pos="342900" algn="l"/>
              </a:tabLst>
            </a:pPr>
            <a:r>
              <a:rPr lang="en-US" altLang="ko-Kore-US" sz="1600" kern="100" dirty="0" err="1">
                <a:solidFill>
                  <a:srgbClr val="000000"/>
                </a:solidFill>
                <a:latin typeface="Arial" panose="020B0604020202020204" pitchFamily="34" charset="0"/>
                <a:ea typeface="맑은 고딕" panose="020B0503020000020004" pitchFamily="34" charset="-127"/>
                <a:cs typeface="Arial" panose="020B0604020202020204" pitchFamily="34" charset="0"/>
              </a:rPr>
              <a:t>spaceranger</a:t>
            </a:r>
            <a:r>
              <a:rPr lang="en-US" altLang="ko-Kore-US" sz="1600" kern="100" dirty="0">
                <a:solidFill>
                  <a:srgbClr val="000000"/>
                </a:solidFill>
                <a:latin typeface="Arial" panose="020B0604020202020204" pitchFamily="34" charset="0"/>
                <a:ea typeface="맑은 고딕" panose="020B0503020000020004" pitchFamily="34" charset="-127"/>
                <a:cs typeface="Arial" panose="020B0604020202020204" pitchFamily="34" charset="0"/>
              </a:rPr>
              <a:t> targeted-compare </a:t>
            </a:r>
            <a:endParaRPr lang="ko-Kore-US" altLang="ko-Kore-US" sz="1600" kern="100" dirty="0">
              <a:latin typeface="Arial" panose="020B0604020202020204" pitchFamily="34" charset="0"/>
              <a:ea typeface="맑은 고딕" panose="020B0503020000020004" pitchFamily="34" charset="-127"/>
              <a:cs typeface="Arial" panose="020B0604020202020204" pitchFamily="34" charset="0"/>
            </a:endParaRPr>
          </a:p>
          <a:p>
            <a:pPr marL="257175" indent="-257175" algn="just" latinLnBrk="1">
              <a:buFont typeface="Arial" panose="020B0604020202020204" pitchFamily="34" charset="0"/>
              <a:buChar char="•"/>
              <a:tabLst>
                <a:tab pos="342900" algn="l"/>
              </a:tabLst>
            </a:pPr>
            <a:r>
              <a:rPr lang="en-US" altLang="ko-Kore-US" sz="1600" kern="100" dirty="0">
                <a:solidFill>
                  <a:srgbClr val="000000"/>
                </a:solidFill>
                <a:latin typeface="Arial" panose="020B0604020202020204" pitchFamily="34" charset="0"/>
                <a:ea typeface="맑은 고딕" panose="020B0503020000020004" pitchFamily="34" charset="-127"/>
                <a:cs typeface="Arial" panose="020B0604020202020204" pitchFamily="34" charset="0"/>
              </a:rPr>
              <a:t>spaceranger targeted-depth </a:t>
            </a:r>
            <a:endParaRPr lang="ko-Kore-US" altLang="ko-Kore-US" sz="1600" kern="100" dirty="0">
              <a:latin typeface="Arial" panose="020B0604020202020204" pitchFamily="34" charset="0"/>
              <a:ea typeface="맑은 고딕" panose="020B0503020000020004" pitchFamily="34" charset="-127"/>
              <a:cs typeface="Arial" panose="020B0604020202020204" pitchFamily="34" charset="0"/>
            </a:endParaRPr>
          </a:p>
        </p:txBody>
      </p:sp>
      <p:sp>
        <p:nvSpPr>
          <p:cNvPr id="10" name="제목 12">
            <a:extLst>
              <a:ext uri="{FF2B5EF4-FFF2-40B4-BE49-F238E27FC236}">
                <a16:creationId xmlns:a16="http://schemas.microsoft.com/office/drawing/2014/main" id="{6308DCEA-1584-D8FF-A340-DC0E1071E1BF}"/>
              </a:ext>
            </a:extLst>
          </p:cNvPr>
          <p:cNvSpPr txBox="1">
            <a:spLocks/>
          </p:cNvSpPr>
          <p:nvPr/>
        </p:nvSpPr>
        <p:spPr>
          <a:xfrm>
            <a:off x="2382362" y="584974"/>
            <a:ext cx="4422367"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Space Ranger Pipelines</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4678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a:extLst>
              <a:ext uri="{FF2B5EF4-FFF2-40B4-BE49-F238E27FC236}">
                <a16:creationId xmlns:a16="http://schemas.microsoft.com/office/drawing/2014/main" id="{2762B68F-D8CC-4775-05C1-985D7BF5D12D}"/>
              </a:ext>
            </a:extLst>
          </p:cNvPr>
          <p:cNvSpPr>
            <a:spLocks noGrp="1"/>
          </p:cNvSpPr>
          <p:nvPr>
            <p:ph type="sldNum" sz="quarter" idx="12"/>
          </p:nvPr>
        </p:nvSpPr>
        <p:spPr/>
        <p:txBody>
          <a:bodyPr/>
          <a:lstStyle/>
          <a:p>
            <a:fld id="{11828C5E-8CE4-D747-8F0F-AA7D410D5DC1}" type="slidenum">
              <a:rPr lang="en-KR" smtClean="0"/>
              <a:pPr/>
              <a:t>15</a:t>
            </a:fld>
            <a:endParaRPr lang="en-KR" dirty="0"/>
          </a:p>
        </p:txBody>
      </p:sp>
      <p:sp>
        <p:nvSpPr>
          <p:cNvPr id="7" name="직사각형 5">
            <a:extLst>
              <a:ext uri="{FF2B5EF4-FFF2-40B4-BE49-F238E27FC236}">
                <a16:creationId xmlns:a16="http://schemas.microsoft.com/office/drawing/2014/main" id="{6A70DE65-920E-9441-89C1-3307F7E1D104}"/>
              </a:ext>
            </a:extLst>
          </p:cNvPr>
          <p:cNvSpPr/>
          <p:nvPr/>
        </p:nvSpPr>
        <p:spPr>
          <a:xfrm>
            <a:off x="705423" y="1652863"/>
            <a:ext cx="7918478" cy="916902"/>
          </a:xfrm>
          <a:prstGeom prst="rect">
            <a:avLst/>
          </a:prstGeom>
          <a:solidFill>
            <a:srgbClr val="F4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 Terminal</a:t>
            </a:r>
          </a:p>
          <a:p>
            <a:r>
              <a:rPr lang="en-US" altLang="ko-KR" sz="1350" dirty="0">
                <a:solidFill>
                  <a:schemeClr val="tx1"/>
                </a:solidFill>
                <a:latin typeface="Courier New" panose="02070309020205020404" pitchFamily="49" charset="0"/>
                <a:cs typeface="Courier New" panose="02070309020205020404" pitchFamily="49" charset="0"/>
              </a:rPr>
              <a:t>$</a:t>
            </a:r>
            <a:r>
              <a:rPr lang="en-US" sz="1350" dirty="0">
                <a:solidFill>
                  <a:schemeClr val="tx1"/>
                </a:solidFill>
                <a:latin typeface="Courier New" panose="02070309020205020404" pitchFamily="49" charset="0"/>
                <a:cs typeface="Courier New" panose="02070309020205020404" pitchFamily="49" charset="0"/>
              </a:rPr>
              <a:t>cd /opt</a:t>
            </a:r>
          </a:p>
          <a:p>
            <a:r>
              <a:rPr lang="en-US" altLang="ko-KR" sz="1350" dirty="0">
                <a:solidFill>
                  <a:schemeClr val="tx1"/>
                </a:solidFill>
                <a:latin typeface="Courier New" panose="02070309020205020404" pitchFamily="49" charset="0"/>
                <a:cs typeface="Courier New" panose="02070309020205020404" pitchFamily="49" charset="0"/>
              </a:rPr>
              <a:t>$</a:t>
            </a:r>
            <a:r>
              <a:rPr lang="en-US" sz="1350" dirty="0">
                <a:solidFill>
                  <a:schemeClr val="tx1"/>
                </a:solidFill>
                <a:latin typeface="Courier New" panose="02070309020205020404" pitchFamily="49" charset="0"/>
                <a:cs typeface="Courier New" panose="02070309020205020404" pitchFamily="49" charset="0"/>
              </a:rPr>
              <a:t>tar -</a:t>
            </a:r>
            <a:r>
              <a:rPr lang="en-US" sz="1350" dirty="0" err="1">
                <a:solidFill>
                  <a:schemeClr val="tx1"/>
                </a:solidFill>
                <a:latin typeface="Courier New" panose="02070309020205020404" pitchFamily="49" charset="0"/>
                <a:cs typeface="Courier New" panose="02070309020205020404" pitchFamily="49" charset="0"/>
              </a:rPr>
              <a:t>xzvf</a:t>
            </a:r>
            <a:r>
              <a:rPr lang="en-US" sz="1350" dirty="0">
                <a:solidFill>
                  <a:schemeClr val="tx1"/>
                </a:solidFill>
                <a:latin typeface="Courier New" panose="02070309020205020404" pitchFamily="49" charset="0"/>
                <a:cs typeface="Courier New" panose="02070309020205020404" pitchFamily="49" charset="0"/>
              </a:rPr>
              <a:t> spaceranger-2.0.0.tar.gz</a:t>
            </a:r>
          </a:p>
        </p:txBody>
      </p:sp>
      <p:sp>
        <p:nvSpPr>
          <p:cNvPr id="11" name="제목 12">
            <a:extLst>
              <a:ext uri="{FF2B5EF4-FFF2-40B4-BE49-F238E27FC236}">
                <a16:creationId xmlns:a16="http://schemas.microsoft.com/office/drawing/2014/main" id="{0BE4910B-D200-CAC4-2630-9BFD04456B18}"/>
              </a:ext>
            </a:extLst>
          </p:cNvPr>
          <p:cNvSpPr txBox="1">
            <a:spLocks/>
          </p:cNvSpPr>
          <p:nvPr/>
        </p:nvSpPr>
        <p:spPr>
          <a:xfrm>
            <a:off x="2439389" y="590792"/>
            <a:ext cx="4265222"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Installing Space Ranger</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7" name="내용 개체 틀 2">
            <a:extLst>
              <a:ext uri="{FF2B5EF4-FFF2-40B4-BE49-F238E27FC236}">
                <a16:creationId xmlns:a16="http://schemas.microsoft.com/office/drawing/2014/main" id="{7A8CD111-0E01-7494-11A5-0FF6E4DBA194}"/>
              </a:ext>
            </a:extLst>
          </p:cNvPr>
          <p:cNvSpPr txBox="1">
            <a:spLocks/>
          </p:cNvSpPr>
          <p:nvPr/>
        </p:nvSpPr>
        <p:spPr>
          <a:xfrm>
            <a:off x="705423" y="1235099"/>
            <a:ext cx="7245958" cy="36512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800" dirty="0">
                <a:latin typeface="Arial" panose="020B0604020202020204" pitchFamily="34" charset="0"/>
                <a:cs typeface="Arial" panose="020B0604020202020204" pitchFamily="34" charset="0"/>
              </a:rPr>
              <a:t> </a:t>
            </a:r>
            <a:r>
              <a:rPr lang="en-US" altLang="ko-KR" sz="1800" dirty="0">
                <a:latin typeface="Arial" panose="020B0604020202020204" pitchFamily="34" charset="0"/>
                <a:cs typeface="Arial" panose="020B0604020202020204" pitchFamily="34" charset="0"/>
              </a:rPr>
              <a:t>1. </a:t>
            </a:r>
            <a:r>
              <a:rPr lang="en" altLang="ko-Kore-US" sz="1800" dirty="0">
                <a:latin typeface="Arial" panose="020B0604020202020204" pitchFamily="34" charset="0"/>
                <a:cs typeface="Arial" panose="020B0604020202020204" pitchFamily="34" charset="0"/>
              </a:rPr>
              <a:t>Download and unpack the Space Ranger .</a:t>
            </a:r>
            <a:r>
              <a:rPr lang="en" altLang="ko-Kore-US" sz="1800" dirty="0" err="1">
                <a:latin typeface="Arial" panose="020B0604020202020204" pitchFamily="34" charset="0"/>
                <a:cs typeface="Arial" panose="020B0604020202020204" pitchFamily="34" charset="0"/>
              </a:rPr>
              <a:t>tar.gz</a:t>
            </a:r>
            <a:r>
              <a:rPr lang="en" altLang="ko-Kore-US" sz="1800" dirty="0">
                <a:latin typeface="Arial" panose="020B0604020202020204" pitchFamily="34" charset="0"/>
                <a:cs typeface="Arial" panose="020B0604020202020204" pitchFamily="34" charset="0"/>
              </a:rPr>
              <a:t> file in any location</a:t>
            </a:r>
          </a:p>
        </p:txBody>
      </p:sp>
      <p:sp>
        <p:nvSpPr>
          <p:cNvPr id="27" name="직사각형 5">
            <a:extLst>
              <a:ext uri="{FF2B5EF4-FFF2-40B4-BE49-F238E27FC236}">
                <a16:creationId xmlns:a16="http://schemas.microsoft.com/office/drawing/2014/main" id="{AD8843CC-321B-B229-46E8-8A8A624F3EBD}"/>
              </a:ext>
            </a:extLst>
          </p:cNvPr>
          <p:cNvSpPr/>
          <p:nvPr/>
        </p:nvSpPr>
        <p:spPr>
          <a:xfrm>
            <a:off x="705421" y="3424988"/>
            <a:ext cx="7918478" cy="384447"/>
          </a:xfrm>
          <a:prstGeom prst="rect">
            <a:avLst/>
          </a:prstGeom>
          <a:solidFill>
            <a:srgbClr val="F4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a:solidFill>
                  <a:schemeClr val="tx1"/>
                </a:solidFill>
                <a:latin typeface="Courier New" panose="02070309020205020404" pitchFamily="49" charset="0"/>
                <a:cs typeface="Courier New" panose="02070309020205020404" pitchFamily="49" charset="0"/>
              </a:rPr>
              <a:t>$tar -</a:t>
            </a:r>
            <a:r>
              <a:rPr lang="en-US" altLang="ko-KR" sz="1350" dirty="0" err="1">
                <a:solidFill>
                  <a:schemeClr val="tx1"/>
                </a:solidFill>
                <a:latin typeface="Courier New" panose="02070309020205020404" pitchFamily="49" charset="0"/>
                <a:cs typeface="Courier New" panose="02070309020205020404" pitchFamily="49" charset="0"/>
              </a:rPr>
              <a:t>xzvf</a:t>
            </a:r>
            <a:r>
              <a:rPr lang="en-US" altLang="ko-KR" sz="1350" dirty="0">
                <a:solidFill>
                  <a:schemeClr val="tx1"/>
                </a:solidFill>
                <a:latin typeface="Courier New" panose="02070309020205020404" pitchFamily="49" charset="0"/>
                <a:cs typeface="Courier New" panose="02070309020205020404" pitchFamily="49" charset="0"/>
              </a:rPr>
              <a:t> refdata-gex-GRCh38-2020-A.tar.gz</a:t>
            </a:r>
          </a:p>
        </p:txBody>
      </p:sp>
      <p:sp>
        <p:nvSpPr>
          <p:cNvPr id="28" name="내용 개체 틀 2">
            <a:extLst>
              <a:ext uri="{FF2B5EF4-FFF2-40B4-BE49-F238E27FC236}">
                <a16:creationId xmlns:a16="http://schemas.microsoft.com/office/drawing/2014/main" id="{15C04C22-AE56-A7FA-6367-505A4DF22783}"/>
              </a:ext>
            </a:extLst>
          </p:cNvPr>
          <p:cNvSpPr txBox="1">
            <a:spLocks/>
          </p:cNvSpPr>
          <p:nvPr/>
        </p:nvSpPr>
        <p:spPr>
          <a:xfrm>
            <a:off x="705421" y="2684860"/>
            <a:ext cx="7918480" cy="744139"/>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800" dirty="0">
                <a:latin typeface="Arial" panose="020B0604020202020204" pitchFamily="34" charset="0"/>
                <a:cs typeface="Arial" panose="020B0604020202020204" pitchFamily="34" charset="0"/>
              </a:rPr>
              <a:t> </a:t>
            </a:r>
            <a:r>
              <a:rPr lang="en-US" altLang="ko-KR" sz="1800" dirty="0">
                <a:latin typeface="Arial" panose="020B0604020202020204" pitchFamily="34" charset="0"/>
                <a:cs typeface="Arial" panose="020B0604020202020204" pitchFamily="34" charset="0"/>
              </a:rPr>
              <a:t>2. </a:t>
            </a:r>
            <a:r>
              <a:rPr lang="en-US" altLang="ko-Kore-US" sz="1800" dirty="0">
                <a:latin typeface="Arial" panose="020B0604020202020204" pitchFamily="34" charset="0"/>
                <a:cs typeface="Arial" panose="020B0604020202020204" pitchFamily="34" charset="0"/>
              </a:rPr>
              <a:t>Download and unpack proper reference data .</a:t>
            </a:r>
            <a:r>
              <a:rPr lang="en-US" altLang="ko-Kore-US" sz="1800" dirty="0" err="1">
                <a:latin typeface="Arial" panose="020B0604020202020204" pitchFamily="34" charset="0"/>
                <a:cs typeface="Arial" panose="020B0604020202020204" pitchFamily="34" charset="0"/>
              </a:rPr>
              <a:t>tar.gz</a:t>
            </a:r>
            <a:r>
              <a:rPr lang="en-US" altLang="ko-Kore-US" sz="1800" dirty="0">
                <a:latin typeface="Arial" panose="020B0604020202020204" pitchFamily="34" charset="0"/>
                <a:cs typeface="Arial" panose="020B0604020202020204" pitchFamily="34" charset="0"/>
              </a:rPr>
              <a:t> file in a convenient   </a:t>
            </a:r>
          </a:p>
          <a:p>
            <a:pPr marL="0" indent="0">
              <a:buNone/>
            </a:pPr>
            <a:r>
              <a:rPr lang="en-US" altLang="ko-Kore-US" sz="1800" dirty="0">
                <a:latin typeface="Arial" panose="020B0604020202020204" pitchFamily="34" charset="0"/>
                <a:cs typeface="Arial" panose="020B0604020202020204" pitchFamily="34" charset="0"/>
              </a:rPr>
              <a:t>     location</a:t>
            </a:r>
            <a:endParaRPr lang="en" altLang="ko-Kore-US" sz="1800" dirty="0">
              <a:latin typeface="Arial" panose="020B0604020202020204" pitchFamily="34" charset="0"/>
              <a:cs typeface="Arial" panose="020B0604020202020204" pitchFamily="34" charset="0"/>
            </a:endParaRPr>
          </a:p>
        </p:txBody>
      </p:sp>
      <p:sp>
        <p:nvSpPr>
          <p:cNvPr id="29" name="직사각형 5">
            <a:extLst>
              <a:ext uri="{FF2B5EF4-FFF2-40B4-BE49-F238E27FC236}">
                <a16:creationId xmlns:a16="http://schemas.microsoft.com/office/drawing/2014/main" id="{218DC443-91AE-FDCF-743B-1C4C725CBE3F}"/>
              </a:ext>
            </a:extLst>
          </p:cNvPr>
          <p:cNvSpPr/>
          <p:nvPr/>
        </p:nvSpPr>
        <p:spPr>
          <a:xfrm>
            <a:off x="705423" y="4448174"/>
            <a:ext cx="7918478" cy="365125"/>
          </a:xfrm>
          <a:prstGeom prst="rect">
            <a:avLst/>
          </a:prstGeom>
          <a:solidFill>
            <a:srgbClr val="F4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a:solidFill>
                  <a:schemeClr val="tx1"/>
                </a:solidFill>
                <a:latin typeface="Courier New" panose="02070309020205020404" pitchFamily="49" charset="0"/>
                <a:cs typeface="Courier New" panose="02070309020205020404" pitchFamily="49" charset="0"/>
              </a:rPr>
              <a:t>$export PATH=/opt/spaceranger-2.0.0:$PATH</a:t>
            </a:r>
            <a:endParaRPr lang="en-US" altLang="ko-KR" sz="1350" dirty="0">
              <a:solidFill>
                <a:schemeClr val="tx1"/>
              </a:solidFill>
              <a:latin typeface="Courier New" panose="02070309020205020404" pitchFamily="49" charset="0"/>
              <a:cs typeface="Courier New" panose="02070309020205020404" pitchFamily="49" charset="0"/>
            </a:endParaRPr>
          </a:p>
        </p:txBody>
      </p:sp>
      <p:sp>
        <p:nvSpPr>
          <p:cNvPr id="30" name="내용 개체 틀 2">
            <a:extLst>
              <a:ext uri="{FF2B5EF4-FFF2-40B4-BE49-F238E27FC236}">
                <a16:creationId xmlns:a16="http://schemas.microsoft.com/office/drawing/2014/main" id="{068BC0A5-B41F-8F26-D613-7866712F3C19}"/>
              </a:ext>
            </a:extLst>
          </p:cNvPr>
          <p:cNvSpPr txBox="1">
            <a:spLocks/>
          </p:cNvSpPr>
          <p:nvPr/>
        </p:nvSpPr>
        <p:spPr>
          <a:xfrm>
            <a:off x="705421" y="4006481"/>
            <a:ext cx="7451611" cy="484936"/>
          </a:xfrm>
          <a:prstGeom prst="rect">
            <a:avLst/>
          </a:prstGeom>
        </p:spPr>
        <p:txBody>
          <a:bodyPr vert="horz"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ko-KR" altLang="en-US" sz="1900" dirty="0">
                <a:latin typeface="Arial" panose="020B0604020202020204" pitchFamily="34" charset="0"/>
                <a:cs typeface="Arial" panose="020B0604020202020204" pitchFamily="34" charset="0"/>
              </a:rPr>
              <a:t> </a:t>
            </a:r>
            <a:r>
              <a:rPr lang="en-US" altLang="ko-KR" sz="1900" dirty="0">
                <a:latin typeface="Arial" panose="020B0604020202020204" pitchFamily="34" charset="0"/>
                <a:cs typeface="Arial" panose="020B0604020202020204" pitchFamily="34" charset="0"/>
              </a:rPr>
              <a:t>3. Pre-pend the Space Ranger directory to your $PATH</a:t>
            </a:r>
            <a:endParaRPr lang="en" altLang="ko-Kore-US" sz="19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2F779C43-4028-A662-8BDC-1749EE3B4741}"/>
              </a:ext>
            </a:extLst>
          </p:cNvPr>
          <p:cNvSpPr txBox="1"/>
          <p:nvPr/>
        </p:nvSpPr>
        <p:spPr>
          <a:xfrm>
            <a:off x="705421" y="4847444"/>
            <a:ext cx="7666683" cy="276999"/>
          </a:xfrm>
          <a:prstGeom prst="rect">
            <a:avLst/>
          </a:prstGeom>
          <a:noFill/>
        </p:spPr>
        <p:txBody>
          <a:bodyPr wrap="square">
            <a:spAutoFit/>
          </a:bodyPr>
          <a:lstStyle/>
          <a:p>
            <a:r>
              <a:rPr lang="ko-Kore-US" altLang="en-US" sz="12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https://support.10xgenomics.com/spatial-gene-expression/software/pipelines/latest/installation</a:t>
            </a:r>
          </a:p>
        </p:txBody>
      </p:sp>
    </p:spTree>
    <p:extLst>
      <p:ext uri="{BB962C8B-B14F-4D97-AF65-F5344CB8AC3E}">
        <p14:creationId xmlns:p14="http://schemas.microsoft.com/office/powerpoint/2010/main" val="307722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a:extLst>
              <a:ext uri="{FF2B5EF4-FFF2-40B4-BE49-F238E27FC236}">
                <a16:creationId xmlns:a16="http://schemas.microsoft.com/office/drawing/2014/main" id="{BD520461-1E88-F566-37A2-E49C1B04DCD2}"/>
              </a:ext>
            </a:extLst>
          </p:cNvPr>
          <p:cNvSpPr>
            <a:spLocks noGrp="1"/>
          </p:cNvSpPr>
          <p:nvPr>
            <p:ph type="sldNum" sz="quarter" idx="12"/>
          </p:nvPr>
        </p:nvSpPr>
        <p:spPr/>
        <p:txBody>
          <a:bodyPr/>
          <a:lstStyle/>
          <a:p>
            <a:fld id="{11828C5E-8CE4-D747-8F0F-AA7D410D5DC1}" type="slidenum">
              <a:rPr lang="en-KR" smtClean="0"/>
              <a:pPr/>
              <a:t>16</a:t>
            </a:fld>
            <a:endParaRPr lang="en-KR" dirty="0"/>
          </a:p>
        </p:txBody>
      </p:sp>
      <p:sp>
        <p:nvSpPr>
          <p:cNvPr id="8" name="TextBox 7">
            <a:extLst>
              <a:ext uri="{FF2B5EF4-FFF2-40B4-BE49-F238E27FC236}">
                <a16:creationId xmlns:a16="http://schemas.microsoft.com/office/drawing/2014/main" id="{995BCAFB-F90B-E31A-EFF7-EB52204C859F}"/>
              </a:ext>
            </a:extLst>
          </p:cNvPr>
          <p:cNvSpPr txBox="1"/>
          <p:nvPr/>
        </p:nvSpPr>
        <p:spPr>
          <a:xfrm>
            <a:off x="800780" y="3783524"/>
            <a:ext cx="6555330" cy="207749"/>
          </a:xfrm>
          <a:prstGeom prst="rect">
            <a:avLst/>
          </a:prstGeom>
          <a:noFill/>
        </p:spPr>
        <p:txBody>
          <a:bodyPr wrap="square">
            <a:spAutoFit/>
          </a:bodyPr>
          <a:lstStyle/>
          <a:p>
            <a:r>
              <a:rPr lang="ko-Kore-US" altLang="en-US" sz="75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https://support.10xgenomics.com/spatial-gene-expression/software/pipelines/latest/using/count</a:t>
            </a:r>
          </a:p>
        </p:txBody>
      </p:sp>
      <p:sp>
        <p:nvSpPr>
          <p:cNvPr id="9" name="TextBox 8">
            <a:extLst>
              <a:ext uri="{FF2B5EF4-FFF2-40B4-BE49-F238E27FC236}">
                <a16:creationId xmlns:a16="http://schemas.microsoft.com/office/drawing/2014/main" id="{47F6B182-4761-7DBF-55AB-45EC6BCE4629}"/>
              </a:ext>
            </a:extLst>
          </p:cNvPr>
          <p:cNvSpPr txBox="1"/>
          <p:nvPr/>
        </p:nvSpPr>
        <p:spPr>
          <a:xfrm>
            <a:off x="812655" y="4141846"/>
            <a:ext cx="6128960" cy="923330"/>
          </a:xfrm>
          <a:prstGeom prst="rect">
            <a:avLst/>
          </a:prstGeom>
          <a:noFill/>
        </p:spPr>
        <p:txBody>
          <a:bodyPr wrap="square" rtlCol="0">
            <a:spAutoFit/>
          </a:bodyPr>
          <a:lstStyle/>
          <a:p>
            <a:pPr marL="257175" indent="-257175">
              <a:buFont typeface="Arial" panose="020B0604020202020204" pitchFamily="34" charset="0"/>
              <a:buChar char="•"/>
            </a:pPr>
            <a:r>
              <a:rPr kumimoji="1" lang="en-US" altLang="ko-Kore-US" dirty="0">
                <a:latin typeface="Arial" panose="020B0604020202020204" pitchFamily="34" charset="0"/>
                <a:cs typeface="Arial" panose="020B0604020202020204" pitchFamily="34" charset="0"/>
              </a:rPr>
              <a:t>Input : the microscope image (.tiff), FASTQ files(</a:t>
            </a:r>
            <a:r>
              <a:rPr kumimoji="1" lang="en-US" altLang="ko-Kore-US" dirty="0" err="1">
                <a:latin typeface="Arial" panose="020B0604020202020204" pitchFamily="34" charset="0"/>
                <a:cs typeface="Arial" panose="020B0604020202020204" pitchFamily="34" charset="0"/>
              </a:rPr>
              <a:t>Fastq</a:t>
            </a:r>
            <a:r>
              <a:rPr kumimoji="1" lang="en-US" altLang="ko-Kore-US" dirty="0">
                <a:latin typeface="Arial" panose="020B0604020202020204" pitchFamily="34" charset="0"/>
                <a:cs typeface="Arial" panose="020B0604020202020204" pitchFamily="34" charset="0"/>
              </a:rPr>
              <a:t>)</a:t>
            </a:r>
          </a:p>
          <a:p>
            <a:pPr marL="257175" indent="-257175">
              <a:buFont typeface="Arial" panose="020B0604020202020204" pitchFamily="34" charset="0"/>
              <a:buChar char="•"/>
            </a:pPr>
            <a:r>
              <a:rPr kumimoji="1" lang="en-US" altLang="ko-Kore-US" dirty="0">
                <a:latin typeface="Arial" panose="020B0604020202020204" pitchFamily="34" charset="0"/>
                <a:cs typeface="Arial" panose="020B0604020202020204" pitchFamily="34" charset="0"/>
              </a:rPr>
              <a:t>Perform : sequence alignment, tissue detection</a:t>
            </a:r>
          </a:p>
          <a:p>
            <a:pPr marL="257175" indent="-257175">
              <a:buFont typeface="Arial" panose="020B0604020202020204" pitchFamily="34" charset="0"/>
              <a:buChar char="•"/>
            </a:pPr>
            <a:r>
              <a:rPr kumimoji="1" lang="en-US" altLang="ko-Kore-US" dirty="0">
                <a:latin typeface="Arial" panose="020B0604020202020204" pitchFamily="34" charset="0"/>
                <a:cs typeface="Arial" panose="020B0604020202020204" pitchFamily="34" charset="0"/>
              </a:rPr>
              <a:t>Output : gene-spot matrix</a:t>
            </a:r>
            <a:endParaRPr kumimoji="1" lang="ko-Kore-US" altLang="en-US" dirty="0">
              <a:latin typeface="Arial" panose="020B0604020202020204" pitchFamily="34" charset="0"/>
              <a:cs typeface="Arial" panose="020B0604020202020204" pitchFamily="34" charset="0"/>
            </a:endParaRPr>
          </a:p>
        </p:txBody>
      </p:sp>
      <p:sp>
        <p:nvSpPr>
          <p:cNvPr id="3" name="직사각형 5">
            <a:extLst>
              <a:ext uri="{FF2B5EF4-FFF2-40B4-BE49-F238E27FC236}">
                <a16:creationId xmlns:a16="http://schemas.microsoft.com/office/drawing/2014/main" id="{08836823-AAD4-8AEF-FE79-442DF6E7F968}"/>
              </a:ext>
            </a:extLst>
          </p:cNvPr>
          <p:cNvSpPr/>
          <p:nvPr/>
        </p:nvSpPr>
        <p:spPr>
          <a:xfrm>
            <a:off x="812655" y="1198284"/>
            <a:ext cx="7914898" cy="2575717"/>
          </a:xfrm>
          <a:prstGeom prst="rect">
            <a:avLst/>
          </a:prstGeom>
          <a:solidFill>
            <a:srgbClr val="F4F2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 Terminal</a:t>
            </a:r>
          </a:p>
          <a:p>
            <a:endParaRPr lang="en-US" altLang="ko-KR" b="1" dirty="0">
              <a:solidFill>
                <a:schemeClr val="tx1"/>
              </a:solidFill>
              <a:latin typeface="Calibri" panose="020F0502020204030204" pitchFamily="34" charset="0"/>
              <a:cs typeface="Calibri" panose="020F0502020204030204" pitchFamily="34" charset="0"/>
            </a:endParaRPr>
          </a:p>
          <a:p>
            <a:r>
              <a:rPr lang="en-US" altLang="ko-KR" sz="1100" dirty="0">
                <a:solidFill>
                  <a:schemeClr val="tx1"/>
                </a:solidFill>
                <a:latin typeface="Courier New" panose="02070309020205020404" pitchFamily="49" charset="0"/>
                <a:cs typeface="Courier New" panose="02070309020205020404" pitchFamily="49" charset="0"/>
              </a:rPr>
              <a:t>$cd /home/</a:t>
            </a:r>
            <a:r>
              <a:rPr lang="en-US" altLang="ko-KR" sz="1100" dirty="0" err="1">
                <a:solidFill>
                  <a:schemeClr val="tx1"/>
                </a:solidFill>
                <a:latin typeface="Courier New" panose="02070309020205020404" pitchFamily="49" charset="0"/>
                <a:cs typeface="Courier New" panose="02070309020205020404" pitchFamily="49" charset="0"/>
              </a:rPr>
              <a:t>jdoe</a:t>
            </a:r>
            <a:r>
              <a:rPr lang="en-US" altLang="ko-KR" sz="1100" dirty="0">
                <a:solidFill>
                  <a:schemeClr val="tx1"/>
                </a:solidFill>
                <a:latin typeface="Courier New" panose="02070309020205020404" pitchFamily="49" charset="0"/>
                <a:cs typeface="Courier New" panose="02070309020205020404" pitchFamily="49" charset="0"/>
              </a:rPr>
              <a:t>/runs</a:t>
            </a:r>
          </a:p>
          <a:p>
            <a:r>
              <a:rPr lang="en-US" altLang="ko-KR" sz="1100" dirty="0">
                <a:solidFill>
                  <a:schemeClr val="tx1"/>
                </a:solidFill>
                <a:latin typeface="Courier New" panose="02070309020205020404" pitchFamily="49" charset="0"/>
                <a:cs typeface="Courier New" panose="02070309020205020404" pitchFamily="49" charset="0"/>
              </a:rPr>
              <a:t>$</a:t>
            </a:r>
            <a:r>
              <a:rPr lang="en-US" altLang="ko-KR" sz="1100" dirty="0" err="1">
                <a:solidFill>
                  <a:schemeClr val="tx1"/>
                </a:solidFill>
                <a:latin typeface="Courier New" panose="02070309020205020404" pitchFamily="49" charset="0"/>
                <a:cs typeface="Courier New" panose="02070309020205020404" pitchFamily="49" charset="0"/>
              </a:rPr>
              <a:t>spaceranger</a:t>
            </a:r>
            <a:r>
              <a:rPr lang="en-US" altLang="ko-KR" sz="1100" dirty="0">
                <a:solidFill>
                  <a:schemeClr val="tx1"/>
                </a:solidFill>
                <a:latin typeface="Courier New" panose="02070309020205020404" pitchFamily="49" charset="0"/>
                <a:cs typeface="Courier New" panose="02070309020205020404" pitchFamily="49" charset="0"/>
              </a:rPr>
              <a:t> count --id=sample345 \ #Output directory</a:t>
            </a:r>
          </a:p>
          <a:p>
            <a:r>
              <a:rPr lang="en-US" altLang="ko-KR" sz="1100" dirty="0">
                <a:solidFill>
                  <a:schemeClr val="tx1"/>
                </a:solidFill>
                <a:latin typeface="Courier New" panose="02070309020205020404" pitchFamily="49" charset="0"/>
                <a:cs typeface="Courier New" panose="02070309020205020404" pitchFamily="49" charset="0"/>
              </a:rPr>
              <a:t>                   --transcriptome=/home/</a:t>
            </a:r>
            <a:r>
              <a:rPr lang="en-US" altLang="ko-KR" sz="1100" dirty="0" err="1">
                <a:solidFill>
                  <a:schemeClr val="tx1"/>
                </a:solidFill>
                <a:latin typeface="Courier New" panose="02070309020205020404" pitchFamily="49" charset="0"/>
                <a:cs typeface="Courier New" panose="02070309020205020404" pitchFamily="49" charset="0"/>
              </a:rPr>
              <a:t>jdoe</a:t>
            </a:r>
            <a:r>
              <a:rPr lang="en-US" altLang="ko-KR" sz="1100" dirty="0">
                <a:solidFill>
                  <a:schemeClr val="tx1"/>
                </a:solidFill>
                <a:latin typeface="Courier New" panose="02070309020205020404" pitchFamily="49" charset="0"/>
                <a:cs typeface="Courier New" panose="02070309020205020404" pitchFamily="49" charset="0"/>
              </a:rPr>
              <a:t>/</a:t>
            </a:r>
            <a:r>
              <a:rPr lang="en-US" altLang="ko-KR" sz="1100" dirty="0" err="1">
                <a:solidFill>
                  <a:schemeClr val="tx1"/>
                </a:solidFill>
                <a:latin typeface="Courier New" panose="02070309020205020404" pitchFamily="49" charset="0"/>
                <a:cs typeface="Courier New" panose="02070309020205020404" pitchFamily="49" charset="0"/>
              </a:rPr>
              <a:t>refdata</a:t>
            </a:r>
            <a:r>
              <a:rPr lang="en-US" altLang="ko-KR" sz="1100" dirty="0">
                <a:solidFill>
                  <a:schemeClr val="tx1"/>
                </a:solidFill>
                <a:latin typeface="Courier New" panose="02070309020205020404" pitchFamily="49" charset="0"/>
                <a:cs typeface="Courier New" panose="02070309020205020404" pitchFamily="49" charset="0"/>
              </a:rPr>
              <a:t>/GRCh38-2020-A \ #Path to Reference</a:t>
            </a:r>
          </a:p>
          <a:p>
            <a:r>
              <a:rPr lang="en-US" altLang="ko-KR" sz="1100" dirty="0">
                <a:solidFill>
                  <a:schemeClr val="tx1"/>
                </a:solidFill>
                <a:latin typeface="Courier New" panose="02070309020205020404" pitchFamily="49" charset="0"/>
                <a:cs typeface="Courier New" panose="02070309020205020404" pitchFamily="49" charset="0"/>
              </a:rPr>
              <a:t>                   --</a:t>
            </a:r>
            <a:r>
              <a:rPr lang="en-US" altLang="ko-KR" sz="1100" dirty="0" err="1">
                <a:solidFill>
                  <a:schemeClr val="tx1"/>
                </a:solidFill>
                <a:latin typeface="Courier New" panose="02070309020205020404" pitchFamily="49" charset="0"/>
                <a:cs typeface="Courier New" panose="02070309020205020404" pitchFamily="49" charset="0"/>
              </a:rPr>
              <a:t>fastqs</a:t>
            </a:r>
            <a:r>
              <a:rPr lang="en-US" altLang="ko-KR" sz="1100" dirty="0">
                <a:solidFill>
                  <a:schemeClr val="tx1"/>
                </a:solidFill>
                <a:latin typeface="Courier New" panose="02070309020205020404" pitchFamily="49" charset="0"/>
                <a:cs typeface="Courier New" panose="02070309020205020404" pitchFamily="49" charset="0"/>
              </a:rPr>
              <a:t>=/home/</a:t>
            </a:r>
            <a:r>
              <a:rPr lang="en-US" altLang="ko-KR" sz="1100" dirty="0" err="1">
                <a:solidFill>
                  <a:schemeClr val="tx1"/>
                </a:solidFill>
                <a:latin typeface="Courier New" panose="02070309020205020404" pitchFamily="49" charset="0"/>
                <a:cs typeface="Courier New" panose="02070309020205020404" pitchFamily="49" charset="0"/>
              </a:rPr>
              <a:t>jdoe</a:t>
            </a:r>
            <a:r>
              <a:rPr lang="en-US" altLang="ko-KR" sz="1100" dirty="0">
                <a:solidFill>
                  <a:schemeClr val="tx1"/>
                </a:solidFill>
                <a:latin typeface="Courier New" panose="02070309020205020404" pitchFamily="49" charset="0"/>
                <a:cs typeface="Courier New" panose="02070309020205020404" pitchFamily="49" charset="0"/>
              </a:rPr>
              <a:t>/runs/HAWT7ADXX/outs/</a:t>
            </a:r>
            <a:r>
              <a:rPr lang="en-US" altLang="ko-KR" sz="1100" dirty="0" err="1">
                <a:solidFill>
                  <a:schemeClr val="tx1"/>
                </a:solidFill>
                <a:latin typeface="Courier New" panose="02070309020205020404" pitchFamily="49" charset="0"/>
                <a:cs typeface="Courier New" panose="02070309020205020404" pitchFamily="49" charset="0"/>
              </a:rPr>
              <a:t>fastq_path</a:t>
            </a:r>
            <a:r>
              <a:rPr lang="en-US" altLang="ko-KR" sz="1100" dirty="0">
                <a:solidFill>
                  <a:schemeClr val="tx1"/>
                </a:solidFill>
                <a:latin typeface="Courier New" panose="02070309020205020404" pitchFamily="49" charset="0"/>
                <a:cs typeface="Courier New" panose="02070309020205020404" pitchFamily="49" charset="0"/>
              </a:rPr>
              <a:t> \ #Path to FASTQs</a:t>
            </a:r>
          </a:p>
          <a:p>
            <a:r>
              <a:rPr lang="en-US" altLang="ko-KR" sz="1100" dirty="0">
                <a:solidFill>
                  <a:schemeClr val="tx1"/>
                </a:solidFill>
                <a:latin typeface="Courier New" panose="02070309020205020404" pitchFamily="49" charset="0"/>
                <a:cs typeface="Courier New" panose="02070309020205020404" pitchFamily="49" charset="0"/>
              </a:rPr>
              <a:t>                   --sample=</a:t>
            </a:r>
            <a:r>
              <a:rPr lang="en-US" altLang="ko-KR" sz="1100" dirty="0" err="1">
                <a:solidFill>
                  <a:schemeClr val="tx1"/>
                </a:solidFill>
                <a:latin typeface="Courier New" panose="02070309020205020404" pitchFamily="49" charset="0"/>
                <a:cs typeface="Courier New" panose="02070309020205020404" pitchFamily="49" charset="0"/>
              </a:rPr>
              <a:t>mysample</a:t>
            </a:r>
            <a:r>
              <a:rPr lang="en-US" altLang="ko-KR" sz="1100" dirty="0">
                <a:solidFill>
                  <a:schemeClr val="tx1"/>
                </a:solidFill>
                <a:latin typeface="Courier New" panose="02070309020205020404" pitchFamily="49" charset="0"/>
                <a:cs typeface="Courier New" panose="02070309020205020404" pitchFamily="49" charset="0"/>
              </a:rPr>
              <a:t> \ #Sample name from FASTQ filename</a:t>
            </a:r>
          </a:p>
          <a:p>
            <a:r>
              <a:rPr lang="en-US" altLang="ko-KR" sz="1100" dirty="0">
                <a:solidFill>
                  <a:schemeClr val="tx1"/>
                </a:solidFill>
                <a:latin typeface="Courier New" panose="02070309020205020404" pitchFamily="49" charset="0"/>
                <a:cs typeface="Courier New" panose="02070309020205020404" pitchFamily="49" charset="0"/>
              </a:rPr>
              <a:t>                   --image=/home/</a:t>
            </a:r>
            <a:r>
              <a:rPr lang="en-US" altLang="ko-KR" sz="1100" dirty="0" err="1">
                <a:solidFill>
                  <a:schemeClr val="tx1"/>
                </a:solidFill>
                <a:latin typeface="Courier New" panose="02070309020205020404" pitchFamily="49" charset="0"/>
                <a:cs typeface="Courier New" panose="02070309020205020404" pitchFamily="49" charset="0"/>
              </a:rPr>
              <a:t>jdoe</a:t>
            </a:r>
            <a:r>
              <a:rPr lang="en-US" altLang="ko-KR" sz="1100" dirty="0">
                <a:solidFill>
                  <a:schemeClr val="tx1"/>
                </a:solidFill>
                <a:latin typeface="Courier New" panose="02070309020205020404" pitchFamily="49" charset="0"/>
                <a:cs typeface="Courier New" panose="02070309020205020404" pitchFamily="49" charset="0"/>
              </a:rPr>
              <a:t>/runs/images/sample345.tiff \ #Path to brightfield image</a:t>
            </a:r>
          </a:p>
          <a:p>
            <a:r>
              <a:rPr lang="en-US" altLang="ko-KR" sz="1100" dirty="0">
                <a:solidFill>
                  <a:schemeClr val="tx1"/>
                </a:solidFill>
                <a:latin typeface="Courier New" panose="02070309020205020404" pitchFamily="49" charset="0"/>
                <a:cs typeface="Courier New" panose="02070309020205020404" pitchFamily="49" charset="0"/>
              </a:rPr>
              <a:t>                   --slide=V19J01-123 \ #Slide ID</a:t>
            </a:r>
          </a:p>
          <a:p>
            <a:r>
              <a:rPr lang="en-US" altLang="ko-KR" sz="1100" dirty="0">
                <a:solidFill>
                  <a:schemeClr val="tx1"/>
                </a:solidFill>
                <a:latin typeface="Courier New" panose="02070309020205020404" pitchFamily="49" charset="0"/>
                <a:cs typeface="Courier New" panose="02070309020205020404" pitchFamily="49" charset="0"/>
              </a:rPr>
              <a:t>                   --area=A1 \ #Capture area</a:t>
            </a:r>
          </a:p>
          <a:p>
            <a:r>
              <a:rPr lang="en-US" altLang="ko-KR" sz="1100" dirty="0">
                <a:solidFill>
                  <a:schemeClr val="tx1"/>
                </a:solidFill>
                <a:latin typeface="Courier New" panose="02070309020205020404" pitchFamily="49" charset="0"/>
                <a:cs typeface="Courier New" panose="02070309020205020404" pitchFamily="49" charset="0"/>
              </a:rPr>
              <a:t>                   --</a:t>
            </a:r>
            <a:r>
              <a:rPr lang="en-US" altLang="ko-KR" sz="1100" dirty="0" err="1">
                <a:solidFill>
                  <a:schemeClr val="tx1"/>
                </a:solidFill>
                <a:latin typeface="Courier New" panose="02070309020205020404" pitchFamily="49" charset="0"/>
                <a:cs typeface="Courier New" panose="02070309020205020404" pitchFamily="49" charset="0"/>
              </a:rPr>
              <a:t>localcores</a:t>
            </a:r>
            <a:r>
              <a:rPr lang="en-US" altLang="ko-KR" sz="1100" dirty="0">
                <a:solidFill>
                  <a:schemeClr val="tx1"/>
                </a:solidFill>
                <a:latin typeface="Courier New" panose="02070309020205020404" pitchFamily="49" charset="0"/>
                <a:cs typeface="Courier New" panose="02070309020205020404" pitchFamily="49" charset="0"/>
              </a:rPr>
              <a:t>=8 \ #Allowed cores in </a:t>
            </a:r>
            <a:r>
              <a:rPr lang="en-US" altLang="ko-KR" sz="1100" dirty="0" err="1">
                <a:solidFill>
                  <a:schemeClr val="tx1"/>
                </a:solidFill>
                <a:latin typeface="Courier New" panose="02070309020205020404" pitchFamily="49" charset="0"/>
                <a:cs typeface="Courier New" panose="02070309020205020404" pitchFamily="49" charset="0"/>
              </a:rPr>
              <a:t>localmode</a:t>
            </a:r>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1100" dirty="0">
                <a:solidFill>
                  <a:schemeClr val="tx1"/>
                </a:solidFill>
                <a:latin typeface="Courier New" panose="02070309020205020404" pitchFamily="49" charset="0"/>
                <a:cs typeface="Courier New" panose="02070309020205020404" pitchFamily="49" charset="0"/>
              </a:rPr>
              <a:t>                   --</a:t>
            </a:r>
            <a:r>
              <a:rPr lang="en-US" altLang="ko-KR" sz="1100" dirty="0" err="1">
                <a:solidFill>
                  <a:schemeClr val="tx1"/>
                </a:solidFill>
                <a:latin typeface="Courier New" panose="02070309020205020404" pitchFamily="49" charset="0"/>
                <a:cs typeface="Courier New" panose="02070309020205020404" pitchFamily="49" charset="0"/>
              </a:rPr>
              <a:t>localmem</a:t>
            </a:r>
            <a:r>
              <a:rPr lang="en-US" altLang="ko-KR" sz="1100" dirty="0">
                <a:solidFill>
                  <a:schemeClr val="tx1"/>
                </a:solidFill>
                <a:latin typeface="Courier New" panose="02070309020205020404" pitchFamily="49" charset="0"/>
                <a:cs typeface="Courier New" panose="02070309020205020404" pitchFamily="49" charset="0"/>
              </a:rPr>
              <a:t>=64 #Allowed memory (GB) in </a:t>
            </a:r>
            <a:r>
              <a:rPr lang="en-US" altLang="ko-KR" sz="1100" dirty="0" err="1">
                <a:solidFill>
                  <a:schemeClr val="tx1"/>
                </a:solidFill>
                <a:latin typeface="Courier New" panose="02070309020205020404" pitchFamily="49" charset="0"/>
                <a:cs typeface="Courier New" panose="02070309020205020404" pitchFamily="49" charset="0"/>
              </a:rPr>
              <a:t>localmode</a:t>
            </a:r>
            <a:endParaRPr lang="en-US" altLang="ko-KR" sz="1100" dirty="0">
              <a:solidFill>
                <a:schemeClr val="tx1"/>
              </a:solidFill>
              <a:latin typeface="Courier New" panose="02070309020205020404" pitchFamily="49" charset="0"/>
              <a:cs typeface="Courier New" panose="02070309020205020404" pitchFamily="49" charset="0"/>
            </a:endParaRPr>
          </a:p>
          <a:p>
            <a:endParaRPr lang="en-US" altLang="ko-KR" sz="1125" dirty="0">
              <a:solidFill>
                <a:schemeClr val="tx1"/>
              </a:solidFill>
              <a:latin typeface="Courier New" panose="02070309020205020404" pitchFamily="49" charset="0"/>
              <a:cs typeface="Courier New" panose="02070309020205020404" pitchFamily="49" charset="0"/>
            </a:endParaRPr>
          </a:p>
        </p:txBody>
      </p:sp>
      <p:sp>
        <p:nvSpPr>
          <p:cNvPr id="10" name="제목 12">
            <a:extLst>
              <a:ext uri="{FF2B5EF4-FFF2-40B4-BE49-F238E27FC236}">
                <a16:creationId xmlns:a16="http://schemas.microsoft.com/office/drawing/2014/main" id="{8A44E16C-0F54-8EF0-B276-CECD6FFBFD15}"/>
              </a:ext>
            </a:extLst>
          </p:cNvPr>
          <p:cNvSpPr txBox="1">
            <a:spLocks/>
          </p:cNvSpPr>
          <p:nvPr/>
        </p:nvSpPr>
        <p:spPr>
          <a:xfrm>
            <a:off x="1554788" y="590363"/>
            <a:ext cx="6034424"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Run </a:t>
            </a:r>
            <a:r>
              <a:rPr lang="en-US" altLang="ko-KR" sz="2800" b="1" i="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spaceranger</a:t>
            </a:r>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count command</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8723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17</a:t>
            </a:fld>
            <a:endParaRPr lang="en-KR" dirty="0"/>
          </a:p>
        </p:txBody>
      </p:sp>
      <p:sp>
        <p:nvSpPr>
          <p:cNvPr id="14" name="제목 12">
            <a:extLst>
              <a:ext uri="{FF2B5EF4-FFF2-40B4-BE49-F238E27FC236}">
                <a16:creationId xmlns:a16="http://schemas.microsoft.com/office/drawing/2014/main" id="{66931C60-0E18-6F16-FBB2-17E77E6F29E1}"/>
              </a:ext>
            </a:extLst>
          </p:cNvPr>
          <p:cNvSpPr txBox="1">
            <a:spLocks/>
          </p:cNvSpPr>
          <p:nvPr/>
        </p:nvSpPr>
        <p:spPr>
          <a:xfrm>
            <a:off x="2064827" y="604518"/>
            <a:ext cx="5212717"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Output files of Space Ranger</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그림 1">
            <a:extLst>
              <a:ext uri="{FF2B5EF4-FFF2-40B4-BE49-F238E27FC236}">
                <a16:creationId xmlns:a16="http://schemas.microsoft.com/office/drawing/2014/main" id="{181ED189-D193-38AA-BFF0-D5EB4192F819}"/>
              </a:ext>
            </a:extLst>
          </p:cNvPr>
          <p:cNvPicPr>
            <a:picLocks noChangeAspect="1"/>
          </p:cNvPicPr>
          <p:nvPr/>
        </p:nvPicPr>
        <p:blipFill rotWithShape="1">
          <a:blip r:embed="rId2"/>
          <a:srcRect l="25628" t="56970" r="25988" b="8687"/>
          <a:stretch/>
        </p:blipFill>
        <p:spPr>
          <a:xfrm>
            <a:off x="4928260" y="1507288"/>
            <a:ext cx="3220111" cy="2499629"/>
          </a:xfrm>
          <a:prstGeom prst="rect">
            <a:avLst/>
          </a:prstGeom>
        </p:spPr>
      </p:pic>
      <p:sp>
        <p:nvSpPr>
          <p:cNvPr id="4" name="TextBox 3">
            <a:extLst>
              <a:ext uri="{FF2B5EF4-FFF2-40B4-BE49-F238E27FC236}">
                <a16:creationId xmlns:a16="http://schemas.microsoft.com/office/drawing/2014/main" id="{A3A7258C-D553-D466-E021-D7422D5A74CE}"/>
              </a:ext>
            </a:extLst>
          </p:cNvPr>
          <p:cNvSpPr txBox="1"/>
          <p:nvPr/>
        </p:nvSpPr>
        <p:spPr>
          <a:xfrm>
            <a:off x="2202161" y="5012632"/>
            <a:ext cx="4582886" cy="207749"/>
          </a:xfrm>
          <a:prstGeom prst="rect">
            <a:avLst/>
          </a:prstGeom>
          <a:noFill/>
        </p:spPr>
        <p:txBody>
          <a:bodyPr wrap="square">
            <a:spAutoFit/>
          </a:bodyPr>
          <a:lstStyle/>
          <a:p>
            <a:r>
              <a:rPr lang="ko-Kore-US" altLang="en-US" sz="750" dirty="0">
                <a:solidFill>
                  <a:schemeClr val="tx1">
                    <a:lumMod val="50000"/>
                    <a:lumOff val="50000"/>
                  </a:schemeClr>
                </a:solidFill>
              </a:rPr>
              <a:t>https://lmweber.org/OSTA-book/space-ranger-visium.html</a:t>
            </a:r>
          </a:p>
        </p:txBody>
      </p:sp>
      <p:grpSp>
        <p:nvGrpSpPr>
          <p:cNvPr id="5" name="그룹 4">
            <a:extLst>
              <a:ext uri="{FF2B5EF4-FFF2-40B4-BE49-F238E27FC236}">
                <a16:creationId xmlns:a16="http://schemas.microsoft.com/office/drawing/2014/main" id="{5EA5C64E-5852-2A87-85E4-E911340148B9}"/>
              </a:ext>
            </a:extLst>
          </p:cNvPr>
          <p:cNvGrpSpPr>
            <a:grpSpLocks noChangeAspect="1"/>
          </p:cNvGrpSpPr>
          <p:nvPr/>
        </p:nvGrpSpPr>
        <p:grpSpPr>
          <a:xfrm>
            <a:off x="1479170" y="1508816"/>
            <a:ext cx="3427995" cy="4448824"/>
            <a:chOff x="410817" y="1368860"/>
            <a:chExt cx="3034146" cy="3937690"/>
          </a:xfrm>
        </p:grpSpPr>
        <p:pic>
          <p:nvPicPr>
            <p:cNvPr id="15" name="그림 14">
              <a:extLst>
                <a:ext uri="{FF2B5EF4-FFF2-40B4-BE49-F238E27FC236}">
                  <a16:creationId xmlns:a16="http://schemas.microsoft.com/office/drawing/2014/main" id="{C7519549-C45C-320A-465F-0022930E09F0}"/>
                </a:ext>
              </a:extLst>
            </p:cNvPr>
            <p:cNvPicPr>
              <a:picLocks noChangeAspect="1"/>
            </p:cNvPicPr>
            <p:nvPr/>
          </p:nvPicPr>
          <p:blipFill rotWithShape="1">
            <a:blip r:embed="rId2"/>
            <a:srcRect l="25957" r="25660" b="42583"/>
            <a:stretch/>
          </p:blipFill>
          <p:spPr>
            <a:xfrm>
              <a:off x="410817" y="1368860"/>
              <a:ext cx="3034146" cy="3937690"/>
            </a:xfrm>
            <a:prstGeom prst="rect">
              <a:avLst/>
            </a:prstGeom>
          </p:spPr>
        </p:pic>
        <p:sp>
          <p:nvSpPr>
            <p:cNvPr id="16" name="직사각형 15">
              <a:extLst>
                <a:ext uri="{FF2B5EF4-FFF2-40B4-BE49-F238E27FC236}">
                  <a16:creationId xmlns:a16="http://schemas.microsoft.com/office/drawing/2014/main" id="{A21C4AAD-E880-F05D-57DF-8B3F786C5D0D}"/>
                </a:ext>
              </a:extLst>
            </p:cNvPr>
            <p:cNvSpPr/>
            <p:nvPr/>
          </p:nvSpPr>
          <p:spPr>
            <a:xfrm>
              <a:off x="477883" y="1814439"/>
              <a:ext cx="2923538" cy="1403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sz="1350"/>
            </a:p>
          </p:txBody>
        </p:sp>
      </p:grpSp>
      <p:sp>
        <p:nvSpPr>
          <p:cNvPr id="17" name="TextBox 16">
            <a:extLst>
              <a:ext uri="{FF2B5EF4-FFF2-40B4-BE49-F238E27FC236}">
                <a16:creationId xmlns:a16="http://schemas.microsoft.com/office/drawing/2014/main" id="{BFBC9E7E-060E-AE62-3E5F-A4814F629E9A}"/>
              </a:ext>
            </a:extLst>
          </p:cNvPr>
          <p:cNvSpPr txBox="1"/>
          <p:nvPr/>
        </p:nvSpPr>
        <p:spPr>
          <a:xfrm>
            <a:off x="5630156" y="5116506"/>
            <a:ext cx="1610734" cy="507831"/>
          </a:xfrm>
          <a:prstGeom prst="rect">
            <a:avLst/>
          </a:prstGeom>
          <a:noFill/>
        </p:spPr>
        <p:txBody>
          <a:bodyPr wrap="square" rtlCol="0">
            <a:spAutoFit/>
          </a:bodyPr>
          <a:lstStyle/>
          <a:p>
            <a:r>
              <a:rPr kumimoji="1" lang="en-US" altLang="ko-Kore-US" sz="1350" dirty="0">
                <a:latin typeface="Courier" pitchFamily="2" charset="0"/>
              </a:rPr>
              <a:t>read10XVisium</a:t>
            </a:r>
            <a:r>
              <a:rPr kumimoji="1" lang="en-US" altLang="ko-Kore-US" sz="1350" dirty="0"/>
              <a:t> </a:t>
            </a:r>
          </a:p>
          <a:p>
            <a:r>
              <a:rPr kumimoji="1" lang="en-US" altLang="ko-Kore-US" sz="1350" dirty="0">
                <a:latin typeface="Arial" panose="020B0604020202020204" pitchFamily="34" charset="0"/>
                <a:cs typeface="Arial" panose="020B0604020202020204" pitchFamily="34" charset="0"/>
              </a:rPr>
              <a:t>Input files</a:t>
            </a:r>
            <a:endParaRPr kumimoji="1" lang="ko-Kore-US" altLang="en-US" sz="1350" dirty="0">
              <a:latin typeface="Arial" panose="020B0604020202020204" pitchFamily="34" charset="0"/>
              <a:cs typeface="Arial" panose="020B0604020202020204" pitchFamily="34" charset="0"/>
            </a:endParaRPr>
          </a:p>
        </p:txBody>
      </p:sp>
      <p:cxnSp>
        <p:nvCxnSpPr>
          <p:cNvPr id="18" name="직선 화살표 연결선 17">
            <a:extLst>
              <a:ext uri="{FF2B5EF4-FFF2-40B4-BE49-F238E27FC236}">
                <a16:creationId xmlns:a16="http://schemas.microsoft.com/office/drawing/2014/main" id="{C76CC5AB-48CB-D3F5-3EB7-91A179071E09}"/>
              </a:ext>
            </a:extLst>
          </p:cNvPr>
          <p:cNvCxnSpPr>
            <a:cxnSpLocks/>
          </p:cNvCxnSpPr>
          <p:nvPr/>
        </p:nvCxnSpPr>
        <p:spPr>
          <a:xfrm>
            <a:off x="6555009" y="2422171"/>
            <a:ext cx="0" cy="26221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직사각형 10">
            <a:extLst>
              <a:ext uri="{FF2B5EF4-FFF2-40B4-BE49-F238E27FC236}">
                <a16:creationId xmlns:a16="http://schemas.microsoft.com/office/drawing/2014/main" id="{A5A4FF0E-9128-DF42-DF5F-7E1C5B0AE418}"/>
              </a:ext>
            </a:extLst>
          </p:cNvPr>
          <p:cNvSpPr/>
          <p:nvPr/>
        </p:nvSpPr>
        <p:spPr>
          <a:xfrm>
            <a:off x="5027446" y="1515090"/>
            <a:ext cx="3055126" cy="85725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sz="1350"/>
          </a:p>
        </p:txBody>
      </p:sp>
    </p:spTree>
    <p:extLst>
      <p:ext uri="{BB962C8B-B14F-4D97-AF65-F5344CB8AC3E}">
        <p14:creationId xmlns:p14="http://schemas.microsoft.com/office/powerpoint/2010/main" val="2048120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18</a:t>
            </a:fld>
            <a:endParaRPr lang="en-KR" dirty="0"/>
          </a:p>
        </p:txBody>
      </p:sp>
      <p:sp>
        <p:nvSpPr>
          <p:cNvPr id="10" name="TextBox 9">
            <a:extLst>
              <a:ext uri="{FF2B5EF4-FFF2-40B4-BE49-F238E27FC236}">
                <a16:creationId xmlns:a16="http://schemas.microsoft.com/office/drawing/2014/main" id="{0AD93580-3F07-78EF-98F5-715F38EE5617}"/>
              </a:ext>
            </a:extLst>
          </p:cNvPr>
          <p:cNvSpPr txBox="1"/>
          <p:nvPr/>
        </p:nvSpPr>
        <p:spPr>
          <a:xfrm>
            <a:off x="1268680" y="1315852"/>
            <a:ext cx="7390410" cy="4062651"/>
          </a:xfrm>
          <a:prstGeom prst="rect">
            <a:avLst/>
          </a:prstGeom>
          <a:noFill/>
        </p:spPr>
        <p:txBody>
          <a:bodyPr wrap="square">
            <a:spAutoFit/>
          </a:bodyPr>
          <a:lstStyle/>
          <a:p>
            <a:pPr marL="257175" indent="-257175">
              <a:buFont typeface="Arial" panose="020B0604020202020204" pitchFamily="34" charset="0"/>
              <a:buChar char="•"/>
            </a:pPr>
            <a:r>
              <a:rPr lang="en" altLang="ko-Kore-US" b="1" dirty="0" err="1">
                <a:latin typeface="Arial" panose="020B0604020202020204" pitchFamily="34" charset="0"/>
                <a:cs typeface="Arial" panose="020B0604020202020204" pitchFamily="34" charset="0"/>
              </a:rPr>
              <a:t>raw_feature_bc_matrix</a:t>
            </a:r>
            <a:endParaRPr lang="en" altLang="ko-Kore-US" b="1" dirty="0">
              <a:latin typeface="Arial" panose="020B0604020202020204" pitchFamily="34" charset="0"/>
              <a:cs typeface="Arial" panose="020B0604020202020204" pitchFamily="34" charset="0"/>
            </a:endParaRPr>
          </a:p>
          <a:p>
            <a:r>
              <a:rPr lang="ko-KR" altLang="en-US" sz="1500" dirty="0">
                <a:latin typeface="Arial" panose="020B0604020202020204" pitchFamily="34" charset="0"/>
                <a:cs typeface="Arial" panose="020B0604020202020204" pitchFamily="34" charset="0"/>
              </a:rPr>
              <a:t>      </a:t>
            </a:r>
            <a:r>
              <a:rPr lang="en-US" altLang="ko-KR" sz="1500" dirty="0">
                <a:latin typeface="Arial" panose="020B0604020202020204" pitchFamily="34" charset="0"/>
                <a:cs typeface="Arial" panose="020B0604020202020204" pitchFamily="34" charset="0"/>
              </a:rPr>
              <a:t>Dataset having</a:t>
            </a:r>
            <a:r>
              <a:rPr lang="en" altLang="ko-Kore-US" sz="1500" dirty="0">
                <a:latin typeface="Arial" panose="020B0604020202020204" pitchFamily="34" charset="0"/>
                <a:cs typeface="Arial" panose="020B0604020202020204" pitchFamily="34" charset="0"/>
              </a:rPr>
              <a:t> spots that theoretically don’t overlap with tissue</a:t>
            </a:r>
            <a:endParaRPr lang="ko-Kore-US" altLang="en-US" sz="1500" dirty="0">
              <a:latin typeface="Arial" panose="020B0604020202020204" pitchFamily="34" charset="0"/>
              <a:cs typeface="Arial" panose="020B0604020202020204" pitchFamily="34" charset="0"/>
            </a:endParaRPr>
          </a:p>
          <a:p>
            <a:pPr marL="257175" indent="-257175">
              <a:lnSpc>
                <a:spcPct val="150000"/>
              </a:lnSpc>
              <a:buFont typeface="Arial" panose="020B0604020202020204" pitchFamily="34" charset="0"/>
              <a:buChar char="•"/>
            </a:pPr>
            <a:r>
              <a:rPr lang="en" altLang="ko-Kore-US" b="1" dirty="0" err="1">
                <a:latin typeface="Arial" panose="020B0604020202020204" pitchFamily="34" charset="0"/>
                <a:cs typeface="Arial" panose="020B0604020202020204" pitchFamily="34" charset="0"/>
              </a:rPr>
              <a:t>filtered_feature_bc_matrix</a:t>
            </a:r>
            <a:endParaRPr lang="en" altLang="ko-Kore-US" b="1" dirty="0">
              <a:latin typeface="Arial" panose="020B0604020202020204" pitchFamily="34" charset="0"/>
              <a:cs typeface="Arial" panose="020B0604020202020204" pitchFamily="34" charset="0"/>
            </a:endParaRPr>
          </a:p>
          <a:p>
            <a:r>
              <a:rPr lang="ko-KR" altLang="en-US" sz="1500" dirty="0">
                <a:latin typeface="Arial" panose="020B0604020202020204" pitchFamily="34" charset="0"/>
                <a:cs typeface="Arial" panose="020B0604020202020204" pitchFamily="34" charset="0"/>
              </a:rPr>
              <a:t>      </a:t>
            </a:r>
            <a:r>
              <a:rPr lang="en" altLang="ko-Kore-US" sz="1500" dirty="0">
                <a:latin typeface="Arial" panose="020B0604020202020204" pitchFamily="34" charset="0"/>
                <a:cs typeface="Arial" panose="020B0604020202020204" pitchFamily="34" charset="0"/>
              </a:rPr>
              <a:t>Dataset filtered to the spots overlapping tissue, as determined by Loupe Browser</a:t>
            </a:r>
            <a:endParaRPr lang="en-US" altLang="ko-Kore-US" sz="1500" dirty="0">
              <a:latin typeface="Arial" panose="020B0604020202020204" pitchFamily="34" charset="0"/>
              <a:cs typeface="Arial" panose="020B0604020202020204" pitchFamily="34" charset="0"/>
            </a:endParaRPr>
          </a:p>
          <a:p>
            <a:r>
              <a:rPr lang="en-US" altLang="ko-Kore-US" sz="1500" dirty="0">
                <a:latin typeface="Arial" panose="020B0604020202020204" pitchFamily="34" charset="0"/>
                <a:cs typeface="Arial" panose="020B0604020202020204" pitchFamily="34" charset="0"/>
              </a:rPr>
              <a:t>      </a:t>
            </a:r>
            <a:r>
              <a:rPr lang="en" altLang="ko-Kore-US" sz="1500" dirty="0">
                <a:latin typeface="Arial" panose="020B0604020202020204" pitchFamily="34" charset="0"/>
                <a:cs typeface="Arial" panose="020B0604020202020204" pitchFamily="34" charset="0"/>
              </a:rPr>
              <a:t>(</a:t>
            </a:r>
            <a:r>
              <a:rPr lang="en" altLang="ko-Kore-US" sz="1500" dirty="0" err="1">
                <a:latin typeface="Arial" panose="020B0604020202020204" pitchFamily="34" charset="0"/>
                <a:cs typeface="Arial" panose="020B0604020202020204" pitchFamily="34" charset="0"/>
              </a:rPr>
              <a:t>Visium</a:t>
            </a:r>
            <a:r>
              <a:rPr lang="en" altLang="ko-Kore-US" sz="1500" dirty="0">
                <a:latin typeface="Arial" panose="020B0604020202020204" pitchFamily="34" charset="0"/>
                <a:cs typeface="Arial" panose="020B0604020202020204" pitchFamily="34" charset="0"/>
              </a:rPr>
              <a:t>) alignment file</a:t>
            </a:r>
          </a:p>
          <a:p>
            <a:pPr marL="257175" indent="-257175">
              <a:lnSpc>
                <a:spcPct val="150000"/>
              </a:lnSpc>
              <a:buFont typeface="Arial" panose="020B0604020202020204" pitchFamily="34" charset="0"/>
              <a:buChar char="•"/>
            </a:pPr>
            <a:r>
              <a:rPr lang="en" altLang="ko-Kore-US" b="1" dirty="0" err="1">
                <a:latin typeface="Arial" panose="020B0604020202020204" pitchFamily="34" charset="0"/>
                <a:cs typeface="Arial" panose="020B0604020202020204" pitchFamily="34" charset="0"/>
              </a:rPr>
              <a:t>tissue_positions_list.csv</a:t>
            </a:r>
            <a:endParaRPr lang="en" altLang="ko-Kore-US" b="1" dirty="0">
              <a:latin typeface="Arial" panose="020B0604020202020204" pitchFamily="34" charset="0"/>
              <a:cs typeface="Arial" panose="020B0604020202020204" pitchFamily="34" charset="0"/>
            </a:endParaRPr>
          </a:p>
          <a:p>
            <a:r>
              <a:rPr lang="ko-KR" altLang="en-US" sz="1500" dirty="0">
                <a:latin typeface="Arial" panose="020B0604020202020204" pitchFamily="34" charset="0"/>
                <a:cs typeface="Arial" panose="020B0604020202020204" pitchFamily="34" charset="0"/>
              </a:rPr>
              <a:t>      </a:t>
            </a:r>
            <a:r>
              <a:rPr lang="en" altLang="ko-Kore-US" sz="1500" dirty="0">
                <a:latin typeface="Arial" panose="020B0604020202020204" pitchFamily="34" charset="0"/>
                <a:cs typeface="Arial" panose="020B0604020202020204" pitchFamily="34" charset="0"/>
              </a:rPr>
              <a:t>The spot coordinates information is stored</a:t>
            </a:r>
          </a:p>
          <a:p>
            <a:pPr marL="257175" indent="-257175">
              <a:lnSpc>
                <a:spcPct val="150000"/>
              </a:lnSpc>
              <a:buFont typeface="Arial" panose="020B0604020202020204" pitchFamily="34" charset="0"/>
              <a:buChar char="•"/>
            </a:pPr>
            <a:r>
              <a:rPr lang="en" altLang="ko-Kore-US" b="1" dirty="0" err="1">
                <a:latin typeface="Arial" panose="020B0604020202020204" pitchFamily="34" charset="0"/>
                <a:cs typeface="Arial" panose="020B0604020202020204" pitchFamily="34" charset="0"/>
              </a:rPr>
              <a:t>scalefactors_json.json</a:t>
            </a:r>
            <a:endParaRPr lang="en" altLang="ko-Kore-US" b="1" dirty="0">
              <a:latin typeface="Arial" panose="020B0604020202020204" pitchFamily="34" charset="0"/>
              <a:cs typeface="Arial" panose="020B0604020202020204" pitchFamily="34" charset="0"/>
            </a:endParaRPr>
          </a:p>
          <a:p>
            <a:r>
              <a:rPr lang="ko-KR" altLang="en-US" sz="1500" dirty="0">
                <a:latin typeface="Arial" panose="020B0604020202020204" pitchFamily="34" charset="0"/>
                <a:cs typeface="Arial" panose="020B0604020202020204" pitchFamily="34" charset="0"/>
              </a:rPr>
              <a:t>      </a:t>
            </a:r>
            <a:r>
              <a:rPr lang="en" altLang="ko-KR" sz="1500" dirty="0">
                <a:latin typeface="Arial" panose="020B0604020202020204" pitchFamily="34" charset="0"/>
                <a:cs typeface="Arial" panose="020B0604020202020204" pitchFamily="34" charset="0"/>
              </a:rPr>
              <a:t>S</a:t>
            </a:r>
            <a:r>
              <a:rPr lang="en" altLang="ko-Kore-US" sz="1500" dirty="0">
                <a:latin typeface="Arial" panose="020B0604020202020204" pitchFamily="34" charset="0"/>
                <a:cs typeface="Arial" panose="020B0604020202020204" pitchFamily="34" charset="0"/>
              </a:rPr>
              <a:t>caling factors that convert spot coordinates to pixel coordinates</a:t>
            </a:r>
          </a:p>
          <a:p>
            <a:pPr marL="257175" indent="-257175">
              <a:lnSpc>
                <a:spcPct val="150000"/>
              </a:lnSpc>
              <a:buFont typeface="Arial" panose="020B0604020202020204" pitchFamily="34" charset="0"/>
              <a:buChar char="•"/>
            </a:pPr>
            <a:r>
              <a:rPr lang="en" altLang="ko-Kore-US" b="1" dirty="0" err="1">
                <a:latin typeface="Arial" panose="020B0604020202020204" pitchFamily="34" charset="0"/>
                <a:cs typeface="Arial" panose="020B0604020202020204" pitchFamily="34" charset="0"/>
              </a:rPr>
              <a:t>metrics_summary.csv</a:t>
            </a:r>
            <a:endParaRPr lang="en" altLang="ko-Kore-US" b="1" dirty="0">
              <a:latin typeface="Arial" panose="020B0604020202020204" pitchFamily="34" charset="0"/>
              <a:cs typeface="Arial" panose="020B0604020202020204" pitchFamily="34" charset="0"/>
            </a:endParaRPr>
          </a:p>
          <a:p>
            <a:r>
              <a:rPr lang="ko-KR" altLang="en-US" sz="1500" dirty="0">
                <a:latin typeface="Arial" panose="020B0604020202020204" pitchFamily="34" charset="0"/>
                <a:cs typeface="Arial" panose="020B0604020202020204" pitchFamily="34" charset="0"/>
              </a:rPr>
              <a:t>      </a:t>
            </a:r>
            <a:r>
              <a:rPr lang="en" altLang="ko-KR" sz="1500" dirty="0">
                <a:latin typeface="Arial" panose="020B0604020202020204" pitchFamily="34" charset="0"/>
                <a:cs typeface="Arial" panose="020B0604020202020204" pitchFamily="34" charset="0"/>
              </a:rPr>
              <a:t>M</a:t>
            </a:r>
            <a:r>
              <a:rPr lang="en" altLang="ko-Kore-US" sz="1500" dirty="0">
                <a:latin typeface="Arial" panose="020B0604020202020204" pitchFamily="34" charset="0"/>
                <a:cs typeface="Arial" panose="020B0604020202020204" pitchFamily="34" charset="0"/>
              </a:rPr>
              <a:t>etrics displayed in the interactive website</a:t>
            </a:r>
          </a:p>
          <a:p>
            <a:pPr marL="257175" indent="-257175">
              <a:lnSpc>
                <a:spcPct val="150000"/>
              </a:lnSpc>
              <a:buFont typeface="Arial" panose="020B0604020202020204" pitchFamily="34" charset="0"/>
              <a:buChar char="•"/>
            </a:pPr>
            <a:r>
              <a:rPr lang="en" altLang="ko-Kore-US" b="1" dirty="0" err="1">
                <a:latin typeface="Arial" panose="020B0604020202020204" pitchFamily="34" charset="0"/>
                <a:cs typeface="Arial" panose="020B0604020202020204" pitchFamily="34" charset="0"/>
              </a:rPr>
              <a:t>web_summary.html</a:t>
            </a:r>
            <a:endParaRPr lang="en" altLang="ko-Kore-US" b="1" dirty="0">
              <a:latin typeface="Arial" panose="020B0604020202020204" pitchFamily="34" charset="0"/>
              <a:cs typeface="Arial" panose="020B0604020202020204" pitchFamily="34" charset="0"/>
            </a:endParaRPr>
          </a:p>
          <a:p>
            <a:r>
              <a:rPr lang="ko-KR" altLang="en-US" sz="1500" dirty="0">
                <a:latin typeface="Arial" panose="020B0604020202020204" pitchFamily="34" charset="0"/>
                <a:cs typeface="Arial" panose="020B0604020202020204" pitchFamily="34" charset="0"/>
              </a:rPr>
              <a:t>      </a:t>
            </a:r>
            <a:r>
              <a:rPr lang="en" altLang="ko-Kore-US" sz="1500" dirty="0">
                <a:latin typeface="Arial" panose="020B0604020202020204" pitchFamily="34" charset="0"/>
                <a:cs typeface="Arial" panose="020B0604020202020204" pitchFamily="34" charset="0"/>
              </a:rPr>
              <a:t>Interactive website</a:t>
            </a:r>
          </a:p>
        </p:txBody>
      </p:sp>
      <p:sp>
        <p:nvSpPr>
          <p:cNvPr id="7" name="제목 12">
            <a:extLst>
              <a:ext uri="{FF2B5EF4-FFF2-40B4-BE49-F238E27FC236}">
                <a16:creationId xmlns:a16="http://schemas.microsoft.com/office/drawing/2014/main" id="{32E9F792-AFB6-F150-EF15-0168C3050704}"/>
              </a:ext>
            </a:extLst>
          </p:cNvPr>
          <p:cNvSpPr txBox="1">
            <a:spLocks/>
          </p:cNvSpPr>
          <p:nvPr/>
        </p:nvSpPr>
        <p:spPr>
          <a:xfrm>
            <a:off x="3451760" y="602436"/>
            <a:ext cx="2240479"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Output files</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8145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19</a:t>
            </a:fld>
            <a:endParaRPr lang="en-KR" dirty="0"/>
          </a:p>
        </p:txBody>
      </p:sp>
      <p:pic>
        <p:nvPicPr>
          <p:cNvPr id="7" name="그림 6">
            <a:extLst>
              <a:ext uri="{FF2B5EF4-FFF2-40B4-BE49-F238E27FC236}">
                <a16:creationId xmlns:a16="http://schemas.microsoft.com/office/drawing/2014/main" id="{642DCD32-D8AA-B10F-5540-EC267E46CCCF}"/>
              </a:ext>
            </a:extLst>
          </p:cNvPr>
          <p:cNvPicPr>
            <a:picLocks noChangeAspect="1"/>
          </p:cNvPicPr>
          <p:nvPr/>
        </p:nvPicPr>
        <p:blipFill rotWithShape="1">
          <a:blip r:embed="rId2"/>
          <a:srcRect b="4598"/>
          <a:stretch/>
        </p:blipFill>
        <p:spPr>
          <a:xfrm>
            <a:off x="1655984" y="1541318"/>
            <a:ext cx="6246455" cy="4627320"/>
          </a:xfrm>
          <a:prstGeom prst="rect">
            <a:avLst/>
          </a:prstGeom>
        </p:spPr>
      </p:pic>
      <p:sp>
        <p:nvSpPr>
          <p:cNvPr id="8" name="TextBox 7">
            <a:extLst>
              <a:ext uri="{FF2B5EF4-FFF2-40B4-BE49-F238E27FC236}">
                <a16:creationId xmlns:a16="http://schemas.microsoft.com/office/drawing/2014/main" id="{1ACD3FCD-7914-DC12-B7D0-BB12935D2BD9}"/>
              </a:ext>
            </a:extLst>
          </p:cNvPr>
          <p:cNvSpPr txBox="1"/>
          <p:nvPr/>
        </p:nvSpPr>
        <p:spPr>
          <a:xfrm>
            <a:off x="1655984" y="5772148"/>
            <a:ext cx="4582886" cy="207749"/>
          </a:xfrm>
          <a:prstGeom prst="rect">
            <a:avLst/>
          </a:prstGeom>
          <a:noFill/>
        </p:spPr>
        <p:txBody>
          <a:bodyPr wrap="square">
            <a:spAutoFit/>
          </a:bodyPr>
          <a:lstStyle/>
          <a:p>
            <a:r>
              <a:rPr lang="ko-Kore-US" altLang="en-US" sz="750" dirty="0">
                <a:solidFill>
                  <a:schemeClr val="tx1">
                    <a:lumMod val="50000"/>
                    <a:lumOff val="50000"/>
                  </a:schemeClr>
                </a:solidFill>
                <a:latin typeface="Arial" panose="020B0604020202020204" pitchFamily="34" charset="0"/>
                <a:cs typeface="Arial" panose="020B0604020202020204" pitchFamily="34" charset="0"/>
              </a:rPr>
              <a:t>https://lmweber.org/OSTA-book/space-ranger-visium.html</a:t>
            </a:r>
          </a:p>
        </p:txBody>
      </p:sp>
      <p:sp>
        <p:nvSpPr>
          <p:cNvPr id="10" name="제목 12">
            <a:extLst>
              <a:ext uri="{FF2B5EF4-FFF2-40B4-BE49-F238E27FC236}">
                <a16:creationId xmlns:a16="http://schemas.microsoft.com/office/drawing/2014/main" id="{DA6E6EA1-65B6-5B5D-DC69-7FF73592B40C}"/>
              </a:ext>
            </a:extLst>
          </p:cNvPr>
          <p:cNvSpPr txBox="1">
            <a:spLocks/>
          </p:cNvSpPr>
          <p:nvPr/>
        </p:nvSpPr>
        <p:spPr>
          <a:xfrm>
            <a:off x="2466604" y="603616"/>
            <a:ext cx="4210792"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Web summary .html file</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022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latin typeface="Arial" panose="020B0604020202020204" pitchFamily="34" charset="0"/>
                <a:cs typeface="Arial" panose="020B0604020202020204" pitchFamily="34" charset="0"/>
              </a:rPr>
              <a:pPr/>
              <a:t>2</a:t>
            </a:fld>
            <a:endParaRPr lang="en-KR"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A8CBD64-EC42-4D59-692D-9264312346C6}"/>
              </a:ext>
            </a:extLst>
          </p:cNvPr>
          <p:cNvSpPr txBox="1"/>
          <p:nvPr/>
        </p:nvSpPr>
        <p:spPr>
          <a:xfrm>
            <a:off x="728197" y="1189187"/>
            <a:ext cx="7774305" cy="584775"/>
          </a:xfrm>
          <a:prstGeom prst="rect">
            <a:avLst/>
          </a:prstGeom>
          <a:noFill/>
        </p:spPr>
        <p:txBody>
          <a:bodyPr wrap="square" rtlCol="0">
            <a:spAutoFit/>
          </a:bodyPr>
          <a:lstStyle/>
          <a:p>
            <a:r>
              <a:rPr kumimoji="1" lang="en-US" altLang="ko-Kore-US" dirty="0">
                <a:latin typeface="Arial" panose="020B0604020202020204" pitchFamily="34" charset="0"/>
                <a:cs typeface="Arial" panose="020B0604020202020204" pitchFamily="34" charset="0"/>
              </a:rPr>
              <a:t>R</a:t>
            </a:r>
            <a:r>
              <a:rPr kumimoji="1" lang="en-US" altLang="ko-KR" dirty="0">
                <a:latin typeface="Arial" panose="020B0604020202020204" pitchFamily="34" charset="0"/>
                <a:cs typeface="Arial" panose="020B0604020202020204" pitchFamily="34" charset="0"/>
              </a:rPr>
              <a:t>/Python</a:t>
            </a:r>
            <a:r>
              <a:rPr kumimoji="1" lang="en-US" altLang="ko-Kore-US" dirty="0">
                <a:latin typeface="Arial" panose="020B0604020202020204" pitchFamily="34" charset="0"/>
                <a:cs typeface="Arial" panose="020B0604020202020204" pitchFamily="34" charset="0"/>
              </a:rPr>
              <a:t> script, objects, power point slides and can be downloaded here:</a:t>
            </a:r>
          </a:p>
          <a:p>
            <a:r>
              <a:rPr kumimoji="1" lang="en" altLang="ko-Kore-US" sz="1400" dirty="0">
                <a:latin typeface="Arial" panose="020B0604020202020204" pitchFamily="34" charset="0"/>
                <a:cs typeface="Arial" panose="020B0604020202020204" pitchFamily="34" charset="0"/>
              </a:rPr>
              <a:t>https://</a:t>
            </a:r>
            <a:r>
              <a:rPr kumimoji="1" lang="en" altLang="ko-Kore-US" sz="1400" dirty="0" err="1">
                <a:latin typeface="Arial" panose="020B0604020202020204" pitchFamily="34" charset="0"/>
                <a:cs typeface="Arial" panose="020B0604020202020204" pitchFamily="34" charset="0"/>
              </a:rPr>
              <a:t>www.dropbox.com</a:t>
            </a:r>
            <a:r>
              <a:rPr kumimoji="1" lang="en" altLang="ko-Kore-US" sz="1400" dirty="0">
                <a:latin typeface="Arial" panose="020B0604020202020204" pitchFamily="34" charset="0"/>
                <a:cs typeface="Arial" panose="020B0604020202020204" pitchFamily="34" charset="0"/>
              </a:rPr>
              <a:t>/</a:t>
            </a:r>
            <a:r>
              <a:rPr kumimoji="1" lang="en" altLang="ko-Kore-US" sz="1400" dirty="0" err="1">
                <a:latin typeface="Arial" panose="020B0604020202020204" pitchFamily="34" charset="0"/>
                <a:cs typeface="Arial" panose="020B0604020202020204" pitchFamily="34" charset="0"/>
              </a:rPr>
              <a:t>sh</a:t>
            </a:r>
            <a:r>
              <a:rPr kumimoji="1" lang="en" altLang="ko-Kore-US" sz="1400" dirty="0">
                <a:latin typeface="Arial" panose="020B0604020202020204" pitchFamily="34" charset="0"/>
                <a:cs typeface="Arial" panose="020B0604020202020204" pitchFamily="34" charset="0"/>
              </a:rPr>
              <a:t>/v4k9hvwlwhab8pz/AAC3ta-o_LdawSGQ_--2UWdDa?dl=0</a:t>
            </a:r>
            <a:endParaRPr kumimoji="1" lang="ko-Kore-US" altLang="en-US" sz="1400" dirty="0">
              <a:latin typeface="Arial" panose="020B0604020202020204" pitchFamily="34" charset="0"/>
              <a:cs typeface="Arial" panose="020B0604020202020204" pitchFamily="34" charset="0"/>
            </a:endParaRPr>
          </a:p>
        </p:txBody>
      </p:sp>
      <p:sp>
        <p:nvSpPr>
          <p:cNvPr id="4" name="제목 12">
            <a:extLst>
              <a:ext uri="{FF2B5EF4-FFF2-40B4-BE49-F238E27FC236}">
                <a16:creationId xmlns:a16="http://schemas.microsoft.com/office/drawing/2014/main" id="{204D565E-B4C0-EF6D-1D49-7DDF91223E9F}"/>
              </a:ext>
            </a:extLst>
          </p:cNvPr>
          <p:cNvSpPr txBox="1">
            <a:spLocks/>
          </p:cNvSpPr>
          <p:nvPr/>
        </p:nvSpPr>
        <p:spPr>
          <a:xfrm>
            <a:off x="641497" y="528561"/>
            <a:ext cx="7861005" cy="61555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Welcome to Spatial Transcriptomic session</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aphicFrame>
        <p:nvGraphicFramePr>
          <p:cNvPr id="6" name="표 5">
            <a:extLst>
              <a:ext uri="{FF2B5EF4-FFF2-40B4-BE49-F238E27FC236}">
                <a16:creationId xmlns:a16="http://schemas.microsoft.com/office/drawing/2014/main" id="{8121754E-4F09-5A13-1E6E-6E5C4135D24E}"/>
              </a:ext>
            </a:extLst>
          </p:cNvPr>
          <p:cNvGraphicFramePr>
            <a:graphicFrameLocks noGrp="1"/>
          </p:cNvGraphicFramePr>
          <p:nvPr>
            <p:extLst>
              <p:ext uri="{D42A27DB-BD31-4B8C-83A1-F6EECF244321}">
                <p14:modId xmlns:p14="http://schemas.microsoft.com/office/powerpoint/2010/main" val="3095786537"/>
              </p:ext>
            </p:extLst>
          </p:nvPr>
        </p:nvGraphicFramePr>
        <p:xfrm>
          <a:off x="613088" y="1924484"/>
          <a:ext cx="7917822" cy="3641750"/>
        </p:xfrm>
        <a:graphic>
          <a:graphicData uri="http://schemas.openxmlformats.org/drawingml/2006/table">
            <a:tbl>
              <a:tblPr/>
              <a:tblGrid>
                <a:gridCol w="2639274">
                  <a:extLst>
                    <a:ext uri="{9D8B030D-6E8A-4147-A177-3AD203B41FA5}">
                      <a16:colId xmlns:a16="http://schemas.microsoft.com/office/drawing/2014/main" val="2029025272"/>
                    </a:ext>
                  </a:extLst>
                </a:gridCol>
                <a:gridCol w="2639274">
                  <a:extLst>
                    <a:ext uri="{9D8B030D-6E8A-4147-A177-3AD203B41FA5}">
                      <a16:colId xmlns:a16="http://schemas.microsoft.com/office/drawing/2014/main" val="526251685"/>
                    </a:ext>
                  </a:extLst>
                </a:gridCol>
                <a:gridCol w="2639274">
                  <a:extLst>
                    <a:ext uri="{9D8B030D-6E8A-4147-A177-3AD203B41FA5}">
                      <a16:colId xmlns:a16="http://schemas.microsoft.com/office/drawing/2014/main" val="1684489155"/>
                    </a:ext>
                  </a:extLst>
                </a:gridCol>
              </a:tblGrid>
              <a:tr h="260125">
                <a:tc>
                  <a:txBody>
                    <a:bodyPr/>
                    <a:lstStyle/>
                    <a:p>
                      <a:pPr algn="ctr" fontAlgn="ct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Steps</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File name</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altLang="ko-KR"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Input/Output</a:t>
                      </a:r>
                      <a:endParaRPr lang="ko-KR" altLang="en-US"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257003626"/>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single cell reference</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BIML_sc_allen_cortex.rds</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35532467"/>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processed</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data</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BIML_visium_brain_processed.rds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1392241"/>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processed</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data</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BIML_visium_cortex_processed.rds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5</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306057"/>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spacexr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doublet mode metadata</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BIML_spacexr_cortex_doubletmode.csv</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512466"/>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spacexr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full mode assay</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BIML_spacexr_cortex_fullmode.csv</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0662885"/>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6</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spacexr</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seurat</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meta</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저장된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BIML_visium_cortex_annotated.rds</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87424533"/>
                  </a:ext>
                </a:extLst>
              </a:tr>
              <a:tr h="260125">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conda</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environment info</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environment.yml</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python environment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71072958"/>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anndata</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BIML_visium_cortex_anndata.h5ad</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627196195"/>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jupyter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notebook</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BIML_chapter</a:t>
                      </a:r>
                      <a:r>
                        <a:rPr lang="en-US" altLang="ko-KR"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_squidpy_code.ipynb</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7</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python script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88059147"/>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ko-KR" altLang="en-US" sz="1000" b="0" i="0" u="none" strike="noStrike" dirty="0">
                          <a:solidFill>
                            <a:srgbClr val="000000"/>
                          </a:solidFill>
                          <a:effectLst/>
                          <a:latin typeface="Arial" panose="020B0604020202020204" pitchFamily="34" charset="0"/>
                          <a:ea typeface="+mn-ea"/>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visium</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json</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1"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BIML_scalefactors_json.json</a:t>
                      </a:r>
                      <a:endParaRPr lang="en" sz="1000" b="1"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0191393"/>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cellchat</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prop calculated object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BIML_visium_cortex_prob_cellchat.rds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8</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3664017"/>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9</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stutility</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 folder</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BIML_visium_STutility_input_files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9</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input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148448"/>
                  </a:ext>
                </a:extLst>
              </a:tr>
              <a:tr h="260125">
                <a:tc>
                  <a:txBody>
                    <a:bodyPr/>
                    <a:lstStyle/>
                    <a:p>
                      <a:pPr algn="ctr" fontAlgn="ctr"/>
                      <a:r>
                        <a:rPr 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hapter</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9</a:t>
                      </a:r>
                      <a:r>
                        <a:rPr lang="ko-KR" altLang="en-US"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a:t>
                      </a: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stutility</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object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err="1">
                          <a:solidFill>
                            <a:srgbClr val="000000"/>
                          </a:solidFill>
                          <a:effectLst/>
                          <a:latin typeface="Arial" panose="020B0604020202020204" pitchFamily="34" charset="0"/>
                          <a:ea typeface="맑은 고딕" panose="020B0503020000020004" pitchFamily="34" charset="-127"/>
                          <a:cs typeface="Arial" panose="020B0604020202020204" pitchFamily="34" charset="0"/>
                        </a:rPr>
                        <a:t>BIML_visium_cortex_stutility.rds</a:t>
                      </a:r>
                      <a:endPar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endParaRP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chapter </a:t>
                      </a:r>
                      <a:r>
                        <a:rPr lang="en-US" altLang="ko-KR"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9</a:t>
                      </a:r>
                      <a:r>
                        <a:rPr lang="en" sz="1000" b="0" i="0" u="none" strike="noStrike" dirty="0">
                          <a:solidFill>
                            <a:srgbClr val="000000"/>
                          </a:solidFill>
                          <a:effectLst/>
                          <a:latin typeface="Arial" panose="020B0604020202020204" pitchFamily="34" charset="0"/>
                          <a:ea typeface="맑은 고딕" panose="020B0503020000020004" pitchFamily="34" charset="-127"/>
                          <a:cs typeface="Arial" panose="020B0604020202020204" pitchFamily="34" charset="0"/>
                        </a:rPr>
                        <a:t> output</a:t>
                      </a:r>
                    </a:p>
                  </a:txBody>
                  <a:tcPr marL="5272" marR="5272" marT="52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6074693"/>
                  </a:ext>
                </a:extLst>
              </a:tr>
            </a:tbl>
          </a:graphicData>
        </a:graphic>
      </p:graphicFrame>
      <p:sp>
        <p:nvSpPr>
          <p:cNvPr id="7" name="TextBox 6">
            <a:extLst>
              <a:ext uri="{FF2B5EF4-FFF2-40B4-BE49-F238E27FC236}">
                <a16:creationId xmlns:a16="http://schemas.microsoft.com/office/drawing/2014/main" id="{C0EA1CFC-804C-E5B4-D396-10AB8CEE8CC9}"/>
              </a:ext>
            </a:extLst>
          </p:cNvPr>
          <p:cNvSpPr txBox="1"/>
          <p:nvPr/>
        </p:nvSpPr>
        <p:spPr>
          <a:xfrm>
            <a:off x="342900" y="5797004"/>
            <a:ext cx="7900988" cy="646331"/>
          </a:xfrm>
          <a:prstGeom prst="rect">
            <a:avLst/>
          </a:prstGeom>
          <a:noFill/>
        </p:spPr>
        <p:txBody>
          <a:bodyPr wrap="square" rtlCol="0">
            <a:spAutoFit/>
          </a:bodyPr>
          <a:lstStyle/>
          <a:p>
            <a:pPr marL="342900" indent="-342900">
              <a:buAutoNum type="arabicPeriod"/>
            </a:pPr>
            <a:r>
              <a:rPr kumimoji="1" lang="en-US" altLang="ko-Kore-US" sz="1200" b="1" dirty="0">
                <a:latin typeface="Arial" panose="020B0604020202020204" pitchFamily="34" charset="0"/>
                <a:cs typeface="Arial" panose="020B0604020202020204" pitchFamily="34" charset="0"/>
              </a:rPr>
              <a:t>Input files and python script</a:t>
            </a:r>
            <a:r>
              <a:rPr kumimoji="1" lang="en-US" altLang="ko-Kore-US" sz="1200" dirty="0">
                <a:latin typeface="Arial" panose="020B0604020202020204" pitchFamily="34" charset="0"/>
                <a:cs typeface="Arial" panose="020B0604020202020204" pitchFamily="34" charset="0"/>
              </a:rPr>
              <a:t> highlighted with </a:t>
            </a:r>
            <a:r>
              <a:rPr kumimoji="1" lang="en-US" altLang="ko-Kore-US" sz="1200" b="1" dirty="0">
                <a:solidFill>
                  <a:schemeClr val="accent4">
                    <a:lumMod val="40000"/>
                    <a:lumOff val="60000"/>
                  </a:schemeClr>
                </a:solidFill>
                <a:latin typeface="Arial" panose="020B0604020202020204" pitchFamily="34" charset="0"/>
                <a:cs typeface="Arial" panose="020B0604020202020204" pitchFamily="34" charset="0"/>
              </a:rPr>
              <a:t>purple </a:t>
            </a:r>
            <a:r>
              <a:rPr kumimoji="1" lang="en-US" altLang="ko-Kore-US" sz="1200" dirty="0">
                <a:latin typeface="Arial" panose="020B0604020202020204" pitchFamily="34" charset="0"/>
                <a:cs typeface="Arial" panose="020B0604020202020204" pitchFamily="34" charset="0"/>
              </a:rPr>
              <a:t>should be downloaded before starting analysis</a:t>
            </a:r>
          </a:p>
          <a:p>
            <a:pPr marL="342900" indent="-342900">
              <a:buAutoNum type="arabicPeriod"/>
            </a:pPr>
            <a:r>
              <a:rPr kumimoji="1" lang="en-US" altLang="ko-Kore-US" sz="1200" dirty="0">
                <a:latin typeface="Arial" panose="020B0604020202020204" pitchFamily="34" charset="0"/>
                <a:cs typeface="Arial" panose="020B0604020202020204" pitchFamily="34" charset="0"/>
              </a:rPr>
              <a:t>Please make a </a:t>
            </a:r>
            <a:r>
              <a:rPr kumimoji="1" lang="en-US" altLang="ko-Kore-US" sz="1200" b="1" dirty="0">
                <a:latin typeface="Arial" panose="020B0604020202020204" pitchFamily="34" charset="0"/>
                <a:cs typeface="Arial" panose="020B0604020202020204" pitchFamily="34" charset="0"/>
              </a:rPr>
              <a:t>directory</a:t>
            </a:r>
            <a:r>
              <a:rPr kumimoji="1" lang="en-US" altLang="ko-Kore-US" sz="1200" dirty="0">
                <a:latin typeface="Arial" panose="020B0604020202020204" pitchFamily="34" charset="0"/>
                <a:cs typeface="Arial" panose="020B0604020202020204" pitchFamily="34" charset="0"/>
              </a:rPr>
              <a:t> for this analysis and save necessary objects at the directory</a:t>
            </a:r>
          </a:p>
          <a:p>
            <a:pPr marL="342900" indent="-342900">
              <a:buAutoNum type="arabicPeriod"/>
            </a:pPr>
            <a:r>
              <a:rPr kumimoji="1" lang="en-US" altLang="ko-Kore-US" sz="1200" dirty="0">
                <a:latin typeface="Arial" panose="020B0604020202020204" pitchFamily="34" charset="0"/>
                <a:cs typeface="Arial" panose="020B0604020202020204" pitchFamily="34" charset="0"/>
              </a:rPr>
              <a:t>Set the directory before we start analysis</a:t>
            </a:r>
            <a:endParaRPr kumimoji="1" lang="ko-Kore-US"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3971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20</a:t>
            </a:fld>
            <a:endParaRPr lang="en-KR" dirty="0"/>
          </a:p>
        </p:txBody>
      </p:sp>
      <p:sp>
        <p:nvSpPr>
          <p:cNvPr id="10" name="제목 12">
            <a:extLst>
              <a:ext uri="{FF2B5EF4-FFF2-40B4-BE49-F238E27FC236}">
                <a16:creationId xmlns:a16="http://schemas.microsoft.com/office/drawing/2014/main" id="{DA6E6EA1-65B6-5B5D-DC69-7FF73592B40C}"/>
              </a:ext>
            </a:extLst>
          </p:cNvPr>
          <p:cNvSpPr txBox="1">
            <a:spLocks/>
          </p:cNvSpPr>
          <p:nvPr/>
        </p:nvSpPr>
        <p:spPr>
          <a:xfrm>
            <a:off x="2466604" y="603616"/>
            <a:ext cx="4210792"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Web summary .html file</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80F4032-1652-64DA-DA00-6F935ED90634}"/>
              </a:ext>
            </a:extLst>
          </p:cNvPr>
          <p:cNvSpPr txBox="1"/>
          <p:nvPr/>
        </p:nvSpPr>
        <p:spPr>
          <a:xfrm>
            <a:off x="634118" y="5574989"/>
            <a:ext cx="4582886" cy="207749"/>
          </a:xfrm>
          <a:prstGeom prst="rect">
            <a:avLst/>
          </a:prstGeom>
          <a:noFill/>
        </p:spPr>
        <p:txBody>
          <a:bodyPr wrap="square">
            <a:spAutoFit/>
          </a:bodyPr>
          <a:lstStyle/>
          <a:p>
            <a:r>
              <a:rPr lang="ko-Kore-US" altLang="en-US" sz="750" dirty="0">
                <a:solidFill>
                  <a:schemeClr val="tx1">
                    <a:lumMod val="50000"/>
                    <a:lumOff val="50000"/>
                  </a:schemeClr>
                </a:solidFill>
                <a:latin typeface="Arial" panose="020B0604020202020204" pitchFamily="34" charset="0"/>
                <a:cs typeface="Arial" panose="020B0604020202020204" pitchFamily="34" charset="0"/>
              </a:rPr>
              <a:t>https://lmweber.org/OSTA-book/space-ranger-visium.html</a:t>
            </a:r>
          </a:p>
        </p:txBody>
      </p:sp>
      <p:graphicFrame>
        <p:nvGraphicFramePr>
          <p:cNvPr id="3" name="표 9">
            <a:extLst>
              <a:ext uri="{FF2B5EF4-FFF2-40B4-BE49-F238E27FC236}">
                <a16:creationId xmlns:a16="http://schemas.microsoft.com/office/drawing/2014/main" id="{454A7BA8-12A9-8528-B594-2899F9DDBCEE}"/>
              </a:ext>
            </a:extLst>
          </p:cNvPr>
          <p:cNvGraphicFramePr>
            <a:graphicFrameLocks noGrp="1"/>
          </p:cNvGraphicFramePr>
          <p:nvPr/>
        </p:nvGraphicFramePr>
        <p:xfrm>
          <a:off x="634118" y="1384300"/>
          <a:ext cx="7918672" cy="4168682"/>
        </p:xfrm>
        <a:graphic>
          <a:graphicData uri="http://schemas.openxmlformats.org/drawingml/2006/table">
            <a:tbl>
              <a:tblPr firstRow="1" bandRow="1">
                <a:tableStyleId>{5C22544A-7EE6-4342-B048-85BDC9FD1C3A}</a:tableStyleId>
              </a:tblPr>
              <a:tblGrid>
                <a:gridCol w="1813299">
                  <a:extLst>
                    <a:ext uri="{9D8B030D-6E8A-4147-A177-3AD203B41FA5}">
                      <a16:colId xmlns:a16="http://schemas.microsoft.com/office/drawing/2014/main" val="1774601515"/>
                    </a:ext>
                  </a:extLst>
                </a:gridCol>
                <a:gridCol w="3495368">
                  <a:extLst>
                    <a:ext uri="{9D8B030D-6E8A-4147-A177-3AD203B41FA5}">
                      <a16:colId xmlns:a16="http://schemas.microsoft.com/office/drawing/2014/main" val="2359995808"/>
                    </a:ext>
                  </a:extLst>
                </a:gridCol>
                <a:gridCol w="2610005">
                  <a:extLst>
                    <a:ext uri="{9D8B030D-6E8A-4147-A177-3AD203B41FA5}">
                      <a16:colId xmlns:a16="http://schemas.microsoft.com/office/drawing/2014/main" val="1943698129"/>
                    </a:ext>
                  </a:extLst>
                </a:gridCol>
              </a:tblGrid>
              <a:tr h="457058">
                <a:tc>
                  <a:txBody>
                    <a:bodyPr/>
                    <a:lstStyle/>
                    <a:p>
                      <a:pPr algn="ctr"/>
                      <a:r>
                        <a:rPr lang="en-US" altLang="ko-Kore-US" sz="1200" dirty="0">
                          <a:solidFill>
                            <a:schemeClr val="tx1"/>
                          </a:solidFill>
                          <a:latin typeface="Arial" panose="020B0604020202020204" pitchFamily="34" charset="0"/>
                          <a:cs typeface="Arial" panose="020B0604020202020204" pitchFamily="34" charset="0"/>
                        </a:rPr>
                        <a:t>Metrics</a:t>
                      </a:r>
                      <a:endParaRPr lang="ko-Kore-US" altLang="en-US" sz="12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200" dirty="0">
                          <a:solidFill>
                            <a:schemeClr val="tx1"/>
                          </a:solidFill>
                          <a:latin typeface="Arial" panose="020B0604020202020204" pitchFamily="34" charset="0"/>
                          <a:cs typeface="Arial" panose="020B0604020202020204" pitchFamily="34" charset="0"/>
                        </a:rPr>
                        <a:t>Definition</a:t>
                      </a:r>
                      <a:endParaRPr lang="ko-Kore-US" altLang="en-US" sz="12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1200" dirty="0">
                          <a:solidFill>
                            <a:schemeClr val="tx1"/>
                          </a:solidFill>
                          <a:latin typeface="Arial" panose="020B0604020202020204" pitchFamily="34" charset="0"/>
                          <a:cs typeface="Arial" panose="020B0604020202020204" pitchFamily="34" charset="0"/>
                        </a:rPr>
                        <a:t>Expected/Recommended value</a:t>
                      </a:r>
                      <a:endParaRPr lang="ko-Kore-US" altLang="en-US" sz="12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5907903"/>
                  </a:ext>
                </a:extLst>
              </a:tr>
              <a:tr h="345894">
                <a:tc>
                  <a:txBody>
                    <a:bodyPr/>
                    <a:lstStyle/>
                    <a:p>
                      <a:pPr algn="ctr"/>
                      <a:r>
                        <a:rPr lang="en-US" altLang="ko-Kore-US" sz="900" dirty="0">
                          <a:solidFill>
                            <a:schemeClr val="tx1"/>
                          </a:solidFill>
                          <a:latin typeface="Arial" panose="020B0604020202020204" pitchFamily="34" charset="0"/>
                          <a:cs typeface="Arial" panose="020B0604020202020204" pitchFamily="34" charset="0"/>
                        </a:rPr>
                        <a:t>Number of Spots Under Tissue</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900" dirty="0">
                          <a:solidFill>
                            <a:schemeClr val="tx1"/>
                          </a:solidFill>
                          <a:latin typeface="Arial" panose="020B0604020202020204" pitchFamily="34" charset="0"/>
                          <a:cs typeface="Arial" panose="020B0604020202020204" pitchFamily="34" charset="0"/>
                        </a:rPr>
                        <a:t>The number of barcodes associated with a spot under tissue.</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058174"/>
                  </a:ext>
                </a:extLst>
              </a:tr>
              <a:tr h="429193">
                <a:tc>
                  <a:txBody>
                    <a:bodyPr/>
                    <a:lstStyle/>
                    <a:p>
                      <a:pPr algn="ctr"/>
                      <a:r>
                        <a:rPr lang="en-US" altLang="ko-Kore-US" sz="900" dirty="0">
                          <a:solidFill>
                            <a:schemeClr val="tx1"/>
                          </a:solidFill>
                          <a:latin typeface="Arial" panose="020B0604020202020204" pitchFamily="34" charset="0"/>
                          <a:cs typeface="Arial" panose="020B0604020202020204" pitchFamily="34" charset="0"/>
                        </a:rPr>
                        <a:t>Mean Reads per Spot</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900" dirty="0">
                          <a:solidFill>
                            <a:schemeClr val="tx1"/>
                          </a:solidFill>
                          <a:latin typeface="Arial" panose="020B0604020202020204" pitchFamily="34" charset="0"/>
                          <a:cs typeface="Arial" panose="020B0604020202020204" pitchFamily="34" charset="0"/>
                        </a:rPr>
                        <a:t>The number of reads, both under and outside of tissue, divided by the number of barcodes associated with a spot under tissue.</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900" dirty="0">
                          <a:solidFill>
                            <a:schemeClr val="tx1"/>
                          </a:solidFill>
                          <a:latin typeface="Arial" panose="020B0604020202020204" pitchFamily="34" charset="0"/>
                          <a:cs typeface="Arial" panose="020B0604020202020204" pitchFamily="34" charset="0"/>
                        </a:rPr>
                        <a:t>Recommended: 50,000</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2939646"/>
                  </a:ext>
                </a:extLst>
              </a:tr>
              <a:tr h="533233">
                <a:tc>
                  <a:txBody>
                    <a:bodyPr/>
                    <a:lstStyle/>
                    <a:p>
                      <a:pPr algn="ctr"/>
                      <a:r>
                        <a:rPr lang="en-US" altLang="ko-Kore-US" sz="900" dirty="0">
                          <a:solidFill>
                            <a:schemeClr val="tx1"/>
                          </a:solidFill>
                          <a:latin typeface="Arial" panose="020B0604020202020204" pitchFamily="34" charset="0"/>
                          <a:cs typeface="Arial" panose="020B0604020202020204" pitchFamily="34" charset="0"/>
                        </a:rPr>
                        <a:t>Median Genes per Spot</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900" dirty="0">
                          <a:solidFill>
                            <a:schemeClr val="tx1"/>
                          </a:solidFill>
                          <a:latin typeface="Arial" panose="020B0604020202020204" pitchFamily="34" charset="0"/>
                          <a:cs typeface="Arial" panose="020B0604020202020204" pitchFamily="34" charset="0"/>
                        </a:rPr>
                        <a:t>The number of reads under tissue divided by the number of barcodes associated with a spot under tissue.</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900" dirty="0">
                          <a:solidFill>
                            <a:schemeClr val="tx1"/>
                          </a:solidFill>
                          <a:latin typeface="Arial" panose="020B0604020202020204" pitchFamily="34" charset="0"/>
                          <a:cs typeface="Arial" panose="020B0604020202020204" pitchFamily="34" charset="0"/>
                        </a:rPr>
                        <a:t>Vary by sample, and low values are not necessarily indicative of a failed experiment</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7142659"/>
                  </a:ext>
                </a:extLst>
              </a:tr>
              <a:tr h="429193">
                <a:tc>
                  <a:txBody>
                    <a:bodyPr/>
                    <a:lstStyle/>
                    <a:p>
                      <a:pPr algn="ctr"/>
                      <a:r>
                        <a:rPr lang="en-US" altLang="ko-Kore-US" sz="900" dirty="0">
                          <a:solidFill>
                            <a:schemeClr val="tx1"/>
                          </a:solidFill>
                          <a:latin typeface="Arial" panose="020B0604020202020204" pitchFamily="34" charset="0"/>
                          <a:cs typeface="Arial" panose="020B0604020202020204" pitchFamily="34" charset="0"/>
                        </a:rPr>
                        <a:t>Number of reads</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900" dirty="0">
                          <a:solidFill>
                            <a:schemeClr val="tx1"/>
                          </a:solidFill>
                          <a:latin typeface="Arial" panose="020B0604020202020204" pitchFamily="34" charset="0"/>
                          <a:cs typeface="Arial" panose="020B0604020202020204" pitchFamily="34" charset="0"/>
                        </a:rPr>
                        <a:t>Total number of read pairs that were assigned to this library </a:t>
                      </a:r>
                      <a:r>
                        <a:rPr lang="en-US" altLang="ko-Kore-US" sz="900" dirty="0" err="1">
                          <a:solidFill>
                            <a:schemeClr val="tx1"/>
                          </a:solidFill>
                          <a:latin typeface="Arial" panose="020B0604020202020204" pitchFamily="34" charset="0"/>
                          <a:cs typeface="Arial" panose="020B0604020202020204" pitchFamily="34" charset="0"/>
                        </a:rPr>
                        <a:t>i</a:t>
                      </a:r>
                      <a:r>
                        <a:rPr lang="en" altLang="ko-Kore-US" sz="900" dirty="0">
                          <a:solidFill>
                            <a:schemeClr val="tx1"/>
                          </a:solidFill>
                          <a:latin typeface="Arial" panose="020B0604020202020204" pitchFamily="34" charset="0"/>
                          <a:cs typeface="Arial" panose="020B0604020202020204" pitchFamily="34" charset="0"/>
                        </a:rPr>
                        <a:t>n demultiplexing</a:t>
                      </a:r>
                      <a:r>
                        <a:rPr lang="en-US" altLang="ko-KR" sz="900" dirty="0">
                          <a:solidFill>
                            <a:schemeClr val="tx1"/>
                          </a:solidFill>
                          <a:latin typeface="Arial" panose="020B0604020202020204" pitchFamily="34" charset="0"/>
                          <a:cs typeface="Arial" panose="020B0604020202020204" pitchFamily="34" charset="0"/>
                        </a:rPr>
                        <a:t>.</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900" dirty="0">
                          <a:solidFill>
                            <a:schemeClr val="tx1"/>
                          </a:solidFill>
                          <a:latin typeface="Arial" panose="020B0604020202020204" pitchFamily="34" charset="0"/>
                          <a:cs typeface="Arial" panose="020B0604020202020204" pitchFamily="34" charset="0"/>
                        </a:rPr>
                        <a:t>Fresh frozen libraries: a minimum of 50k</a:t>
                      </a:r>
                    </a:p>
                    <a:p>
                      <a:pPr algn="ctr"/>
                      <a:r>
                        <a:rPr lang="en" altLang="ko-Kore-US" sz="900" dirty="0">
                          <a:solidFill>
                            <a:schemeClr val="tx1"/>
                          </a:solidFill>
                          <a:latin typeface="Arial" panose="020B0604020202020204" pitchFamily="34" charset="0"/>
                          <a:cs typeface="Arial" panose="020B0604020202020204" pitchFamily="34" charset="0"/>
                        </a:rPr>
                        <a:t>FFPE v1 libraries: a minimum of 25k</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4183551"/>
                  </a:ext>
                </a:extLst>
              </a:tr>
              <a:tr h="393353">
                <a:tc>
                  <a:txBody>
                    <a:bodyPr/>
                    <a:lstStyle/>
                    <a:p>
                      <a:pPr algn="ctr"/>
                      <a:r>
                        <a:rPr lang="en-US" altLang="ko-Kore-US" sz="900" dirty="0">
                          <a:solidFill>
                            <a:schemeClr val="tx1"/>
                          </a:solidFill>
                          <a:latin typeface="Arial" panose="020B0604020202020204" pitchFamily="34" charset="0"/>
                          <a:cs typeface="Arial" panose="020B0604020202020204" pitchFamily="34" charset="0"/>
                        </a:rPr>
                        <a:t>Valid Barcodes</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900" dirty="0">
                          <a:solidFill>
                            <a:schemeClr val="tx1"/>
                          </a:solidFill>
                          <a:latin typeface="Arial" panose="020B0604020202020204" pitchFamily="34" charset="0"/>
                          <a:cs typeface="Arial" panose="020B0604020202020204" pitchFamily="34" charset="0"/>
                        </a:rPr>
                        <a:t>Fraction of reads with barcodes that match the whitelist* after barcode correction</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900" dirty="0">
                          <a:solidFill>
                            <a:schemeClr val="tx1"/>
                          </a:solidFill>
                          <a:latin typeface="Arial" panose="020B0604020202020204" pitchFamily="34" charset="0"/>
                          <a:cs typeface="Arial" panose="020B0604020202020204" pitchFamily="34" charset="0"/>
                        </a:rPr>
                        <a:t>Expected &gt;75%</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3044391"/>
                  </a:ext>
                </a:extLst>
              </a:tr>
              <a:tr h="429193">
                <a:tc>
                  <a:txBody>
                    <a:bodyPr/>
                    <a:lstStyle/>
                    <a:p>
                      <a:pPr algn="ctr"/>
                      <a:r>
                        <a:rPr lang="en-US" altLang="ko-Kore-US" sz="900" dirty="0">
                          <a:solidFill>
                            <a:schemeClr val="tx1"/>
                          </a:solidFill>
                          <a:latin typeface="Arial" panose="020B0604020202020204" pitchFamily="34" charset="0"/>
                          <a:cs typeface="Arial" panose="020B0604020202020204" pitchFamily="34" charset="0"/>
                        </a:rPr>
                        <a:t>Valid UMIs</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900" dirty="0">
                          <a:solidFill>
                            <a:schemeClr val="tx1"/>
                          </a:solidFill>
                          <a:latin typeface="Arial" panose="020B0604020202020204" pitchFamily="34" charset="0"/>
                          <a:cs typeface="Arial" panose="020B0604020202020204" pitchFamily="34" charset="0"/>
                        </a:rPr>
                        <a:t>Fraction of reads with valid UMIs</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900" dirty="0">
                          <a:solidFill>
                            <a:schemeClr val="tx1"/>
                          </a:solidFill>
                          <a:latin typeface="Arial" panose="020B0604020202020204" pitchFamily="34" charset="0"/>
                          <a:cs typeface="Arial" panose="020B0604020202020204" pitchFamily="34" charset="0"/>
                        </a:rPr>
                        <a:t>Expected &gt;75%</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2909265"/>
                  </a:ext>
                </a:extLst>
              </a:tr>
              <a:tr h="600872">
                <a:tc>
                  <a:txBody>
                    <a:bodyPr/>
                    <a:lstStyle/>
                    <a:p>
                      <a:pPr algn="ctr"/>
                      <a:r>
                        <a:rPr lang="en-US" altLang="ko-Kore-US" sz="900" dirty="0">
                          <a:solidFill>
                            <a:schemeClr val="tx1"/>
                          </a:solidFill>
                          <a:latin typeface="Arial" panose="020B0604020202020204" pitchFamily="34" charset="0"/>
                          <a:cs typeface="Arial" panose="020B0604020202020204" pitchFamily="34" charset="0"/>
                        </a:rPr>
                        <a:t>Sequencing Saturation</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900" dirty="0">
                          <a:solidFill>
                            <a:schemeClr val="tx1"/>
                          </a:solidFill>
                          <a:latin typeface="Arial" panose="020B0604020202020204" pitchFamily="34" charset="0"/>
                          <a:cs typeface="Arial" panose="020B0604020202020204" pitchFamily="34" charset="0"/>
                        </a:rPr>
                        <a:t>The fraction of reads originating from an already-observed UMI</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900" dirty="0">
                          <a:solidFill>
                            <a:schemeClr val="tx1"/>
                          </a:solidFill>
                          <a:latin typeface="Arial" panose="020B0604020202020204" pitchFamily="34" charset="0"/>
                          <a:cs typeface="Arial" panose="020B0604020202020204" pitchFamily="34" charset="0"/>
                        </a:rPr>
                        <a:t>Dependent upon sequencing depth and sample complexity</a:t>
                      </a:r>
                    </a:p>
                    <a:p>
                      <a:pPr algn="ctr"/>
                      <a:r>
                        <a:rPr lang="en" altLang="ko-Kore-US" sz="900" dirty="0">
                          <a:solidFill>
                            <a:schemeClr val="tx1"/>
                          </a:solidFill>
                          <a:latin typeface="Arial" panose="020B0604020202020204" pitchFamily="34" charset="0"/>
                          <a:cs typeface="Arial" panose="020B0604020202020204" pitchFamily="34" charset="0"/>
                        </a:rPr>
                        <a:t>(at last 60-80 % in most applications)</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5783034"/>
                  </a:ext>
                </a:extLst>
              </a:tr>
              <a:tr h="550693">
                <a:tc>
                  <a:txBody>
                    <a:bodyPr/>
                    <a:lstStyle/>
                    <a:p>
                      <a:pPr algn="ctr"/>
                      <a:r>
                        <a:rPr lang="en-US" altLang="ko-Kore-US" sz="900" dirty="0">
                          <a:solidFill>
                            <a:schemeClr val="tx1"/>
                          </a:solidFill>
                          <a:latin typeface="Arial" panose="020B0604020202020204" pitchFamily="34" charset="0"/>
                          <a:cs typeface="Arial" panose="020B0604020202020204" pitchFamily="34" charset="0"/>
                        </a:rPr>
                        <a:t>Q30 bases in barcode, Sample Index, or UMI</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900" dirty="0">
                          <a:solidFill>
                            <a:schemeClr val="tx1"/>
                          </a:solidFill>
                          <a:latin typeface="Arial" panose="020B0604020202020204" pitchFamily="34" charset="0"/>
                          <a:cs typeface="Arial" panose="020B0604020202020204" pitchFamily="34" charset="0"/>
                        </a:rPr>
                        <a:t>Fraction of tissue-associated barcode, Sample Index, or UMI bases with Q-Score &gt;= 30, excluding very low quality/no call (Q≤2) bases from the denominator</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ko-Kore-US" sz="900" dirty="0">
                          <a:solidFill>
                            <a:schemeClr val="tx1"/>
                          </a:solidFill>
                          <a:latin typeface="Arial" panose="020B0604020202020204" pitchFamily="34" charset="0"/>
                          <a:cs typeface="Arial" panose="020B0604020202020204" pitchFamily="34" charset="0"/>
                        </a:rPr>
                        <a:t>Sequencing platform dependent</a:t>
                      </a:r>
                    </a:p>
                    <a:p>
                      <a:pPr algn="ctr"/>
                      <a:r>
                        <a:rPr lang="en-US" altLang="ko-KR" sz="900" dirty="0">
                          <a:solidFill>
                            <a:schemeClr val="tx1"/>
                          </a:solidFill>
                          <a:latin typeface="Arial" panose="020B0604020202020204" pitchFamily="34" charset="0"/>
                          <a:cs typeface="Arial" panose="020B0604020202020204" pitchFamily="34" charset="0"/>
                        </a:rPr>
                        <a:t>(Most Illumina runs </a:t>
                      </a:r>
                      <a:r>
                        <a:rPr lang="en" altLang="ko-Kore-US" sz="900" dirty="0">
                          <a:solidFill>
                            <a:schemeClr val="tx1"/>
                          </a:solidFill>
                          <a:latin typeface="Arial" panose="020B0604020202020204" pitchFamily="34" charset="0"/>
                          <a:cs typeface="Arial" panose="020B0604020202020204" pitchFamily="34" charset="0"/>
                        </a:rPr>
                        <a:t>generate &gt;70-80% Q30 data</a:t>
                      </a:r>
                      <a:r>
                        <a:rPr lang="en-US" altLang="ko-KR" sz="900" dirty="0">
                          <a:solidFill>
                            <a:schemeClr val="tx1"/>
                          </a:solidFill>
                          <a:latin typeface="Arial" panose="020B0604020202020204" pitchFamily="34" charset="0"/>
                          <a:cs typeface="Arial" panose="020B0604020202020204" pitchFamily="34" charset="0"/>
                        </a:rPr>
                        <a:t>)</a:t>
                      </a:r>
                      <a:endParaRPr lang="ko-Kore-US" altLang="en-US" sz="900" dirty="0">
                        <a:solidFill>
                          <a:schemeClr val="tx1"/>
                        </a:solidFill>
                        <a:latin typeface="Arial" panose="020B0604020202020204" pitchFamily="34" charset="0"/>
                        <a:cs typeface="Arial" panose="020B0604020202020204" pitchFamily="34" charset="0"/>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06312806"/>
                  </a:ext>
                </a:extLst>
              </a:tr>
            </a:tbl>
          </a:graphicData>
        </a:graphic>
      </p:graphicFrame>
    </p:spTree>
    <p:extLst>
      <p:ext uri="{BB962C8B-B14F-4D97-AF65-F5344CB8AC3E}">
        <p14:creationId xmlns:p14="http://schemas.microsoft.com/office/powerpoint/2010/main" val="4110741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692F391D-7455-ACD0-77A2-6A0FBB6650BC}"/>
              </a:ext>
            </a:extLst>
          </p:cNvPr>
          <p:cNvSpPr>
            <a:spLocks noGrp="1"/>
          </p:cNvSpPr>
          <p:nvPr>
            <p:ph idx="1"/>
          </p:nvPr>
        </p:nvSpPr>
        <p:spPr>
          <a:xfrm>
            <a:off x="752102" y="1190357"/>
            <a:ext cx="7639793" cy="3653063"/>
          </a:xfrm>
        </p:spPr>
        <p:txBody>
          <a:bodyPr>
            <a:normAutofit/>
          </a:bodyPr>
          <a:lstStyle/>
          <a:p>
            <a:r>
              <a:rPr lang="en" altLang="ko-Kore-US" sz="2000" b="0" i="0" dirty="0">
                <a:effectLst/>
                <a:latin typeface="Arial" panose="020B0604020202020204" pitchFamily="34" charset="0"/>
                <a:cs typeface="Arial" panose="020B0604020202020204" pitchFamily="34" charset="0"/>
              </a:rPr>
              <a:t>Loupe Browser is a desktop application from 10x Genomics that allows to visualize gene expression data without having to write code</a:t>
            </a:r>
          </a:p>
          <a:p>
            <a:r>
              <a:rPr kumimoji="1" lang="en-US" altLang="ko-Kore-US" sz="2000" dirty="0">
                <a:latin typeface="Arial" panose="020B0604020202020204" pitchFamily="34" charset="0"/>
                <a:cs typeface="Arial" panose="020B0604020202020204" pitchFamily="34" charset="0"/>
              </a:rPr>
              <a:t>Align gene expression spots to histological images, look for marker gene expression, annotate populations, and cluster</a:t>
            </a:r>
            <a:endParaRPr kumimoji="1" lang="en" altLang="ko-Kore-US" sz="2000" dirty="0">
              <a:latin typeface="Arial" panose="020B0604020202020204" pitchFamily="34" charset="0"/>
              <a:cs typeface="Arial" panose="020B0604020202020204" pitchFamily="34" charset="0"/>
            </a:endParaRPr>
          </a:p>
          <a:p>
            <a:r>
              <a:rPr lang="en" altLang="ko-Kore-US" sz="2000" b="0" i="0" dirty="0">
                <a:effectLst/>
                <a:latin typeface="Arial" panose="020B0604020202020204" pitchFamily="34" charset="0"/>
                <a:cs typeface="Arial" panose="020B0604020202020204" pitchFamily="34" charset="0"/>
              </a:rPr>
              <a:t>The </a:t>
            </a:r>
            <a:r>
              <a:rPr lang="en" altLang="ko-Kore-US" sz="2000" dirty="0">
                <a:latin typeface="Arial" panose="020B0604020202020204" pitchFamily="34" charset="0"/>
                <a:cs typeface="Arial" panose="020B0604020202020204" pitchFamily="34" charset="0"/>
              </a:rPr>
              <a:t>.</a:t>
            </a:r>
            <a:r>
              <a:rPr lang="en" altLang="ko-Kore-US" sz="2000" dirty="0" err="1">
                <a:latin typeface="Arial" panose="020B0604020202020204" pitchFamily="34" charset="0"/>
                <a:cs typeface="Arial" panose="020B0604020202020204" pitchFamily="34" charset="0"/>
              </a:rPr>
              <a:t>cloupe</a:t>
            </a:r>
            <a:r>
              <a:rPr lang="en" altLang="ko-Kore-US" sz="2000" b="0" i="0" dirty="0">
                <a:effectLst/>
                <a:latin typeface="Arial" panose="020B0604020202020204" pitchFamily="34" charset="0"/>
                <a:cs typeface="Arial" panose="020B0604020202020204" pitchFamily="34" charset="0"/>
              </a:rPr>
              <a:t> file is the one that need to import into the Loupe Browser</a:t>
            </a:r>
          </a:p>
          <a:p>
            <a:r>
              <a:rPr lang="en" altLang="ko-Kore-US" sz="2000" b="0" i="0" dirty="0">
                <a:effectLst/>
                <a:latin typeface="Arial" panose="020B0604020202020204" pitchFamily="34" charset="0"/>
                <a:cs typeface="Arial" panose="020B0604020202020204" pitchFamily="34" charset="0"/>
              </a:rPr>
              <a:t>Generally, 1~2 GB each</a:t>
            </a:r>
            <a:endParaRPr kumimoji="1" lang="ko-Kore-US" altLang="en-US" sz="2000" dirty="0">
              <a:latin typeface="Arial" panose="020B0604020202020204" pitchFamily="34" charset="0"/>
              <a:cs typeface="Arial" panose="020B0604020202020204" pitchFamily="34" charset="0"/>
            </a:endParaRPr>
          </a:p>
        </p:txBody>
      </p:sp>
      <p:sp>
        <p:nvSpPr>
          <p:cNvPr id="6" name="슬라이드 번호 개체 틀 5">
            <a:extLst>
              <a:ext uri="{FF2B5EF4-FFF2-40B4-BE49-F238E27FC236}">
                <a16:creationId xmlns:a16="http://schemas.microsoft.com/office/drawing/2014/main" id="{A8E3CEDA-0646-008D-4D8E-522E1875A43F}"/>
              </a:ext>
            </a:extLst>
          </p:cNvPr>
          <p:cNvSpPr>
            <a:spLocks noGrp="1"/>
          </p:cNvSpPr>
          <p:nvPr>
            <p:ph type="sldNum" sz="quarter" idx="12"/>
          </p:nvPr>
        </p:nvSpPr>
        <p:spPr/>
        <p:txBody>
          <a:bodyPr/>
          <a:lstStyle/>
          <a:p>
            <a:fld id="{11828C5E-8CE4-D747-8F0F-AA7D410D5DC1}" type="slidenum">
              <a:rPr lang="en-KR" smtClean="0"/>
              <a:pPr/>
              <a:t>21</a:t>
            </a:fld>
            <a:endParaRPr lang="en-KR" dirty="0"/>
          </a:p>
        </p:txBody>
      </p:sp>
      <p:sp>
        <p:nvSpPr>
          <p:cNvPr id="8" name="제목 12">
            <a:extLst>
              <a:ext uri="{FF2B5EF4-FFF2-40B4-BE49-F238E27FC236}">
                <a16:creationId xmlns:a16="http://schemas.microsoft.com/office/drawing/2014/main" id="{9F1C9FD7-5AC9-7389-1FC0-17AC0FC3702E}"/>
              </a:ext>
            </a:extLst>
          </p:cNvPr>
          <p:cNvSpPr txBox="1">
            <a:spLocks/>
          </p:cNvSpPr>
          <p:nvPr/>
        </p:nvSpPr>
        <p:spPr>
          <a:xfrm>
            <a:off x="2154381" y="584974"/>
            <a:ext cx="4835237"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a Loupe Browser?</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8757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2">
            <a:extLst>
              <a:ext uri="{FF2B5EF4-FFF2-40B4-BE49-F238E27FC236}">
                <a16:creationId xmlns:a16="http://schemas.microsoft.com/office/drawing/2014/main" id="{28FE12C7-5D01-692C-CC36-8DB3BFA0D47C}"/>
              </a:ext>
            </a:extLst>
          </p:cNvPr>
          <p:cNvSpPr txBox="1">
            <a:spLocks/>
          </p:cNvSpPr>
          <p:nvPr/>
        </p:nvSpPr>
        <p:spPr>
          <a:xfrm>
            <a:off x="3112899" y="598210"/>
            <a:ext cx="2907970"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Loupe Browser</a:t>
            </a:r>
          </a:p>
        </p:txBody>
      </p:sp>
      <p:sp>
        <p:nvSpPr>
          <p:cNvPr id="6" name="슬라이드 번호 개체 틀 5">
            <a:extLst>
              <a:ext uri="{FF2B5EF4-FFF2-40B4-BE49-F238E27FC236}">
                <a16:creationId xmlns:a16="http://schemas.microsoft.com/office/drawing/2014/main" id="{A743B856-1062-A589-D647-3942B0B555B7}"/>
              </a:ext>
            </a:extLst>
          </p:cNvPr>
          <p:cNvSpPr>
            <a:spLocks noGrp="1"/>
          </p:cNvSpPr>
          <p:nvPr>
            <p:ph type="sldNum" sz="quarter" idx="12"/>
          </p:nvPr>
        </p:nvSpPr>
        <p:spPr/>
        <p:txBody>
          <a:bodyPr/>
          <a:lstStyle/>
          <a:p>
            <a:fld id="{11828C5E-8CE4-D747-8F0F-AA7D410D5DC1}" type="slidenum">
              <a:rPr lang="en-KR" smtClean="0"/>
              <a:pPr/>
              <a:t>22</a:t>
            </a:fld>
            <a:endParaRPr lang="en-KR" dirty="0"/>
          </a:p>
        </p:txBody>
      </p:sp>
      <p:sp>
        <p:nvSpPr>
          <p:cNvPr id="8" name="TextBox 7">
            <a:extLst>
              <a:ext uri="{FF2B5EF4-FFF2-40B4-BE49-F238E27FC236}">
                <a16:creationId xmlns:a16="http://schemas.microsoft.com/office/drawing/2014/main" id="{A75D724F-ADF4-42E8-2DB3-69499F79E86F}"/>
              </a:ext>
            </a:extLst>
          </p:cNvPr>
          <p:cNvSpPr txBox="1"/>
          <p:nvPr/>
        </p:nvSpPr>
        <p:spPr>
          <a:xfrm>
            <a:off x="993732" y="6238311"/>
            <a:ext cx="4359729" cy="207749"/>
          </a:xfrm>
          <a:prstGeom prst="rect">
            <a:avLst/>
          </a:prstGeom>
          <a:noFill/>
        </p:spPr>
        <p:txBody>
          <a:bodyPr wrap="square">
            <a:spAutoFit/>
          </a:bodyPr>
          <a:lstStyle/>
          <a:p>
            <a:r>
              <a:rPr lang="ko-Kore-US" altLang="en-US" sz="750" dirty="0">
                <a:solidFill>
                  <a:schemeClr val="tx1">
                    <a:lumMod val="50000"/>
                    <a:lumOff val="50000"/>
                  </a:schemeClr>
                </a:solidFill>
              </a:rPr>
              <a:t>https://support.10xgenomics.com/spatial-gene-expression/software/visualization/latest/analysis</a:t>
            </a:r>
          </a:p>
        </p:txBody>
      </p:sp>
      <p:grpSp>
        <p:nvGrpSpPr>
          <p:cNvPr id="2" name="그룹 1">
            <a:extLst>
              <a:ext uri="{FF2B5EF4-FFF2-40B4-BE49-F238E27FC236}">
                <a16:creationId xmlns:a16="http://schemas.microsoft.com/office/drawing/2014/main" id="{D637991B-D3EC-744F-39B6-D9B46E45B0D2}"/>
              </a:ext>
            </a:extLst>
          </p:cNvPr>
          <p:cNvGrpSpPr>
            <a:grpSpLocks noChangeAspect="1"/>
          </p:cNvGrpSpPr>
          <p:nvPr/>
        </p:nvGrpSpPr>
        <p:grpSpPr>
          <a:xfrm>
            <a:off x="993732" y="1181100"/>
            <a:ext cx="7146305" cy="5105524"/>
            <a:chOff x="2134428" y="1827714"/>
            <a:chExt cx="4826577" cy="3430741"/>
          </a:xfrm>
        </p:grpSpPr>
        <p:pic>
          <p:nvPicPr>
            <p:cNvPr id="7" name="그림 6">
              <a:extLst>
                <a:ext uri="{FF2B5EF4-FFF2-40B4-BE49-F238E27FC236}">
                  <a16:creationId xmlns:a16="http://schemas.microsoft.com/office/drawing/2014/main" id="{5A686A9E-A677-21DA-9F90-9D20092EE8B7}"/>
                </a:ext>
              </a:extLst>
            </p:cNvPr>
            <p:cNvPicPr>
              <a:picLocks noChangeAspect="1"/>
            </p:cNvPicPr>
            <p:nvPr/>
          </p:nvPicPr>
          <p:blipFill rotWithShape="1">
            <a:blip r:embed="rId2"/>
            <a:srcRect b="9640"/>
            <a:stretch/>
          </p:blipFill>
          <p:spPr>
            <a:xfrm>
              <a:off x="2134428" y="1827714"/>
              <a:ext cx="4826577" cy="3430741"/>
            </a:xfrm>
            <a:prstGeom prst="rect">
              <a:avLst/>
            </a:prstGeom>
          </p:spPr>
        </p:pic>
        <p:sp>
          <p:nvSpPr>
            <p:cNvPr id="3" name="Rectangle 9">
              <a:extLst>
                <a:ext uri="{FF2B5EF4-FFF2-40B4-BE49-F238E27FC236}">
                  <a16:creationId xmlns:a16="http://schemas.microsoft.com/office/drawing/2014/main" id="{DED5C375-212D-8911-4E40-FF7A176A2F3D}"/>
                </a:ext>
              </a:extLst>
            </p:cNvPr>
            <p:cNvSpPr/>
            <p:nvPr/>
          </p:nvSpPr>
          <p:spPr>
            <a:xfrm>
              <a:off x="2681339" y="2275931"/>
              <a:ext cx="2894610" cy="2241887"/>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rial" panose="020B0604020202020204" pitchFamily="34" charset="0"/>
                  <a:cs typeface="Arial" panose="020B0604020202020204" pitchFamily="34" charset="0"/>
                </a:rPr>
                <a:t>Histology image &amp; </a:t>
              </a:r>
            </a:p>
            <a:p>
              <a:pPr algn="ctr"/>
              <a:r>
                <a:rPr lang="en-US" sz="1500" b="1" dirty="0">
                  <a:solidFill>
                    <a:schemeClr val="tx1"/>
                  </a:solidFill>
                  <a:latin typeface="Arial" panose="020B0604020202020204" pitchFamily="34" charset="0"/>
                  <a:cs typeface="Arial" panose="020B0604020202020204" pitchFamily="34" charset="0"/>
                </a:rPr>
                <a:t>UMAP &amp; t-SNE</a:t>
              </a:r>
              <a:endParaRPr lang="en-KR" sz="1500" b="1" dirty="0">
                <a:solidFill>
                  <a:schemeClr val="tx1"/>
                </a:solidFill>
                <a:latin typeface="Arial" panose="020B0604020202020204" pitchFamily="34" charset="0"/>
                <a:cs typeface="Arial" panose="020B0604020202020204" pitchFamily="34" charset="0"/>
              </a:endParaRPr>
            </a:p>
          </p:txBody>
        </p:sp>
        <p:sp>
          <p:nvSpPr>
            <p:cNvPr id="12" name="Rectangle 9">
              <a:extLst>
                <a:ext uri="{FF2B5EF4-FFF2-40B4-BE49-F238E27FC236}">
                  <a16:creationId xmlns:a16="http://schemas.microsoft.com/office/drawing/2014/main" id="{68586CB7-7C06-C575-4C8C-DF44E14062C6}"/>
                </a:ext>
              </a:extLst>
            </p:cNvPr>
            <p:cNvSpPr/>
            <p:nvPr/>
          </p:nvSpPr>
          <p:spPr>
            <a:xfrm>
              <a:off x="5642844" y="2275930"/>
              <a:ext cx="1251266" cy="2241887"/>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solidFill>
                    <a:schemeClr val="tx1"/>
                  </a:solidFill>
                  <a:latin typeface="Arial" panose="020B0604020202020204" pitchFamily="34" charset="0"/>
                  <a:cs typeface="Arial" panose="020B0604020202020204" pitchFamily="34" charset="0"/>
                </a:rPr>
                <a:t>Manual Annotation of spots</a:t>
              </a:r>
              <a:endParaRPr lang="en-KR" sz="1500" b="1" dirty="0">
                <a:solidFill>
                  <a:schemeClr val="tx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18133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2">
            <a:extLst>
              <a:ext uri="{FF2B5EF4-FFF2-40B4-BE49-F238E27FC236}">
                <a16:creationId xmlns:a16="http://schemas.microsoft.com/office/drawing/2014/main" id="{146C65C8-BD62-7914-7C17-40C979F273DE}"/>
              </a:ext>
            </a:extLst>
          </p:cNvPr>
          <p:cNvSpPr txBox="1">
            <a:spLocks/>
          </p:cNvSpPr>
          <p:nvPr/>
        </p:nvSpPr>
        <p:spPr>
          <a:xfrm>
            <a:off x="741044" y="651785"/>
            <a:ext cx="8398563"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3500" b="1" dirty="0">
              <a:solidFill>
                <a:srgbClr val="C85059"/>
              </a:solidFill>
              <a:effectLst>
                <a:outerShdw blurRad="38100" dist="38100" dir="2700000" algn="tl">
                  <a:srgbClr val="000000">
                    <a:alpha val="43137"/>
                  </a:srgbClr>
                </a:outerShdw>
              </a:effectLst>
              <a:cs typeface="Arial" panose="020B0604020202020204" pitchFamily="34" charset="0"/>
            </a:endParaRPr>
          </a:p>
        </p:txBody>
      </p:sp>
      <p:sp>
        <p:nvSpPr>
          <p:cNvPr id="5" name="직사각형 5">
            <a:extLst>
              <a:ext uri="{FF2B5EF4-FFF2-40B4-BE49-F238E27FC236}">
                <a16:creationId xmlns:a16="http://schemas.microsoft.com/office/drawing/2014/main" id="{5E9E3869-E34A-FA2C-86CD-DA035DFF11A0}"/>
              </a:ext>
            </a:extLst>
          </p:cNvPr>
          <p:cNvSpPr/>
          <p:nvPr/>
        </p:nvSpPr>
        <p:spPr>
          <a:xfrm>
            <a:off x="269175" y="1192298"/>
            <a:ext cx="6832773" cy="2222916"/>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("ggplot2")</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devtools</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("remotes")</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dplyr</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anndata</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cowplot</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install.packages</a:t>
            </a:r>
            <a:r>
              <a:rPr lang="en-US" altLang="ko-KR" sz="1200" dirty="0">
                <a:solidFill>
                  <a:schemeClr val="tx1"/>
                </a:solidFill>
                <a:latin typeface="Courier New" panose="02070309020205020404" pitchFamily="49" charset="0"/>
                <a:cs typeface="Courier New" panose="02070309020205020404" pitchFamily="49" charset="0"/>
              </a:rPr>
              <a:t>('Seurat')</a:t>
            </a:r>
          </a:p>
          <a:p>
            <a:r>
              <a:rPr lang="en-US" altLang="ko-KR" sz="1200" dirty="0" err="1">
                <a:solidFill>
                  <a:schemeClr val="tx1"/>
                </a:solidFill>
                <a:latin typeface="Courier New" panose="02070309020205020404" pitchFamily="49" charset="0"/>
                <a:cs typeface="Courier New" panose="02070309020205020404" pitchFamily="49" charset="0"/>
              </a:rPr>
              <a:t>devtools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install_github</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satijalab</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seurat</a:t>
            </a:r>
            <a:r>
              <a:rPr lang="en-US" altLang="ko-KR" sz="1200" dirty="0">
                <a:solidFill>
                  <a:schemeClr val="tx1"/>
                </a:solidFill>
                <a:latin typeface="Courier New" panose="02070309020205020404" pitchFamily="49" charset="0"/>
                <a:cs typeface="Courier New" panose="02070309020205020404" pitchFamily="49" charset="0"/>
              </a:rPr>
              <a:t>-data')</a:t>
            </a:r>
          </a:p>
          <a:p>
            <a:r>
              <a:rPr lang="en-US" altLang="ko-KR" sz="1200" dirty="0" err="1">
                <a:solidFill>
                  <a:schemeClr val="tx1"/>
                </a:solidFill>
                <a:latin typeface="Courier New" panose="02070309020205020404" pitchFamily="49" charset="0"/>
                <a:cs typeface="Courier New" panose="02070309020205020404" pitchFamily="49" charset="0"/>
              </a:rPr>
              <a:t>devtools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install_github</a:t>
            </a:r>
            <a:r>
              <a:rPr lang="en-US" altLang="ko-KR" sz="1200" dirty="0">
                <a:solidFill>
                  <a:schemeClr val="tx1"/>
                </a:solidFill>
                <a:latin typeface="Courier New" panose="02070309020205020404" pitchFamily="49" charset="0"/>
                <a:cs typeface="Courier New" panose="02070309020205020404" pitchFamily="49" charset="0"/>
              </a:rPr>
              <a:t>("thomasp85/patchwork")</a:t>
            </a:r>
          </a:p>
          <a:p>
            <a:r>
              <a:rPr lang="en-US" altLang="ko-KR" sz="1200" dirty="0" err="1">
                <a:solidFill>
                  <a:schemeClr val="tx1"/>
                </a:solidFill>
                <a:latin typeface="Courier New" panose="02070309020205020404" pitchFamily="49" charset="0"/>
                <a:cs typeface="Courier New" panose="02070309020205020404" pitchFamily="49" charset="0"/>
              </a:rPr>
              <a:t>devtools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install_github</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dmcable</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spacexr</a:t>
            </a:r>
            <a:r>
              <a:rPr lang="en-US" altLang="ko-KR" sz="1200" dirty="0">
                <a:solidFill>
                  <a:schemeClr val="tx1"/>
                </a:solidFill>
                <a:latin typeface="Courier New" panose="02070309020205020404" pitchFamily="49" charset="0"/>
                <a:cs typeface="Courier New" panose="02070309020205020404" pitchFamily="49" charset="0"/>
              </a:rPr>
              <a:t>", </a:t>
            </a:r>
            <a:r>
              <a:rPr lang="en-US" altLang="ko-KR" sz="1200" dirty="0" err="1">
                <a:solidFill>
                  <a:schemeClr val="tx1"/>
                </a:solidFill>
                <a:latin typeface="Courier New" panose="02070309020205020404" pitchFamily="49" charset="0"/>
                <a:cs typeface="Courier New" panose="02070309020205020404" pitchFamily="49" charset="0"/>
              </a:rPr>
              <a:t>build_vignettes</a:t>
            </a:r>
            <a:r>
              <a:rPr lang="en-US" altLang="ko-KR" sz="1200" dirty="0">
                <a:solidFill>
                  <a:schemeClr val="tx1"/>
                </a:solidFill>
                <a:latin typeface="Courier New" panose="02070309020205020404" pitchFamily="49" charset="0"/>
                <a:cs typeface="Courier New" panose="02070309020205020404" pitchFamily="49" charset="0"/>
              </a:rPr>
              <a:t> = FALSE)</a:t>
            </a:r>
          </a:p>
          <a:p>
            <a:r>
              <a:rPr lang="en-US" altLang="ko-KR" sz="1200" dirty="0">
                <a:solidFill>
                  <a:schemeClr val="tx1"/>
                </a:solidFill>
                <a:latin typeface="Courier New" panose="02070309020205020404" pitchFamily="49" charset="0"/>
                <a:cs typeface="Courier New" panose="02070309020205020404" pitchFamily="49" charset="0"/>
              </a:rPr>
              <a:t>remotes::</a:t>
            </a:r>
            <a:r>
              <a:rPr lang="en-US" altLang="ko-KR" sz="1200" dirty="0" err="1">
                <a:solidFill>
                  <a:schemeClr val="tx1"/>
                </a:solidFill>
                <a:latin typeface="Courier New" panose="02070309020205020404" pitchFamily="49" charset="0"/>
                <a:cs typeface="Courier New" panose="02070309020205020404" pitchFamily="49" charset="0"/>
              </a:rPr>
              <a:t>install_github</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jbergenstrahle</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STUtility</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remotes::</a:t>
            </a:r>
            <a:r>
              <a:rPr lang="en-US" altLang="ko-KR" sz="1200" dirty="0" err="1">
                <a:solidFill>
                  <a:schemeClr val="tx1"/>
                </a:solidFill>
                <a:latin typeface="Courier New" panose="02070309020205020404" pitchFamily="49" charset="0"/>
                <a:cs typeface="Courier New" panose="02070309020205020404" pitchFamily="49" charset="0"/>
              </a:rPr>
              <a:t>install_github</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sqjin</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CellChat</a:t>
            </a:r>
            <a:r>
              <a:rPr lang="en-US" altLang="ko-KR" sz="1200" dirty="0">
                <a:solidFill>
                  <a:schemeClr val="tx1"/>
                </a:solidFill>
                <a:latin typeface="Courier New" panose="02070309020205020404" pitchFamily="49" charset="0"/>
                <a:cs typeface="Courier New" panose="02070309020205020404" pitchFamily="49" charset="0"/>
              </a:rPr>
              <a:t>")</a:t>
            </a:r>
          </a:p>
        </p:txBody>
      </p:sp>
      <p:sp>
        <p:nvSpPr>
          <p:cNvPr id="6" name="제목 12">
            <a:extLst>
              <a:ext uri="{FF2B5EF4-FFF2-40B4-BE49-F238E27FC236}">
                <a16:creationId xmlns:a16="http://schemas.microsoft.com/office/drawing/2014/main" id="{39B32738-4210-B3B9-CA10-755C084ED338}"/>
              </a:ext>
            </a:extLst>
          </p:cNvPr>
          <p:cNvSpPr txBox="1">
            <a:spLocks/>
          </p:cNvSpPr>
          <p:nvPr/>
        </p:nvSpPr>
        <p:spPr>
          <a:xfrm>
            <a:off x="285344" y="588787"/>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Download R packages to be used in analysis</a:t>
            </a:r>
          </a:p>
        </p:txBody>
      </p:sp>
      <p:sp>
        <p:nvSpPr>
          <p:cNvPr id="2" name="제목 12">
            <a:extLst>
              <a:ext uri="{FF2B5EF4-FFF2-40B4-BE49-F238E27FC236}">
                <a16:creationId xmlns:a16="http://schemas.microsoft.com/office/drawing/2014/main" id="{3E047BA0-A5AF-BC07-FE43-B93F3F9A5CC8}"/>
              </a:ext>
            </a:extLst>
          </p:cNvPr>
          <p:cNvSpPr txBox="1">
            <a:spLocks/>
          </p:cNvSpPr>
          <p:nvPr/>
        </p:nvSpPr>
        <p:spPr>
          <a:xfrm>
            <a:off x="741043" y="3982283"/>
            <a:ext cx="8398563"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3500" b="1" dirty="0">
              <a:solidFill>
                <a:srgbClr val="C85059"/>
              </a:solidFill>
              <a:effectLst>
                <a:outerShdw blurRad="38100" dist="38100" dir="2700000" algn="tl">
                  <a:srgbClr val="000000">
                    <a:alpha val="43137"/>
                  </a:srgbClr>
                </a:outerShdw>
              </a:effectLst>
              <a:cs typeface="Arial" panose="020B0604020202020204" pitchFamily="34" charset="0"/>
            </a:endParaRPr>
          </a:p>
        </p:txBody>
      </p:sp>
      <p:sp>
        <p:nvSpPr>
          <p:cNvPr id="3" name="제목 12">
            <a:extLst>
              <a:ext uri="{FF2B5EF4-FFF2-40B4-BE49-F238E27FC236}">
                <a16:creationId xmlns:a16="http://schemas.microsoft.com/office/drawing/2014/main" id="{B2ACAA2E-A42E-72A4-52CA-96D91588A2DF}"/>
              </a:ext>
            </a:extLst>
          </p:cNvPr>
          <p:cNvSpPr txBox="1">
            <a:spLocks/>
          </p:cNvSpPr>
          <p:nvPr/>
        </p:nvSpPr>
        <p:spPr>
          <a:xfrm>
            <a:off x="277835" y="3486464"/>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Load packages</a:t>
            </a:r>
          </a:p>
        </p:txBody>
      </p:sp>
      <p:sp>
        <p:nvSpPr>
          <p:cNvPr id="7" name="직사각형 5">
            <a:extLst>
              <a:ext uri="{FF2B5EF4-FFF2-40B4-BE49-F238E27FC236}">
                <a16:creationId xmlns:a16="http://schemas.microsoft.com/office/drawing/2014/main" id="{BB37C62E-F577-DF3B-D6CA-66439BF4CE19}"/>
              </a:ext>
            </a:extLst>
          </p:cNvPr>
          <p:cNvSpPr/>
          <p:nvPr/>
        </p:nvSpPr>
        <p:spPr>
          <a:xfrm>
            <a:off x="276428" y="3998416"/>
            <a:ext cx="6832773" cy="2687306"/>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Courier New" panose="02070309020205020404" pitchFamily="49" charset="0"/>
                <a:cs typeface="Courier New" panose="02070309020205020404" pitchFamily="49" charset="0"/>
              </a:rPr>
              <a:t>library(ggplot2)</a:t>
            </a:r>
          </a:p>
          <a:p>
            <a:r>
              <a:rPr lang="en-US" altLang="ko-KR" sz="1200" dirty="0">
                <a:solidFill>
                  <a:schemeClr val="tx1"/>
                </a:solidFill>
                <a:latin typeface="Courier New" panose="02070309020205020404" pitchFamily="49" charset="0"/>
                <a:cs typeface="Courier New" panose="02070309020205020404" pitchFamily="49" charset="0"/>
              </a:rPr>
              <a:t>library(</a:t>
            </a:r>
            <a:r>
              <a:rPr lang="en-US" altLang="ko-KR" sz="1200" dirty="0" err="1">
                <a:solidFill>
                  <a:schemeClr val="tx1"/>
                </a:solidFill>
                <a:latin typeface="Courier New" panose="02070309020205020404" pitchFamily="49" charset="0"/>
                <a:cs typeface="Courier New" panose="02070309020205020404" pitchFamily="49" charset="0"/>
              </a:rPr>
              <a:t>devtools</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library(remotes)</a:t>
            </a:r>
          </a:p>
          <a:p>
            <a:r>
              <a:rPr lang="en-US" altLang="ko-KR" sz="1200" dirty="0">
                <a:solidFill>
                  <a:schemeClr val="tx1"/>
                </a:solidFill>
                <a:latin typeface="Courier New" panose="02070309020205020404" pitchFamily="49" charset="0"/>
                <a:cs typeface="Courier New" panose="02070309020205020404" pitchFamily="49" charset="0"/>
              </a:rPr>
              <a:t>library(</a:t>
            </a:r>
            <a:r>
              <a:rPr lang="en-US" altLang="ko-KR" sz="1200" dirty="0" err="1">
                <a:solidFill>
                  <a:schemeClr val="tx1"/>
                </a:solidFill>
                <a:latin typeface="Courier New" panose="02070309020205020404" pitchFamily="49" charset="0"/>
                <a:cs typeface="Courier New" panose="02070309020205020404" pitchFamily="49" charset="0"/>
              </a:rPr>
              <a:t>dplyr</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library(</a:t>
            </a:r>
            <a:r>
              <a:rPr lang="en-US" altLang="ko-KR" sz="1200" dirty="0" err="1">
                <a:solidFill>
                  <a:schemeClr val="tx1"/>
                </a:solidFill>
                <a:latin typeface="Courier New" panose="02070309020205020404" pitchFamily="49" charset="0"/>
                <a:cs typeface="Courier New" panose="02070309020205020404" pitchFamily="49" charset="0"/>
              </a:rPr>
              <a:t>anndata</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library(</a:t>
            </a:r>
            <a:r>
              <a:rPr lang="en-US" altLang="ko-KR" sz="1200" dirty="0" err="1">
                <a:solidFill>
                  <a:schemeClr val="tx1"/>
                </a:solidFill>
                <a:latin typeface="Courier New" panose="02070309020205020404" pitchFamily="49" charset="0"/>
                <a:cs typeface="Courier New" panose="02070309020205020404" pitchFamily="49" charset="0"/>
              </a:rPr>
              <a:t>cowplot</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library(Seurat)</a:t>
            </a:r>
          </a:p>
          <a:p>
            <a:r>
              <a:rPr lang="en-US" altLang="ko-KR" sz="1200" dirty="0">
                <a:solidFill>
                  <a:schemeClr val="tx1"/>
                </a:solidFill>
                <a:latin typeface="Courier New" panose="02070309020205020404" pitchFamily="49" charset="0"/>
                <a:cs typeface="Courier New" panose="02070309020205020404" pitchFamily="49" charset="0"/>
              </a:rPr>
              <a:t>library(</a:t>
            </a:r>
            <a:r>
              <a:rPr lang="en-US" altLang="ko-KR" sz="1200" dirty="0" err="1">
                <a:solidFill>
                  <a:schemeClr val="tx1"/>
                </a:solidFill>
                <a:latin typeface="Courier New" panose="02070309020205020404" pitchFamily="49" charset="0"/>
                <a:cs typeface="Courier New" panose="02070309020205020404" pitchFamily="49" charset="0"/>
              </a:rPr>
              <a:t>SeuratData</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library(patchwork)</a:t>
            </a:r>
          </a:p>
          <a:p>
            <a:r>
              <a:rPr lang="en-US" altLang="ko-KR" sz="1200" dirty="0">
                <a:solidFill>
                  <a:schemeClr val="tx1"/>
                </a:solidFill>
                <a:latin typeface="Courier New" panose="02070309020205020404" pitchFamily="49" charset="0"/>
                <a:cs typeface="Courier New" panose="02070309020205020404" pitchFamily="49" charset="0"/>
              </a:rPr>
              <a:t>library(</a:t>
            </a:r>
            <a:r>
              <a:rPr lang="en-US" altLang="ko-KR" sz="1200" dirty="0" err="1">
                <a:solidFill>
                  <a:schemeClr val="tx1"/>
                </a:solidFill>
                <a:latin typeface="Courier New" panose="02070309020205020404" pitchFamily="49" charset="0"/>
                <a:cs typeface="Courier New" panose="02070309020205020404" pitchFamily="49" charset="0"/>
              </a:rPr>
              <a:t>spacexr</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library(</a:t>
            </a:r>
            <a:r>
              <a:rPr lang="en-US" altLang="ko-KR" sz="1200" dirty="0" err="1">
                <a:solidFill>
                  <a:schemeClr val="tx1"/>
                </a:solidFill>
                <a:latin typeface="Courier New" panose="02070309020205020404" pitchFamily="49" charset="0"/>
                <a:cs typeface="Courier New" panose="02070309020205020404" pitchFamily="49" charset="0"/>
              </a:rPr>
              <a:t>STUtility</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library(</a:t>
            </a:r>
            <a:r>
              <a:rPr lang="en-US" altLang="ko-KR" sz="1200" dirty="0" err="1">
                <a:solidFill>
                  <a:schemeClr val="tx1"/>
                </a:solidFill>
                <a:latin typeface="Courier New" panose="02070309020205020404" pitchFamily="49" charset="0"/>
                <a:cs typeface="Courier New" panose="02070309020205020404" pitchFamily="49" charset="0"/>
              </a:rPr>
              <a:t>cellchat</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900" dirty="0">
                <a:solidFill>
                  <a:schemeClr val="tx1"/>
                </a:solidFill>
                <a:latin typeface="Arial" panose="020B0604020202020204" pitchFamily="34" charset="0"/>
                <a:cs typeface="Arial" panose="020B0604020202020204" pitchFamily="34" charset="0"/>
              </a:rPr>
              <a:t># For reproducibility set the seed</a:t>
            </a:r>
            <a:endParaRPr lang="en-US" altLang="ko-KR" sz="900" dirty="0">
              <a:solidFill>
                <a:schemeClr val="tx1"/>
              </a:solidFill>
              <a:latin typeface="Courier New" panose="02070309020205020404" pitchFamily="49" charset="0"/>
              <a:cs typeface="Courier New" panose="02070309020205020404" pitchFamily="49" charset="0"/>
            </a:endParaRPr>
          </a:p>
          <a:p>
            <a:r>
              <a:rPr lang="en-US" altLang="ko-KR" sz="1200" dirty="0" err="1">
                <a:solidFill>
                  <a:schemeClr val="tx1"/>
                </a:solidFill>
                <a:latin typeface="Courier New" panose="02070309020205020404" pitchFamily="49" charset="0"/>
                <a:cs typeface="Courier New" panose="02070309020205020404" pitchFamily="49" charset="0"/>
              </a:rPr>
              <a:t>set.seed</a:t>
            </a:r>
            <a:r>
              <a:rPr lang="en-US" altLang="ko-KR" sz="1200" dirty="0">
                <a:solidFill>
                  <a:schemeClr val="tx1"/>
                </a:solidFill>
                <a:latin typeface="Courier New" panose="02070309020205020404" pitchFamily="49" charset="0"/>
                <a:cs typeface="Courier New" panose="02070309020205020404" pitchFamily="49" charset="0"/>
              </a:rPr>
              <a:t>(1234)</a:t>
            </a:r>
          </a:p>
        </p:txBody>
      </p:sp>
      <p:sp>
        <p:nvSpPr>
          <p:cNvPr id="8" name="TextBox 7">
            <a:extLst>
              <a:ext uri="{FF2B5EF4-FFF2-40B4-BE49-F238E27FC236}">
                <a16:creationId xmlns:a16="http://schemas.microsoft.com/office/drawing/2014/main" id="{86D78443-4F49-DA93-0C8A-DF06FDF58E5A}"/>
              </a:ext>
            </a:extLst>
          </p:cNvPr>
          <p:cNvSpPr txBox="1"/>
          <p:nvPr/>
        </p:nvSpPr>
        <p:spPr>
          <a:xfrm>
            <a:off x="0" y="25184"/>
            <a:ext cx="3962400" cy="369332"/>
          </a:xfrm>
          <a:prstGeom prst="rect">
            <a:avLst/>
          </a:prstGeom>
          <a:noFill/>
        </p:spPr>
        <p:txBody>
          <a:bodyPr wrap="square" rtlCol="0">
            <a:spAutoFit/>
          </a:bodyPr>
          <a:lstStyle/>
          <a:p>
            <a:r>
              <a:rPr lang="en-US" altLang="ko-KR">
                <a:latin typeface="Arial" panose="020B0604020202020204" pitchFamily="34" charset="0"/>
                <a:cs typeface="Arial" panose="020B0604020202020204" pitchFamily="34" charset="0"/>
              </a:rPr>
              <a:t> </a:t>
            </a:r>
            <a:endParaRPr lang="ko-KR"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8171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FD20D4-3061-AD3C-1D8B-915660515768}"/>
              </a:ext>
            </a:extLst>
          </p:cNvPr>
          <p:cNvSpPr txBox="1"/>
          <p:nvPr/>
        </p:nvSpPr>
        <p:spPr>
          <a:xfrm>
            <a:off x="749512" y="2767280"/>
            <a:ext cx="8033500" cy="1323439"/>
          </a:xfrm>
          <a:prstGeom prst="rect">
            <a:avLst/>
          </a:prstGeom>
          <a:noFill/>
        </p:spPr>
        <p:txBody>
          <a:bodyPr wrap="square" rtlCol="0">
            <a:spAutoFit/>
          </a:bodyPr>
          <a:lstStyle/>
          <a:p>
            <a:r>
              <a:rPr lang="en-US" altLang="ko-KR" sz="4000" b="1" dirty="0">
                <a:solidFill>
                  <a:srgbClr val="C85059"/>
                </a:solidFill>
                <a:latin typeface="Arial" panose="020B0604020202020204" pitchFamily="34" charset="0"/>
                <a:cs typeface="Arial" panose="020B0604020202020204" pitchFamily="34" charset="0"/>
              </a:rPr>
              <a:t>5. Integrative analysis of </a:t>
            </a:r>
          </a:p>
          <a:p>
            <a:r>
              <a:rPr lang="en-US" altLang="ko-KR" sz="4000" b="1" dirty="0">
                <a:solidFill>
                  <a:srgbClr val="C85059"/>
                </a:solidFill>
                <a:latin typeface="Arial" panose="020B0604020202020204" pitchFamily="34" charset="0"/>
                <a:cs typeface="Arial" panose="020B0604020202020204" pitchFamily="34" charset="0"/>
              </a:rPr>
              <a:t>	 spatial datasets - Seurat</a:t>
            </a:r>
            <a:endParaRPr lang="ko-KR" altLang="en-US" sz="4000" b="1" dirty="0">
              <a:solidFill>
                <a:srgbClr val="C850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2933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69175" y="610343"/>
            <a:ext cx="7661910"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Dataset Description</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25</a:t>
            </a:fld>
            <a:endParaRPr lang="ko-KR" altLang="en-US" dirty="0"/>
          </a:p>
        </p:txBody>
      </p:sp>
      <p:sp>
        <p:nvSpPr>
          <p:cNvPr id="9" name="TextBox 8">
            <a:extLst>
              <a:ext uri="{FF2B5EF4-FFF2-40B4-BE49-F238E27FC236}">
                <a16:creationId xmlns:a16="http://schemas.microsoft.com/office/drawing/2014/main" id="{61446E9F-2AC6-F994-1F6E-BA077BEF0F9C}"/>
              </a:ext>
            </a:extLst>
          </p:cNvPr>
          <p:cNvSpPr txBox="1"/>
          <p:nvPr/>
        </p:nvSpPr>
        <p:spPr>
          <a:xfrm>
            <a:off x="278140" y="1192540"/>
            <a:ext cx="7939088" cy="2308324"/>
          </a:xfrm>
          <a:prstGeom prst="rect">
            <a:avLst/>
          </a:prstGeom>
          <a:noFill/>
        </p:spPr>
        <p:txBody>
          <a:bodyPr wrap="square">
            <a:spAutoFit/>
          </a:bodyPr>
          <a:lstStyle/>
          <a:p>
            <a:r>
              <a:rPr lang="en-US" altLang="ko-KR" dirty="0">
                <a:latin typeface="Arial" panose="020B0604020202020204" pitchFamily="34" charset="0"/>
                <a:cs typeface="Arial" panose="020B0604020202020204" pitchFamily="34" charset="0"/>
              </a:rPr>
              <a:t>We</a:t>
            </a:r>
            <a:r>
              <a:rPr lang="ko-KR"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will be using a recently released dataset of </a:t>
            </a:r>
            <a:r>
              <a:rPr lang="en-US" dirty="0" err="1">
                <a:latin typeface="Arial" panose="020B0604020202020204" pitchFamily="34" charset="0"/>
                <a:cs typeface="Arial" panose="020B0604020202020204" pitchFamily="34" charset="0"/>
              </a:rPr>
              <a:t>sagital</a:t>
            </a:r>
            <a:r>
              <a:rPr lang="en-US" dirty="0">
                <a:latin typeface="Arial" panose="020B0604020202020204" pitchFamily="34" charset="0"/>
                <a:cs typeface="Arial" panose="020B0604020202020204" pitchFamily="34" charset="0"/>
              </a:rPr>
              <a:t> mouse brain slices generated using the </a:t>
            </a:r>
            <a:r>
              <a:rPr lang="en-US" dirty="0" err="1">
                <a:latin typeface="Arial" panose="020B0604020202020204" pitchFamily="34" charset="0"/>
                <a:cs typeface="Arial" panose="020B0604020202020204" pitchFamily="34" charset="0"/>
              </a:rPr>
              <a:t>Visium</a:t>
            </a:r>
            <a:r>
              <a:rPr lang="en-US" dirty="0">
                <a:latin typeface="Arial" panose="020B0604020202020204" pitchFamily="34" charset="0"/>
                <a:cs typeface="Arial" panose="020B0604020202020204" pitchFamily="34" charset="0"/>
              </a:rPr>
              <a:t> v1 chemistry.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There are two serial anterior sections, and two (matched) serial posterior sections.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Biological annotations of spots (i.e., cell group information) are predicted using Seurat (https://</a:t>
            </a:r>
            <a:r>
              <a:rPr lang="en-US" dirty="0" err="1">
                <a:latin typeface="Arial" panose="020B0604020202020204" pitchFamily="34" charset="0"/>
                <a:cs typeface="Arial" panose="020B0604020202020204" pitchFamily="34" charset="0"/>
              </a:rPr>
              <a:t>satijalab.org</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seurat</a:t>
            </a:r>
            <a:r>
              <a:rPr lang="en-US" dirty="0">
                <a:latin typeface="Arial" panose="020B0604020202020204" pitchFamily="34" charset="0"/>
                <a:cs typeface="Arial" panose="020B0604020202020204" pitchFamily="34" charset="0"/>
              </a:rPr>
              <a:t>/articles/</a:t>
            </a:r>
            <a:r>
              <a:rPr lang="en-US" dirty="0" err="1">
                <a:latin typeface="Arial" panose="020B0604020202020204" pitchFamily="34" charset="0"/>
                <a:cs typeface="Arial" panose="020B0604020202020204" pitchFamily="34" charset="0"/>
              </a:rPr>
              <a:t>spatial_vignette.html</a:t>
            </a:r>
            <a:r>
              <a:rPr lang="en-US" dirty="0">
                <a:latin typeface="Arial" panose="020B0604020202020204" pitchFamily="34" charset="0"/>
                <a:cs typeface="Arial" panose="020B0604020202020204" pitchFamily="34" charset="0"/>
              </a:rPr>
              <a:t>).</a:t>
            </a:r>
            <a:endParaRPr lang="d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3021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5">
            <a:extLst>
              <a:ext uri="{FF2B5EF4-FFF2-40B4-BE49-F238E27FC236}">
                <a16:creationId xmlns:a16="http://schemas.microsoft.com/office/drawing/2014/main" id="{11D2438D-C0D8-2450-F668-4A427ED5E017}"/>
              </a:ext>
            </a:extLst>
          </p:cNvPr>
          <p:cNvSpPr/>
          <p:nvPr/>
        </p:nvSpPr>
        <p:spPr>
          <a:xfrm>
            <a:off x="269175" y="1191856"/>
            <a:ext cx="7939088" cy="2363595"/>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You need to specify exact directory</a:t>
            </a:r>
          </a:p>
          <a:p>
            <a:r>
              <a:rPr lang="en-US" altLang="ko-KR" sz="1500" dirty="0" err="1">
                <a:solidFill>
                  <a:schemeClr val="tx1"/>
                </a:solidFill>
                <a:latin typeface="Courier New" panose="02070309020205020404" pitchFamily="49" charset="0"/>
                <a:cs typeface="Courier New" panose="02070309020205020404" pitchFamily="49" charset="0"/>
              </a:rPr>
              <a:t>setwd</a:t>
            </a:r>
            <a:r>
              <a:rPr lang="en-US" altLang="ko-KR" sz="1500" dirty="0">
                <a:solidFill>
                  <a:schemeClr val="tx1"/>
                </a:solidFill>
                <a:latin typeface="Courier New" panose="02070309020205020404" pitchFamily="49" charset="0"/>
                <a:cs typeface="Courier New" panose="02070309020205020404" pitchFamily="49" charset="0"/>
              </a:rPr>
              <a:t>("</a:t>
            </a:r>
            <a:r>
              <a:rPr lang="en" altLang="ko-Kore-US" sz="1500" b="0" i="0" dirty="0">
                <a:solidFill>
                  <a:schemeClr val="tx1"/>
                </a:solidFill>
                <a:effectLst/>
                <a:latin typeface="Courier New" panose="02070309020205020404" pitchFamily="49" charset="0"/>
                <a:cs typeface="Courier New" panose="02070309020205020404" pitchFamily="49" charset="0"/>
              </a:rPr>
              <a:t>biml_2023</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We can easily download the data with functions below</a:t>
            </a:r>
          </a:p>
          <a:p>
            <a:r>
              <a:rPr lang="en-US" altLang="ko-KR" sz="1500" dirty="0">
                <a:solidFill>
                  <a:schemeClr val="tx1"/>
                </a:solidFill>
                <a:latin typeface="Courier New" panose="02070309020205020404" pitchFamily="49" charset="0"/>
                <a:cs typeface="Courier New" panose="02070309020205020404" pitchFamily="49" charset="0"/>
              </a:rPr>
              <a:t>options(timeout=600)</a:t>
            </a:r>
          </a:p>
          <a:p>
            <a:r>
              <a:rPr lang="en-US" altLang="ko-KR" sz="1500" dirty="0" err="1">
                <a:solidFill>
                  <a:schemeClr val="tx1"/>
                </a:solidFill>
                <a:latin typeface="Courier New" panose="02070309020205020404" pitchFamily="49" charset="0"/>
                <a:cs typeface="Courier New" panose="02070309020205020404" pitchFamily="49" charset="0"/>
              </a:rPr>
              <a:t>InstallData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stxBrain</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brain &lt;- </a:t>
            </a:r>
            <a:r>
              <a:rPr lang="en-US" altLang="ko-KR" sz="1500" dirty="0" err="1">
                <a:solidFill>
                  <a:schemeClr val="tx1"/>
                </a:solidFill>
                <a:latin typeface="Courier New" panose="02070309020205020404" pitchFamily="49" charset="0"/>
                <a:cs typeface="Courier New" panose="02070309020205020404" pitchFamily="49" charset="0"/>
              </a:rPr>
              <a:t>LoadData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stxBrain</a:t>
            </a:r>
            <a:r>
              <a:rPr lang="en-US" altLang="ko-KR" sz="1500" dirty="0">
                <a:solidFill>
                  <a:schemeClr val="tx1"/>
                </a:solidFill>
                <a:latin typeface="Courier New" panose="02070309020205020404" pitchFamily="49" charset="0"/>
                <a:cs typeface="Courier New" panose="02070309020205020404" pitchFamily="49" charset="0"/>
              </a:rPr>
              <a:t>", type = "anterior1")</a:t>
            </a:r>
          </a:p>
          <a:p>
            <a:r>
              <a:rPr lang="en-US" altLang="ko-KR" sz="1300" dirty="0">
                <a:solidFill>
                  <a:schemeClr val="tx1"/>
                </a:solidFill>
                <a:latin typeface="Arial" panose="020B0604020202020204" pitchFamily="34" charset="0"/>
                <a:cs typeface="Arial" panose="020B0604020202020204" pitchFamily="34" charset="0"/>
              </a:rPr>
              <a:t>Same with</a:t>
            </a:r>
            <a:endParaRPr lang="en-US" altLang="ko-KR" sz="13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LoadData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stxBrain</a:t>
            </a:r>
            <a:r>
              <a:rPr lang="en-US" altLang="ko-KR" sz="1500" dirty="0">
                <a:solidFill>
                  <a:schemeClr val="tx1"/>
                </a:solidFill>
                <a:latin typeface="Courier New" panose="02070309020205020404" pitchFamily="49" charset="0"/>
                <a:cs typeface="Courier New" panose="02070309020205020404" pitchFamily="49" charset="0"/>
              </a:rPr>
              <a:t>", type = "anterior1")</a:t>
            </a:r>
          </a:p>
        </p:txBody>
      </p:sp>
      <p:sp>
        <p:nvSpPr>
          <p:cNvPr id="14" name="제목 12">
            <a:extLst>
              <a:ext uri="{FF2B5EF4-FFF2-40B4-BE49-F238E27FC236}">
                <a16:creationId xmlns:a16="http://schemas.microsoft.com/office/drawing/2014/main" id="{79F4D1C1-E3B3-0E9A-6AF3-5FF5EEC95424}"/>
              </a:ext>
            </a:extLst>
          </p:cNvPr>
          <p:cNvSpPr txBox="1">
            <a:spLocks/>
          </p:cNvSpPr>
          <p:nvPr/>
        </p:nvSpPr>
        <p:spPr>
          <a:xfrm>
            <a:off x="286870" y="604037"/>
            <a:ext cx="3198421"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Load Brain data</a:t>
            </a: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26</a:t>
            </a:fld>
            <a:endParaRPr lang="ko-KR" altLang="en-US" dirty="0"/>
          </a:p>
        </p:txBody>
      </p:sp>
      <p:sp>
        <p:nvSpPr>
          <p:cNvPr id="3" name="TextBox 2">
            <a:extLst>
              <a:ext uri="{FF2B5EF4-FFF2-40B4-BE49-F238E27FC236}">
                <a16:creationId xmlns:a16="http://schemas.microsoft.com/office/drawing/2014/main" id="{609E6D81-AD5A-DF54-7169-3D7508D6D609}"/>
              </a:ext>
            </a:extLst>
          </p:cNvPr>
          <p:cNvSpPr txBox="1"/>
          <p:nvPr/>
        </p:nvSpPr>
        <p:spPr>
          <a:xfrm>
            <a:off x="-4605" y="-5252"/>
            <a:ext cx="2122697"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Load and preprocessing </a:t>
            </a:r>
            <a:r>
              <a:rPr lang="en-US" sz="1000" b="1" dirty="0" err="1">
                <a:solidFill>
                  <a:srgbClr val="CBA5B6"/>
                </a:solidFill>
                <a:latin typeface="Arial" panose="020B0604020202020204" pitchFamily="34" charset="0"/>
                <a:cs typeface="Arial" panose="020B0604020202020204" pitchFamily="34" charset="0"/>
              </a:rPr>
              <a:t>Visium</a:t>
            </a:r>
            <a:endParaRPr lang="en-KR" sz="1000" b="1" dirty="0">
              <a:solidFill>
                <a:srgbClr val="CBA5B6"/>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5DBBAD5-CE91-F76C-2B6E-5557D0C4AA51}"/>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Load and preprocessing single cell</a:t>
            </a:r>
            <a:endParaRPr lang="en-KR" sz="1000" dirty="0">
              <a:solidFill>
                <a:srgbClr val="DDC5D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13183E6-75DA-B98F-8552-E33CDE86FA4A}"/>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Find </a:t>
            </a:r>
            <a:r>
              <a:rPr lang="en-US" sz="1000" dirty="0" err="1">
                <a:solidFill>
                  <a:srgbClr val="DDC5D0"/>
                </a:solidFill>
                <a:latin typeface="Arial" panose="020B0604020202020204" pitchFamily="34" charset="0"/>
                <a:cs typeface="Arial" panose="020B0604020202020204" pitchFamily="34" charset="0"/>
              </a:rPr>
              <a:t>TransferAnchors</a:t>
            </a:r>
            <a:endParaRPr lang="en-KR" sz="1000" dirty="0">
              <a:solidFill>
                <a:srgbClr val="DDC5D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C6B3983-3066-AF36-F53B-BABBC3FF033D}"/>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cxnSp>
        <p:nvCxnSpPr>
          <p:cNvPr id="9" name="Straight Connector 17">
            <a:extLst>
              <a:ext uri="{FF2B5EF4-FFF2-40B4-BE49-F238E27FC236}">
                <a16:creationId xmlns:a16="http://schemas.microsoft.com/office/drawing/2014/main" id="{B64AAC4F-62A9-B926-B807-C85B4A540EE5}"/>
              </a:ext>
            </a:extLst>
          </p:cNvPr>
          <p:cNvCxnSpPr>
            <a:cxnSpLocks/>
            <a:stCxn id="3" idx="3"/>
            <a:endCxn id="4" idx="1"/>
          </p:cNvCxnSpPr>
          <p:nvPr/>
        </p:nvCxnSpPr>
        <p:spPr>
          <a:xfrm>
            <a:off x="2118092" y="117859"/>
            <a:ext cx="541079"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19">
            <a:extLst>
              <a:ext uri="{FF2B5EF4-FFF2-40B4-BE49-F238E27FC236}">
                <a16:creationId xmlns:a16="http://schemas.microsoft.com/office/drawing/2014/main" id="{93DFCCAE-0FF9-734F-CEB7-389681545F1D}"/>
              </a:ext>
            </a:extLst>
          </p:cNvPr>
          <p:cNvCxnSpPr>
            <a:cxnSpLocks/>
            <a:stCxn id="5" idx="3"/>
            <a:endCxn id="6" idx="1"/>
          </p:cNvCxnSpPr>
          <p:nvPr/>
        </p:nvCxnSpPr>
        <p:spPr>
          <a:xfrm>
            <a:off x="6991917" y="119096"/>
            <a:ext cx="855197"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22">
            <a:extLst>
              <a:ext uri="{FF2B5EF4-FFF2-40B4-BE49-F238E27FC236}">
                <a16:creationId xmlns:a16="http://schemas.microsoft.com/office/drawing/2014/main" id="{75F0CD7F-162E-B85C-BF7E-8561CB9CEF23}"/>
              </a:ext>
            </a:extLst>
          </p:cNvPr>
          <p:cNvCxnSpPr>
            <a:cxnSpLocks/>
            <a:stCxn id="4" idx="3"/>
            <a:endCxn id="5" idx="1"/>
          </p:cNvCxnSpPr>
          <p:nvPr/>
        </p:nvCxnSpPr>
        <p:spPr>
          <a:xfrm>
            <a:off x="4805913" y="119096"/>
            <a:ext cx="77343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
        <p:nvSpPr>
          <p:cNvPr id="37" name="제목 12">
            <a:extLst>
              <a:ext uri="{FF2B5EF4-FFF2-40B4-BE49-F238E27FC236}">
                <a16:creationId xmlns:a16="http://schemas.microsoft.com/office/drawing/2014/main" id="{B7F67960-6C3B-7775-78BF-638B0BE694B6}"/>
              </a:ext>
            </a:extLst>
          </p:cNvPr>
          <p:cNvSpPr txBox="1">
            <a:spLocks/>
          </p:cNvSpPr>
          <p:nvPr/>
        </p:nvSpPr>
        <p:spPr>
          <a:xfrm>
            <a:off x="275616" y="3551461"/>
            <a:ext cx="3768436"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Explore Seurat object</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8" name="직사각형 5">
            <a:extLst>
              <a:ext uri="{FF2B5EF4-FFF2-40B4-BE49-F238E27FC236}">
                <a16:creationId xmlns:a16="http://schemas.microsoft.com/office/drawing/2014/main" id="{990FD4F3-5F5E-756B-7019-43051FD0A294}"/>
              </a:ext>
            </a:extLst>
          </p:cNvPr>
          <p:cNvSpPr/>
          <p:nvPr/>
        </p:nvSpPr>
        <p:spPr>
          <a:xfrm>
            <a:off x="268177" y="4109108"/>
            <a:ext cx="7939088" cy="365125"/>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brain</a:t>
            </a:r>
          </a:p>
        </p:txBody>
      </p:sp>
      <p:pic>
        <p:nvPicPr>
          <p:cNvPr id="39" name="그림 15">
            <a:extLst>
              <a:ext uri="{FF2B5EF4-FFF2-40B4-BE49-F238E27FC236}">
                <a16:creationId xmlns:a16="http://schemas.microsoft.com/office/drawing/2014/main" id="{375C5CFA-5A2E-AB99-05C2-40DF4D18EFCA}"/>
              </a:ext>
            </a:extLst>
          </p:cNvPr>
          <p:cNvPicPr>
            <a:picLocks noChangeAspect="1"/>
          </p:cNvPicPr>
          <p:nvPr/>
        </p:nvPicPr>
        <p:blipFill>
          <a:blip r:embed="rId2"/>
          <a:stretch>
            <a:fillRect/>
          </a:stretch>
        </p:blipFill>
        <p:spPr>
          <a:xfrm>
            <a:off x="285344" y="4474233"/>
            <a:ext cx="5562600" cy="1104900"/>
          </a:xfrm>
          <a:prstGeom prst="rect">
            <a:avLst/>
          </a:prstGeom>
        </p:spPr>
      </p:pic>
    </p:spTree>
    <p:extLst>
      <p:ext uri="{BB962C8B-B14F-4D97-AF65-F5344CB8AC3E}">
        <p14:creationId xmlns:p14="http://schemas.microsoft.com/office/powerpoint/2010/main" val="249470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27</a:t>
            </a:fld>
            <a:endParaRPr lang="ko-KR" altLang="en-US" dirty="0"/>
          </a:p>
        </p:txBody>
      </p:sp>
      <p:pic>
        <p:nvPicPr>
          <p:cNvPr id="14" name="그림 13">
            <a:extLst>
              <a:ext uri="{FF2B5EF4-FFF2-40B4-BE49-F238E27FC236}">
                <a16:creationId xmlns:a16="http://schemas.microsoft.com/office/drawing/2014/main" id="{186622E1-C96F-6EAA-E135-52D593063039}"/>
              </a:ext>
            </a:extLst>
          </p:cNvPr>
          <p:cNvPicPr>
            <a:picLocks noChangeAspect="1"/>
          </p:cNvPicPr>
          <p:nvPr/>
        </p:nvPicPr>
        <p:blipFill>
          <a:blip r:embed="rId2"/>
          <a:stretch>
            <a:fillRect/>
          </a:stretch>
        </p:blipFill>
        <p:spPr>
          <a:xfrm>
            <a:off x="276904" y="1798568"/>
            <a:ext cx="5859559" cy="913587"/>
          </a:xfrm>
          <a:prstGeom prst="rect">
            <a:avLst/>
          </a:prstGeom>
        </p:spPr>
      </p:pic>
      <p:sp>
        <p:nvSpPr>
          <p:cNvPr id="20" name="직사각형 5">
            <a:extLst>
              <a:ext uri="{FF2B5EF4-FFF2-40B4-BE49-F238E27FC236}">
                <a16:creationId xmlns:a16="http://schemas.microsoft.com/office/drawing/2014/main" id="{35C56DD9-CAB9-A794-3D15-78378701CF97}"/>
              </a:ext>
            </a:extLst>
          </p:cNvPr>
          <p:cNvSpPr/>
          <p:nvPr/>
        </p:nvSpPr>
        <p:spPr>
          <a:xfrm>
            <a:off x="278044" y="1184477"/>
            <a:ext cx="7918343" cy="540564"/>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brain@meta.data</a:t>
            </a:r>
            <a:r>
              <a:rPr lang="en-US" altLang="ko-KR" sz="1500" dirty="0">
                <a:solidFill>
                  <a:schemeClr val="tx1"/>
                </a:solidFill>
                <a:latin typeface="Courier New" panose="02070309020205020404" pitchFamily="49" charset="0"/>
                <a:cs typeface="Courier New" panose="02070309020205020404" pitchFamily="49" charset="0"/>
              </a:rPr>
              <a:t> %&gt;% head(3)</a:t>
            </a:r>
          </a:p>
        </p:txBody>
      </p:sp>
      <p:graphicFrame>
        <p:nvGraphicFramePr>
          <p:cNvPr id="22" name="표 22">
            <a:extLst>
              <a:ext uri="{FF2B5EF4-FFF2-40B4-BE49-F238E27FC236}">
                <a16:creationId xmlns:a16="http://schemas.microsoft.com/office/drawing/2014/main" id="{4C3DB821-D7DC-5887-E248-51B6F45F0C39}"/>
              </a:ext>
            </a:extLst>
          </p:cNvPr>
          <p:cNvGraphicFramePr>
            <a:graphicFrameLocks noGrp="1"/>
          </p:cNvGraphicFramePr>
          <p:nvPr>
            <p:extLst>
              <p:ext uri="{D42A27DB-BD31-4B8C-83A1-F6EECF244321}">
                <p14:modId xmlns:p14="http://schemas.microsoft.com/office/powerpoint/2010/main" val="3987198999"/>
              </p:ext>
            </p:extLst>
          </p:nvPr>
        </p:nvGraphicFramePr>
        <p:xfrm>
          <a:off x="282338" y="3048566"/>
          <a:ext cx="5879935" cy="1097280"/>
        </p:xfrm>
        <a:graphic>
          <a:graphicData uri="http://schemas.openxmlformats.org/drawingml/2006/table">
            <a:tbl>
              <a:tblPr firstRow="1" bandRow="1">
                <a:tableStyleId>{5C22544A-7EE6-4342-B048-85BDC9FD1C3A}</a:tableStyleId>
              </a:tblPr>
              <a:tblGrid>
                <a:gridCol w="1947729">
                  <a:extLst>
                    <a:ext uri="{9D8B030D-6E8A-4147-A177-3AD203B41FA5}">
                      <a16:colId xmlns:a16="http://schemas.microsoft.com/office/drawing/2014/main" val="318600562"/>
                    </a:ext>
                  </a:extLst>
                </a:gridCol>
                <a:gridCol w="3932206">
                  <a:extLst>
                    <a:ext uri="{9D8B030D-6E8A-4147-A177-3AD203B41FA5}">
                      <a16:colId xmlns:a16="http://schemas.microsoft.com/office/drawing/2014/main" val="565083285"/>
                    </a:ext>
                  </a:extLst>
                </a:gridCol>
              </a:tblGrid>
              <a:tr h="135141">
                <a:tc>
                  <a:txBody>
                    <a:bodyPr/>
                    <a:lstStyle/>
                    <a:p>
                      <a:pPr algn="ctr"/>
                      <a:r>
                        <a:rPr lang="en-US" altLang="en-US" sz="1200" b="0" dirty="0">
                          <a:solidFill>
                            <a:schemeClr val="tx1"/>
                          </a:solidFill>
                          <a:latin typeface="Arial" panose="020B0604020202020204" pitchFamily="34" charset="0"/>
                          <a:cs typeface="Arial" panose="020B0604020202020204" pitchFamily="34" charset="0"/>
                        </a:rPr>
                        <a:t>metadata</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explanation</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8448164"/>
                  </a:ext>
                </a:extLst>
              </a:tr>
              <a:tr h="135141">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nCount_Spatial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the total number of detected molecules in each sample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948779"/>
                  </a:ext>
                </a:extLst>
              </a:tr>
              <a:tr h="135141">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nFeature_Spatial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the number of unique genes in each sample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839171"/>
                  </a:ext>
                </a:extLst>
              </a:tr>
              <a:tr h="135141">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slice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name of the stored image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019485"/>
                  </a:ext>
                </a:extLst>
              </a:tr>
            </a:tbl>
          </a:graphicData>
        </a:graphic>
      </p:graphicFrame>
      <p:sp>
        <p:nvSpPr>
          <p:cNvPr id="3" name="제목 12">
            <a:extLst>
              <a:ext uri="{FF2B5EF4-FFF2-40B4-BE49-F238E27FC236}">
                <a16:creationId xmlns:a16="http://schemas.microsoft.com/office/drawing/2014/main" id="{6AC81A39-E2CE-B282-0D77-A5F2DBF8AEA0}"/>
              </a:ext>
            </a:extLst>
          </p:cNvPr>
          <p:cNvSpPr txBox="1">
            <a:spLocks/>
          </p:cNvSpPr>
          <p:nvPr/>
        </p:nvSpPr>
        <p:spPr>
          <a:xfrm>
            <a:off x="267830" y="596464"/>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Explore metadata</a:t>
            </a:r>
          </a:p>
        </p:txBody>
      </p:sp>
      <p:sp>
        <p:nvSpPr>
          <p:cNvPr id="19" name="TextBox 18">
            <a:extLst>
              <a:ext uri="{FF2B5EF4-FFF2-40B4-BE49-F238E27FC236}">
                <a16:creationId xmlns:a16="http://schemas.microsoft.com/office/drawing/2014/main" id="{4E5195E0-3022-D447-41D6-AE5353F80933}"/>
              </a:ext>
            </a:extLst>
          </p:cNvPr>
          <p:cNvSpPr txBox="1"/>
          <p:nvPr/>
        </p:nvSpPr>
        <p:spPr>
          <a:xfrm>
            <a:off x="-4605" y="-5252"/>
            <a:ext cx="2122697"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Load and preprocessing </a:t>
            </a:r>
            <a:r>
              <a:rPr lang="en-US" sz="1000" b="1" dirty="0" err="1">
                <a:solidFill>
                  <a:srgbClr val="CBA5B6"/>
                </a:solidFill>
                <a:latin typeface="Arial" panose="020B0604020202020204" pitchFamily="34" charset="0"/>
                <a:cs typeface="Arial" panose="020B0604020202020204" pitchFamily="34" charset="0"/>
              </a:rPr>
              <a:t>Visium</a:t>
            </a:r>
            <a:endParaRPr lang="en-KR" sz="1000" b="1" dirty="0">
              <a:solidFill>
                <a:srgbClr val="CBA5B6"/>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A0AA5278-85FF-884F-6600-DFEEDD8EB4DF}"/>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Load and preprocessing single cell</a:t>
            </a:r>
            <a:endParaRPr lang="en-KR" sz="1000" dirty="0">
              <a:solidFill>
                <a:srgbClr val="DDC5D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385CD87-A2B0-DCE1-D98D-860FEB6E38D4}"/>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Find </a:t>
            </a:r>
            <a:r>
              <a:rPr lang="en-US" sz="1000" dirty="0" err="1">
                <a:solidFill>
                  <a:srgbClr val="DDC5D0"/>
                </a:solidFill>
                <a:latin typeface="Arial" panose="020B0604020202020204" pitchFamily="34" charset="0"/>
                <a:cs typeface="Arial" panose="020B0604020202020204" pitchFamily="34" charset="0"/>
              </a:rPr>
              <a:t>TransferAnchors</a:t>
            </a:r>
            <a:endParaRPr lang="en-KR" sz="1000" dirty="0">
              <a:solidFill>
                <a:srgbClr val="DDC5D0"/>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D8B4454-9113-D393-277D-F13FAD6B07E3}"/>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cxnSp>
        <p:nvCxnSpPr>
          <p:cNvPr id="25" name="Straight Connector 17">
            <a:extLst>
              <a:ext uri="{FF2B5EF4-FFF2-40B4-BE49-F238E27FC236}">
                <a16:creationId xmlns:a16="http://schemas.microsoft.com/office/drawing/2014/main" id="{078D4C0D-7693-C95E-6B7D-8924EEB3243D}"/>
              </a:ext>
            </a:extLst>
          </p:cNvPr>
          <p:cNvCxnSpPr>
            <a:cxnSpLocks/>
            <a:stCxn id="19" idx="3"/>
            <a:endCxn id="21" idx="1"/>
          </p:cNvCxnSpPr>
          <p:nvPr/>
        </p:nvCxnSpPr>
        <p:spPr>
          <a:xfrm>
            <a:off x="2118092" y="117859"/>
            <a:ext cx="541079"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19">
            <a:extLst>
              <a:ext uri="{FF2B5EF4-FFF2-40B4-BE49-F238E27FC236}">
                <a16:creationId xmlns:a16="http://schemas.microsoft.com/office/drawing/2014/main" id="{0BEA6F2E-8ACA-8B69-F42D-99888F8EEEEF}"/>
              </a:ext>
            </a:extLst>
          </p:cNvPr>
          <p:cNvCxnSpPr>
            <a:cxnSpLocks/>
            <a:stCxn id="23" idx="3"/>
            <a:endCxn id="24" idx="1"/>
          </p:cNvCxnSpPr>
          <p:nvPr/>
        </p:nvCxnSpPr>
        <p:spPr>
          <a:xfrm>
            <a:off x="6991917" y="119096"/>
            <a:ext cx="855197"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2">
            <a:extLst>
              <a:ext uri="{FF2B5EF4-FFF2-40B4-BE49-F238E27FC236}">
                <a16:creationId xmlns:a16="http://schemas.microsoft.com/office/drawing/2014/main" id="{BF09CB41-FBFB-6F7F-54EB-434D4B64CA94}"/>
              </a:ext>
            </a:extLst>
          </p:cNvPr>
          <p:cNvCxnSpPr>
            <a:cxnSpLocks/>
            <a:stCxn id="21" idx="3"/>
            <a:endCxn id="23" idx="1"/>
          </p:cNvCxnSpPr>
          <p:nvPr/>
        </p:nvCxnSpPr>
        <p:spPr>
          <a:xfrm>
            <a:off x="4805913" y="119096"/>
            <a:ext cx="77343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6853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28</a:t>
            </a:fld>
            <a:endParaRPr lang="ko-KR" altLang="en-US" dirty="0"/>
          </a:p>
        </p:txBody>
      </p:sp>
      <p:sp>
        <p:nvSpPr>
          <p:cNvPr id="18" name="제목 12">
            <a:extLst>
              <a:ext uri="{FF2B5EF4-FFF2-40B4-BE49-F238E27FC236}">
                <a16:creationId xmlns:a16="http://schemas.microsoft.com/office/drawing/2014/main" id="{C17BE62D-8E23-6FF9-C9D8-3C7FB71792B6}"/>
              </a:ext>
            </a:extLst>
          </p:cNvPr>
          <p:cNvSpPr txBox="1">
            <a:spLocks/>
          </p:cNvSpPr>
          <p:nvPr/>
        </p:nvSpPr>
        <p:spPr>
          <a:xfrm>
            <a:off x="741045" y="892987"/>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000" b="1" dirty="0">
              <a:solidFill>
                <a:srgbClr val="C85059"/>
              </a:solidFill>
              <a:effectLst>
                <a:outerShdw blurRad="38100" dist="38100" dir="2700000" algn="tl">
                  <a:srgbClr val="000000">
                    <a:alpha val="43137"/>
                  </a:srgbClr>
                </a:outerShdw>
              </a:effectLst>
            </a:endParaRPr>
          </a:p>
        </p:txBody>
      </p:sp>
      <p:pic>
        <p:nvPicPr>
          <p:cNvPr id="23" name="그림 22">
            <a:extLst>
              <a:ext uri="{FF2B5EF4-FFF2-40B4-BE49-F238E27FC236}">
                <a16:creationId xmlns:a16="http://schemas.microsoft.com/office/drawing/2014/main" id="{6B04E0EF-4764-BF7A-37B7-F3CF15F20346}"/>
              </a:ext>
            </a:extLst>
          </p:cNvPr>
          <p:cNvPicPr>
            <a:picLocks noChangeAspect="1"/>
          </p:cNvPicPr>
          <p:nvPr/>
        </p:nvPicPr>
        <p:blipFill rotWithShape="1">
          <a:blip r:embed="rId2"/>
          <a:srcRect l="766"/>
          <a:stretch/>
        </p:blipFill>
        <p:spPr>
          <a:xfrm>
            <a:off x="285344" y="1731836"/>
            <a:ext cx="4801621" cy="1117600"/>
          </a:xfrm>
          <a:prstGeom prst="rect">
            <a:avLst/>
          </a:prstGeom>
        </p:spPr>
      </p:pic>
      <p:graphicFrame>
        <p:nvGraphicFramePr>
          <p:cNvPr id="26" name="표 22">
            <a:extLst>
              <a:ext uri="{FF2B5EF4-FFF2-40B4-BE49-F238E27FC236}">
                <a16:creationId xmlns:a16="http://schemas.microsoft.com/office/drawing/2014/main" id="{D766AF7B-DCA2-F358-9B4E-7CFB19A079A3}"/>
              </a:ext>
            </a:extLst>
          </p:cNvPr>
          <p:cNvGraphicFramePr>
            <a:graphicFrameLocks noGrp="1"/>
          </p:cNvGraphicFramePr>
          <p:nvPr>
            <p:extLst>
              <p:ext uri="{D42A27DB-BD31-4B8C-83A1-F6EECF244321}">
                <p14:modId xmlns:p14="http://schemas.microsoft.com/office/powerpoint/2010/main" val="2588630286"/>
              </p:ext>
            </p:extLst>
          </p:nvPr>
        </p:nvGraphicFramePr>
        <p:xfrm>
          <a:off x="285344" y="3183592"/>
          <a:ext cx="6978726" cy="1645920"/>
        </p:xfrm>
        <a:graphic>
          <a:graphicData uri="http://schemas.openxmlformats.org/drawingml/2006/table">
            <a:tbl>
              <a:tblPr firstRow="1" bandRow="1">
                <a:tableStyleId>{5C22544A-7EE6-4342-B048-85BDC9FD1C3A}</a:tableStyleId>
              </a:tblPr>
              <a:tblGrid>
                <a:gridCol w="1360916">
                  <a:extLst>
                    <a:ext uri="{9D8B030D-6E8A-4147-A177-3AD203B41FA5}">
                      <a16:colId xmlns:a16="http://schemas.microsoft.com/office/drawing/2014/main" val="318600562"/>
                    </a:ext>
                  </a:extLst>
                </a:gridCol>
                <a:gridCol w="5617810">
                  <a:extLst>
                    <a:ext uri="{9D8B030D-6E8A-4147-A177-3AD203B41FA5}">
                      <a16:colId xmlns:a16="http://schemas.microsoft.com/office/drawing/2014/main" val="565083285"/>
                    </a:ext>
                  </a:extLst>
                </a:gridCol>
              </a:tblGrid>
              <a:tr h="152072">
                <a:tc>
                  <a:txBody>
                    <a:bodyPr/>
                    <a:lstStyle/>
                    <a:p>
                      <a:pPr algn="ctr"/>
                      <a:r>
                        <a:rPr lang="en-US" altLang="en-US" sz="1200" b="0" dirty="0">
                          <a:solidFill>
                            <a:schemeClr val="tx1"/>
                          </a:solidFill>
                          <a:latin typeface="Arial" panose="020B0604020202020204" pitchFamily="34" charset="0"/>
                          <a:cs typeface="Arial" panose="020B0604020202020204" pitchFamily="34" charset="0"/>
                        </a:rPr>
                        <a:t>metadata</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en-US" sz="1200" b="0" dirty="0">
                          <a:solidFill>
                            <a:schemeClr val="tx1"/>
                          </a:solidFill>
                          <a:latin typeface="Arial" panose="020B0604020202020204" pitchFamily="34" charset="0"/>
                          <a:cs typeface="Arial" panose="020B0604020202020204" pitchFamily="34" charset="0"/>
                        </a:rPr>
                        <a:t>explanation</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08448164"/>
                  </a:ext>
                </a:extLst>
              </a:tr>
              <a:tr h="152072">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tissue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Binary, indicating if the spot falls inside (1) or outside (0) of tissue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27948779"/>
                  </a:ext>
                </a:extLst>
              </a:tr>
              <a:tr h="152072">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row</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row coordinate of the spot in the array from 0 to 77</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839171"/>
                  </a:ext>
                </a:extLst>
              </a:tr>
              <a:tr h="152072">
                <a:tc>
                  <a:txBody>
                    <a:bodyPr/>
                    <a:lstStyle/>
                    <a:p>
                      <a:pPr algn="ctr"/>
                      <a:r>
                        <a:rPr lang="en-US" altLang="ko-Kore-US" sz="1200" b="0" dirty="0">
                          <a:solidFill>
                            <a:schemeClr val="tx1"/>
                          </a:solidFill>
                          <a:latin typeface="Arial" panose="020B0604020202020204" pitchFamily="34" charset="0"/>
                          <a:cs typeface="Arial" panose="020B0604020202020204" pitchFamily="34" charset="0"/>
                        </a:rPr>
                        <a:t>col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column coordinate of the spot in the array</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3019485"/>
                  </a:ext>
                </a:extLst>
              </a:tr>
              <a:tr h="152072">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imagerow</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row pixel coordinate of the center of the spot in the full resolution image.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01415478"/>
                  </a:ext>
                </a:extLst>
              </a:tr>
              <a:tr h="152072">
                <a:tc>
                  <a:txBody>
                    <a:bodyPr/>
                    <a:lstStyle/>
                    <a:p>
                      <a:pPr algn="ctr"/>
                      <a:r>
                        <a:rPr lang="en-US" altLang="ko-Kore-US" sz="1200" b="0" dirty="0" err="1">
                          <a:solidFill>
                            <a:schemeClr val="tx1"/>
                          </a:solidFill>
                          <a:latin typeface="Arial" panose="020B0604020202020204" pitchFamily="34" charset="0"/>
                          <a:cs typeface="Arial" panose="020B0604020202020204" pitchFamily="34" charset="0"/>
                        </a:rPr>
                        <a:t>imagecol</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 altLang="ko-Kore-US" sz="1200" b="0" dirty="0">
                          <a:solidFill>
                            <a:schemeClr val="tx1"/>
                          </a:solidFill>
                          <a:latin typeface="Arial" panose="020B0604020202020204" pitchFamily="34" charset="0"/>
                          <a:cs typeface="Arial" panose="020B0604020202020204" pitchFamily="34" charset="0"/>
                        </a:rPr>
                        <a:t>The column pixel coordinate of the center of the spot in the full resolution image.</a:t>
                      </a:r>
                      <a:endParaRPr lang="ko-Kore-US" alt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0232528"/>
                  </a:ext>
                </a:extLst>
              </a:tr>
            </a:tbl>
          </a:graphicData>
        </a:graphic>
      </p:graphicFrame>
      <p:sp>
        <p:nvSpPr>
          <p:cNvPr id="3" name="직사각형 5">
            <a:extLst>
              <a:ext uri="{FF2B5EF4-FFF2-40B4-BE49-F238E27FC236}">
                <a16:creationId xmlns:a16="http://schemas.microsoft.com/office/drawing/2014/main" id="{8E5B72F5-D3AA-8BBF-AED5-256B72EA906B}"/>
              </a:ext>
            </a:extLst>
          </p:cNvPr>
          <p:cNvSpPr/>
          <p:nvPr/>
        </p:nvSpPr>
        <p:spPr>
          <a:xfrm>
            <a:off x="285344" y="1183804"/>
            <a:ext cx="7939088" cy="472949"/>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brain@images$anterior1@coordinates %&gt;% head(3)</a:t>
            </a:r>
          </a:p>
        </p:txBody>
      </p:sp>
      <p:sp>
        <p:nvSpPr>
          <p:cNvPr id="4" name="제목 12">
            <a:extLst>
              <a:ext uri="{FF2B5EF4-FFF2-40B4-BE49-F238E27FC236}">
                <a16:creationId xmlns:a16="http://schemas.microsoft.com/office/drawing/2014/main" id="{66278466-BB25-72B2-3572-5E4E5CC31D67}"/>
              </a:ext>
            </a:extLst>
          </p:cNvPr>
          <p:cNvSpPr>
            <a:spLocks noGrp="1"/>
          </p:cNvSpPr>
          <p:nvPr>
            <p:ph type="title"/>
          </p:nvPr>
        </p:nvSpPr>
        <p:spPr>
          <a:xfrm>
            <a:off x="266700" y="594702"/>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Explore coordinates</a:t>
            </a:r>
          </a:p>
        </p:txBody>
      </p:sp>
      <p:sp>
        <p:nvSpPr>
          <p:cNvPr id="2" name="TextBox 1">
            <a:extLst>
              <a:ext uri="{FF2B5EF4-FFF2-40B4-BE49-F238E27FC236}">
                <a16:creationId xmlns:a16="http://schemas.microsoft.com/office/drawing/2014/main" id="{6CF0B813-2996-29CF-F0BA-8C8AD6E08E34}"/>
              </a:ext>
            </a:extLst>
          </p:cNvPr>
          <p:cNvSpPr txBox="1"/>
          <p:nvPr/>
        </p:nvSpPr>
        <p:spPr>
          <a:xfrm>
            <a:off x="-4605" y="-5252"/>
            <a:ext cx="2122697"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Load and preprocessing </a:t>
            </a:r>
            <a:r>
              <a:rPr lang="en-US" sz="1000" b="1" dirty="0" err="1">
                <a:solidFill>
                  <a:srgbClr val="CBA5B6"/>
                </a:solidFill>
                <a:latin typeface="Arial" panose="020B0604020202020204" pitchFamily="34" charset="0"/>
                <a:cs typeface="Arial" panose="020B0604020202020204" pitchFamily="34" charset="0"/>
              </a:rPr>
              <a:t>Visium</a:t>
            </a:r>
            <a:endParaRPr lang="en-KR" sz="1000" b="1" dirty="0">
              <a:solidFill>
                <a:srgbClr val="CBA5B6"/>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957E0ED-89A5-2BB8-9029-350593943BB7}"/>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Load and preprocessing single cell</a:t>
            </a:r>
            <a:endParaRPr lang="en-KR" sz="1000" dirty="0">
              <a:solidFill>
                <a:srgbClr val="DDC5D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22C5B965-92D0-627B-17C2-30DB4E76BAFE}"/>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Find </a:t>
            </a:r>
            <a:r>
              <a:rPr lang="en-US" sz="1000" dirty="0" err="1">
                <a:solidFill>
                  <a:srgbClr val="DDC5D0"/>
                </a:solidFill>
                <a:latin typeface="Arial" panose="020B0604020202020204" pitchFamily="34" charset="0"/>
                <a:cs typeface="Arial" panose="020B0604020202020204" pitchFamily="34" charset="0"/>
              </a:rPr>
              <a:t>TransferAnchors</a:t>
            </a:r>
            <a:endParaRPr lang="en-KR" sz="1000" dirty="0">
              <a:solidFill>
                <a:srgbClr val="DDC5D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3A7E44E-C867-B848-D934-F14B4B3AE925}"/>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cxnSp>
        <p:nvCxnSpPr>
          <p:cNvPr id="14" name="Straight Connector 17">
            <a:extLst>
              <a:ext uri="{FF2B5EF4-FFF2-40B4-BE49-F238E27FC236}">
                <a16:creationId xmlns:a16="http://schemas.microsoft.com/office/drawing/2014/main" id="{56C20564-E814-7E3F-B451-FF4585449A29}"/>
              </a:ext>
            </a:extLst>
          </p:cNvPr>
          <p:cNvCxnSpPr>
            <a:cxnSpLocks/>
            <a:stCxn id="2" idx="3"/>
            <a:endCxn id="5" idx="1"/>
          </p:cNvCxnSpPr>
          <p:nvPr/>
        </p:nvCxnSpPr>
        <p:spPr>
          <a:xfrm>
            <a:off x="2118092" y="117859"/>
            <a:ext cx="541079"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9">
            <a:extLst>
              <a:ext uri="{FF2B5EF4-FFF2-40B4-BE49-F238E27FC236}">
                <a16:creationId xmlns:a16="http://schemas.microsoft.com/office/drawing/2014/main" id="{F19552DD-DA13-5421-551D-1AF32CB1235E}"/>
              </a:ext>
            </a:extLst>
          </p:cNvPr>
          <p:cNvCxnSpPr>
            <a:cxnSpLocks/>
            <a:stCxn id="8" idx="3"/>
            <a:endCxn id="13" idx="1"/>
          </p:cNvCxnSpPr>
          <p:nvPr/>
        </p:nvCxnSpPr>
        <p:spPr>
          <a:xfrm>
            <a:off x="6991917" y="119096"/>
            <a:ext cx="855197"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22">
            <a:extLst>
              <a:ext uri="{FF2B5EF4-FFF2-40B4-BE49-F238E27FC236}">
                <a16:creationId xmlns:a16="http://schemas.microsoft.com/office/drawing/2014/main" id="{9EDD2E6D-B50D-9FA5-5779-0133B6006B0A}"/>
              </a:ext>
            </a:extLst>
          </p:cNvPr>
          <p:cNvCxnSpPr>
            <a:cxnSpLocks/>
            <a:stCxn id="5" idx="3"/>
            <a:endCxn id="8" idx="1"/>
          </p:cNvCxnSpPr>
          <p:nvPr/>
        </p:nvCxnSpPr>
        <p:spPr>
          <a:xfrm>
            <a:off x="4805913" y="119096"/>
            <a:ext cx="77343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8131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29</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86870" y="1183575"/>
            <a:ext cx="7939088" cy="1947660"/>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nCount_Spatial</a:t>
            </a:r>
            <a:r>
              <a:rPr lang="en-US" altLang="ko-KR" sz="1300" dirty="0">
                <a:solidFill>
                  <a:schemeClr val="tx1"/>
                </a:solidFill>
                <a:latin typeface="Arial" panose="020B0604020202020204" pitchFamily="34" charset="0"/>
                <a:cs typeface="Arial" panose="020B0604020202020204" pitchFamily="34" charset="0"/>
              </a:rPr>
              <a:t>: the total number of detected molecules in each sample</a:t>
            </a:r>
          </a:p>
          <a:p>
            <a:r>
              <a:rPr lang="en-US" altLang="ko-KR" sz="1500" dirty="0">
                <a:solidFill>
                  <a:schemeClr val="tx1"/>
                </a:solidFill>
                <a:latin typeface="Courier New" panose="02070309020205020404" pitchFamily="49" charset="0"/>
                <a:cs typeface="Courier New" panose="02070309020205020404" pitchFamily="49" charset="0"/>
              </a:rPr>
              <a:t>plot1 = </a:t>
            </a:r>
            <a:r>
              <a:rPr lang="en-US" altLang="ko-KR" sz="1500" dirty="0" err="1">
                <a:solidFill>
                  <a:schemeClr val="tx1"/>
                </a:solidFill>
                <a:latin typeface="Courier New" panose="02070309020205020404" pitchFamily="49" charset="0"/>
                <a:cs typeface="Courier New" panose="02070309020205020404" pitchFamily="49" charset="0"/>
              </a:rPr>
              <a:t>VlnPlot</a:t>
            </a:r>
            <a:r>
              <a:rPr lang="en-US" altLang="ko-KR" sz="1500" dirty="0">
                <a:solidFill>
                  <a:schemeClr val="tx1"/>
                </a:solidFill>
                <a:latin typeface="Courier New" panose="02070309020205020404" pitchFamily="49" charset="0"/>
                <a:cs typeface="Courier New" panose="02070309020205020404" pitchFamily="49" charset="0"/>
              </a:rPr>
              <a:t>(brain, features = "</a:t>
            </a:r>
            <a:r>
              <a:rPr lang="en-US" altLang="ko-KR" sz="1500" dirty="0" err="1">
                <a:solidFill>
                  <a:schemeClr val="tx1"/>
                </a:solidFill>
                <a:latin typeface="Courier New" panose="02070309020205020404" pitchFamily="49" charset="0"/>
                <a:cs typeface="Courier New" panose="02070309020205020404" pitchFamily="49" charset="0"/>
              </a:rPr>
              <a:t>nCount_Spatial</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pt.size</a:t>
            </a:r>
            <a:r>
              <a:rPr lang="en-US" altLang="ko-KR" sz="1500" dirty="0">
                <a:solidFill>
                  <a:schemeClr val="tx1"/>
                </a:solidFill>
                <a:latin typeface="Courier New" panose="02070309020205020404" pitchFamily="49" charset="0"/>
                <a:cs typeface="Courier New" panose="02070309020205020404" pitchFamily="49" charset="0"/>
              </a:rPr>
              <a:t> = 0.1) + </a:t>
            </a:r>
            <a:r>
              <a:rPr lang="en-US" altLang="ko-KR" sz="1500" dirty="0" err="1">
                <a:solidFill>
                  <a:schemeClr val="tx1"/>
                </a:solidFill>
                <a:latin typeface="Courier New" panose="02070309020205020404" pitchFamily="49" charset="0"/>
                <a:cs typeface="Courier New" panose="02070309020205020404" pitchFamily="49" charset="0"/>
              </a:rPr>
              <a:t>NoLegend</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plot2 = </a:t>
            </a:r>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(brain, features = "</a:t>
            </a:r>
            <a:r>
              <a:rPr lang="en-US" altLang="ko-KR" sz="1500" dirty="0" err="1">
                <a:solidFill>
                  <a:schemeClr val="tx1"/>
                </a:solidFill>
                <a:latin typeface="Courier New" panose="02070309020205020404" pitchFamily="49" charset="0"/>
                <a:cs typeface="Courier New" panose="02070309020205020404" pitchFamily="49" charset="0"/>
              </a:rPr>
              <a:t>nCount_Spatial</a:t>
            </a:r>
            <a:r>
              <a:rPr lang="en-US" altLang="ko-KR" sz="1500" dirty="0">
                <a:solidFill>
                  <a:schemeClr val="tx1"/>
                </a:solidFill>
                <a:latin typeface="Courier New" panose="02070309020205020404" pitchFamily="49" charset="0"/>
                <a:cs typeface="Courier New" panose="02070309020205020404" pitchFamily="49" charset="0"/>
              </a:rPr>
              <a:t>") + theme(</a:t>
            </a:r>
            <a:r>
              <a:rPr lang="en-US" altLang="ko-KR" sz="1500" dirty="0" err="1">
                <a:solidFill>
                  <a:schemeClr val="tx1"/>
                </a:solidFill>
                <a:latin typeface="Courier New" panose="02070309020205020404" pitchFamily="49" charset="0"/>
                <a:cs typeface="Courier New" panose="02070309020205020404" pitchFamily="49" charset="0"/>
              </a:rPr>
              <a:t>legend.position</a:t>
            </a:r>
            <a:r>
              <a:rPr lang="en-US" altLang="ko-KR" sz="1500" dirty="0">
                <a:solidFill>
                  <a:schemeClr val="tx1"/>
                </a:solidFill>
                <a:latin typeface="Courier New" panose="02070309020205020404" pitchFamily="49" charset="0"/>
                <a:cs typeface="Courier New" panose="02070309020205020404" pitchFamily="49" charset="0"/>
              </a:rPr>
              <a:t> = "right")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wrap_plots</a:t>
            </a:r>
            <a:r>
              <a:rPr lang="en-US" altLang="ko-KR" sz="1300" dirty="0">
                <a:solidFill>
                  <a:schemeClr val="tx1"/>
                </a:solidFill>
                <a:latin typeface="Arial" panose="020B0604020202020204" pitchFamily="34" charset="0"/>
                <a:cs typeface="Arial" panose="020B0604020202020204" pitchFamily="34" charset="0"/>
              </a:rPr>
              <a:t>: take a list of plots and add them into one composition</a:t>
            </a:r>
          </a:p>
          <a:p>
            <a:r>
              <a:rPr lang="en-US" altLang="ko-KR" sz="1500" dirty="0" err="1">
                <a:solidFill>
                  <a:schemeClr val="tx1"/>
                </a:solidFill>
                <a:latin typeface="Courier New" panose="02070309020205020404" pitchFamily="49" charset="0"/>
                <a:cs typeface="Courier New" panose="02070309020205020404" pitchFamily="49" charset="0"/>
              </a:rPr>
              <a:t>wrap_plots</a:t>
            </a:r>
            <a:r>
              <a:rPr lang="en-US" altLang="ko-KR" sz="1500" dirty="0">
                <a:solidFill>
                  <a:schemeClr val="tx1"/>
                </a:solidFill>
                <a:latin typeface="Courier New" panose="02070309020205020404" pitchFamily="49" charset="0"/>
                <a:cs typeface="Courier New" panose="02070309020205020404" pitchFamily="49" charset="0"/>
              </a:rPr>
              <a:t>(plot1, plot2)</a:t>
            </a:r>
          </a:p>
        </p:txBody>
      </p:sp>
      <p:sp>
        <p:nvSpPr>
          <p:cNvPr id="7" name="제목 12">
            <a:extLst>
              <a:ext uri="{FF2B5EF4-FFF2-40B4-BE49-F238E27FC236}">
                <a16:creationId xmlns:a16="http://schemas.microsoft.com/office/drawing/2014/main" id="{E752BD32-CD3A-FADE-2B83-9091A8F5C070}"/>
              </a:ext>
            </a:extLst>
          </p:cNvPr>
          <p:cNvSpPr>
            <a:spLocks noGrp="1"/>
          </p:cNvSpPr>
          <p:nvPr>
            <p:ph type="title"/>
          </p:nvPr>
        </p:nvSpPr>
        <p:spPr>
          <a:xfrm>
            <a:off x="278977" y="594702"/>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Load Brain data</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9" name="그림 8">
            <a:extLst>
              <a:ext uri="{FF2B5EF4-FFF2-40B4-BE49-F238E27FC236}">
                <a16:creationId xmlns:a16="http://schemas.microsoft.com/office/drawing/2014/main" id="{921EC949-8329-5852-199B-0D5114862106}"/>
              </a:ext>
            </a:extLst>
          </p:cNvPr>
          <p:cNvPicPr>
            <a:picLocks noChangeAspect="1"/>
          </p:cNvPicPr>
          <p:nvPr/>
        </p:nvPicPr>
        <p:blipFill>
          <a:blip r:embed="rId2"/>
          <a:stretch>
            <a:fillRect/>
          </a:stretch>
        </p:blipFill>
        <p:spPr>
          <a:xfrm>
            <a:off x="2347313" y="3268757"/>
            <a:ext cx="4449374" cy="3083604"/>
          </a:xfrm>
          <a:prstGeom prst="rect">
            <a:avLst/>
          </a:prstGeom>
        </p:spPr>
      </p:pic>
      <p:sp>
        <p:nvSpPr>
          <p:cNvPr id="3" name="TextBox 2">
            <a:extLst>
              <a:ext uri="{FF2B5EF4-FFF2-40B4-BE49-F238E27FC236}">
                <a16:creationId xmlns:a16="http://schemas.microsoft.com/office/drawing/2014/main" id="{99873B3C-1040-80C6-D822-981429449467}"/>
              </a:ext>
            </a:extLst>
          </p:cNvPr>
          <p:cNvSpPr txBox="1"/>
          <p:nvPr/>
        </p:nvSpPr>
        <p:spPr>
          <a:xfrm>
            <a:off x="-4605" y="-5252"/>
            <a:ext cx="2122697"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Load and preprocessing </a:t>
            </a:r>
            <a:r>
              <a:rPr lang="en-US" sz="1000" b="1" dirty="0" err="1">
                <a:solidFill>
                  <a:srgbClr val="CBA5B6"/>
                </a:solidFill>
                <a:latin typeface="Arial" panose="020B0604020202020204" pitchFamily="34" charset="0"/>
                <a:cs typeface="Arial" panose="020B0604020202020204" pitchFamily="34" charset="0"/>
              </a:rPr>
              <a:t>Visium</a:t>
            </a:r>
            <a:endParaRPr lang="en-KR" sz="1000" b="1" dirty="0">
              <a:solidFill>
                <a:srgbClr val="CBA5B6"/>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84DBB15-7DFA-3E12-A7D7-7E35103D2231}"/>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Load and preprocessing single cell</a:t>
            </a:r>
            <a:endParaRPr lang="en-KR" sz="1000" dirty="0">
              <a:solidFill>
                <a:srgbClr val="DDC5D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FB9E33-B38E-D568-63D9-20F7CC55B05E}"/>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Find </a:t>
            </a:r>
            <a:r>
              <a:rPr lang="en-US" sz="1000" dirty="0" err="1">
                <a:solidFill>
                  <a:srgbClr val="DDC5D0"/>
                </a:solidFill>
                <a:latin typeface="Arial" panose="020B0604020202020204" pitchFamily="34" charset="0"/>
                <a:cs typeface="Arial" panose="020B0604020202020204" pitchFamily="34" charset="0"/>
              </a:rPr>
              <a:t>TransferAnchors</a:t>
            </a:r>
            <a:endParaRPr lang="en-KR" sz="1000" dirty="0">
              <a:solidFill>
                <a:srgbClr val="DDC5D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821FBF8-5A96-D9A1-F087-11C747581332}"/>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cxnSp>
        <p:nvCxnSpPr>
          <p:cNvPr id="8" name="Straight Connector 17">
            <a:extLst>
              <a:ext uri="{FF2B5EF4-FFF2-40B4-BE49-F238E27FC236}">
                <a16:creationId xmlns:a16="http://schemas.microsoft.com/office/drawing/2014/main" id="{60348FD9-5827-3A8F-6948-A4D236C1EDBF}"/>
              </a:ext>
            </a:extLst>
          </p:cNvPr>
          <p:cNvCxnSpPr>
            <a:cxnSpLocks/>
            <a:stCxn id="3" idx="3"/>
            <a:endCxn id="4" idx="1"/>
          </p:cNvCxnSpPr>
          <p:nvPr/>
        </p:nvCxnSpPr>
        <p:spPr>
          <a:xfrm>
            <a:off x="2118092" y="117859"/>
            <a:ext cx="541079"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19">
            <a:extLst>
              <a:ext uri="{FF2B5EF4-FFF2-40B4-BE49-F238E27FC236}">
                <a16:creationId xmlns:a16="http://schemas.microsoft.com/office/drawing/2014/main" id="{82292035-7DE2-2517-A1DF-F19AD7BF5C50}"/>
              </a:ext>
            </a:extLst>
          </p:cNvPr>
          <p:cNvCxnSpPr>
            <a:cxnSpLocks/>
            <a:stCxn id="5" idx="3"/>
            <a:endCxn id="6" idx="1"/>
          </p:cNvCxnSpPr>
          <p:nvPr/>
        </p:nvCxnSpPr>
        <p:spPr>
          <a:xfrm>
            <a:off x="6991917" y="119096"/>
            <a:ext cx="855197"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B5A73A2C-37AA-A550-1404-6F757BC476EB}"/>
              </a:ext>
            </a:extLst>
          </p:cNvPr>
          <p:cNvCxnSpPr>
            <a:cxnSpLocks/>
            <a:stCxn id="4" idx="3"/>
            <a:endCxn id="5" idx="1"/>
          </p:cNvCxnSpPr>
          <p:nvPr/>
        </p:nvCxnSpPr>
        <p:spPr>
          <a:xfrm>
            <a:off x="4805913" y="119096"/>
            <a:ext cx="77343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645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CC868B7-1080-FA69-D3FB-1A4ED1836A4B}"/>
              </a:ext>
            </a:extLst>
          </p:cNvPr>
          <p:cNvSpPr txBox="1">
            <a:spLocks/>
          </p:cNvSpPr>
          <p:nvPr/>
        </p:nvSpPr>
        <p:spPr>
          <a:xfrm>
            <a:off x="410818" y="1160783"/>
            <a:ext cx="8104532" cy="4612905"/>
          </a:xfrm>
          <a:prstGeom prst="rect">
            <a:avLst/>
          </a:prstGeom>
        </p:spPr>
        <p:txBody>
          <a:bodyPr vert="horz" wrap="none" lIns="91440" tIns="45720" rIns="91440" bIns="45720" rtlCol="0">
            <a:no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endParaRPr lang="en-US" altLang="ko-KR" dirty="0">
              <a:latin typeface="Arial" panose="020B0604020202020204" pitchFamily="34" charset="0"/>
              <a:cs typeface="Arial" panose="020B0604020202020204" pitchFamily="34" charset="0"/>
            </a:endParaRPr>
          </a:p>
        </p:txBody>
      </p:sp>
      <p:sp>
        <p:nvSpPr>
          <p:cNvPr id="9" name="제목 12">
            <a:extLst>
              <a:ext uri="{FF2B5EF4-FFF2-40B4-BE49-F238E27FC236}">
                <a16:creationId xmlns:a16="http://schemas.microsoft.com/office/drawing/2014/main" id="{5A1E6D1A-6897-ED75-8D65-C3028C8508E7}"/>
              </a:ext>
            </a:extLst>
          </p:cNvPr>
          <p:cNvSpPr txBox="1">
            <a:spLocks/>
          </p:cNvSpPr>
          <p:nvPr/>
        </p:nvSpPr>
        <p:spPr>
          <a:xfrm>
            <a:off x="2595107" y="576857"/>
            <a:ext cx="3953785"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Table of Contents</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latin typeface="Arial" panose="020B0604020202020204" pitchFamily="34" charset="0"/>
                <a:cs typeface="Arial" panose="020B0604020202020204" pitchFamily="34" charset="0"/>
              </a:rPr>
              <a:t>3</a:t>
            </a:fld>
            <a:endParaRPr lang="ko-KR" altLang="en-US" dirty="0">
              <a:latin typeface="Arial" panose="020B0604020202020204" pitchFamily="34" charset="0"/>
              <a:cs typeface="Arial" panose="020B0604020202020204" pitchFamily="34" charset="0"/>
            </a:endParaRPr>
          </a:p>
        </p:txBody>
      </p:sp>
      <p:sp>
        <p:nvSpPr>
          <p:cNvPr id="2" name="직사각형 1">
            <a:extLst>
              <a:ext uri="{FF2B5EF4-FFF2-40B4-BE49-F238E27FC236}">
                <a16:creationId xmlns:a16="http://schemas.microsoft.com/office/drawing/2014/main" id="{65037045-B554-F499-5D80-74C8C05216E6}"/>
              </a:ext>
            </a:extLst>
          </p:cNvPr>
          <p:cNvSpPr/>
          <p:nvPr/>
        </p:nvSpPr>
        <p:spPr>
          <a:xfrm>
            <a:off x="1178663" y="2988830"/>
            <a:ext cx="6905022" cy="1797179"/>
          </a:xfrm>
          <a:prstGeom prst="rect">
            <a:avLst/>
          </a:prstGeom>
          <a:noFill/>
          <a:ln w="28575">
            <a:solidFill>
              <a:srgbClr val="C7B4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B18299"/>
              </a:solidFill>
            </a:endParaRPr>
          </a:p>
        </p:txBody>
      </p:sp>
      <p:sp>
        <p:nvSpPr>
          <p:cNvPr id="3" name="TextBox 2">
            <a:extLst>
              <a:ext uri="{FF2B5EF4-FFF2-40B4-BE49-F238E27FC236}">
                <a16:creationId xmlns:a16="http://schemas.microsoft.com/office/drawing/2014/main" id="{885430F7-1CC2-1EB9-AAA0-A4D2D0016F55}"/>
              </a:ext>
            </a:extLst>
          </p:cNvPr>
          <p:cNvSpPr txBox="1"/>
          <p:nvPr/>
        </p:nvSpPr>
        <p:spPr>
          <a:xfrm>
            <a:off x="6943011" y="2619498"/>
            <a:ext cx="1545636" cy="369332"/>
          </a:xfrm>
          <a:prstGeom prst="rect">
            <a:avLst/>
          </a:prstGeom>
          <a:noFill/>
          <a:ln>
            <a:noFill/>
          </a:ln>
        </p:spPr>
        <p:txBody>
          <a:bodyPr wrap="square" rtlCol="0">
            <a:spAutoFit/>
          </a:bodyPr>
          <a:lstStyle/>
          <a:p>
            <a:r>
              <a:rPr lang="en-US" altLang="ko-KR" b="1" dirty="0">
                <a:ln w="10160">
                  <a:noFill/>
                  <a:prstDash val="solid"/>
                </a:ln>
                <a:solidFill>
                  <a:srgbClr val="98739D"/>
                </a:solidFill>
                <a:latin typeface="Arial" panose="020B0604020202020204" pitchFamily="34" charset="0"/>
                <a:cs typeface="Arial" panose="020B0604020202020204" pitchFamily="34" charset="0"/>
              </a:rPr>
              <a:t>Exercise</a:t>
            </a:r>
            <a:endParaRPr lang="ko-KR" altLang="en-US" b="1" dirty="0">
              <a:ln w="10160">
                <a:noFill/>
                <a:prstDash val="solid"/>
              </a:ln>
              <a:solidFill>
                <a:srgbClr val="98739D"/>
              </a:solidFill>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D5391548-78D9-85FD-17A5-BF428E45B5ED}"/>
              </a:ext>
            </a:extLst>
          </p:cNvPr>
          <p:cNvGraphicFramePr>
            <a:graphicFrameLocks noGrp="1"/>
          </p:cNvGraphicFramePr>
          <p:nvPr>
            <p:extLst>
              <p:ext uri="{D42A27DB-BD31-4B8C-83A1-F6EECF244321}">
                <p14:modId xmlns:p14="http://schemas.microsoft.com/office/powerpoint/2010/main" val="2901453049"/>
              </p:ext>
            </p:extLst>
          </p:nvPr>
        </p:nvGraphicFramePr>
        <p:xfrm>
          <a:off x="1290355" y="1479903"/>
          <a:ext cx="7086600" cy="3974663"/>
        </p:xfrm>
        <a:graphic>
          <a:graphicData uri="http://schemas.openxmlformats.org/drawingml/2006/table">
            <a:tbl>
              <a:tblPr/>
              <a:tblGrid>
                <a:gridCol w="1102050">
                  <a:extLst>
                    <a:ext uri="{9D8B030D-6E8A-4147-A177-3AD203B41FA5}">
                      <a16:colId xmlns:a16="http://schemas.microsoft.com/office/drawing/2014/main" val="2516815849"/>
                    </a:ext>
                  </a:extLst>
                </a:gridCol>
                <a:gridCol w="5984550">
                  <a:extLst>
                    <a:ext uri="{9D8B030D-6E8A-4147-A177-3AD203B41FA5}">
                      <a16:colId xmlns:a16="http://schemas.microsoft.com/office/drawing/2014/main" val="1089832216"/>
                    </a:ext>
                  </a:extLst>
                </a:gridCol>
              </a:tblGrid>
              <a:tr h="361333">
                <a:tc>
                  <a:txBody>
                    <a:bodyPr/>
                    <a:lstStyle/>
                    <a:p>
                      <a:pPr algn="l" fontAlgn="b"/>
                      <a:r>
                        <a:rPr lang="en-US" sz="1500" b="0" i="0" u="none" strike="noStrike">
                          <a:solidFill>
                            <a:srgbClr val="000000"/>
                          </a:solidFill>
                          <a:effectLst/>
                          <a:latin typeface="Arial" panose="020B0604020202020204" pitchFamily="34" charset="0"/>
                        </a:rPr>
                        <a:t>Chapter 1</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a:solidFill>
                            <a:srgbClr val="000000"/>
                          </a:solidFill>
                          <a:effectLst/>
                          <a:latin typeface="Arial" panose="020B0604020202020204" pitchFamily="34" charset="0"/>
                        </a:rPr>
                        <a:t>What is R programming?</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5393873"/>
                  </a:ext>
                </a:extLst>
              </a:tr>
              <a:tr h="361333">
                <a:tc>
                  <a:txBody>
                    <a:bodyPr/>
                    <a:lstStyle/>
                    <a:p>
                      <a:pPr algn="l" fontAlgn="b"/>
                      <a:r>
                        <a:rPr lang="en-US" sz="1500" b="0" i="0" u="none" strike="noStrike">
                          <a:solidFill>
                            <a:srgbClr val="000000"/>
                          </a:solidFill>
                          <a:effectLst/>
                          <a:latin typeface="Arial" panose="020B0604020202020204" pitchFamily="34" charset="0"/>
                        </a:rPr>
                        <a:t>Chapter 2</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Then why python?</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2268087"/>
                  </a:ext>
                </a:extLst>
              </a:tr>
              <a:tr h="361333">
                <a:tc>
                  <a:txBody>
                    <a:bodyPr/>
                    <a:lstStyle/>
                    <a:p>
                      <a:pPr algn="l" fontAlgn="b"/>
                      <a:r>
                        <a:rPr lang="en-US" sz="1500" b="0" i="0" u="none" strike="noStrike">
                          <a:solidFill>
                            <a:srgbClr val="000000"/>
                          </a:solidFill>
                          <a:effectLst/>
                          <a:latin typeface="Arial" panose="020B0604020202020204" pitchFamily="34" charset="0"/>
                        </a:rPr>
                        <a:t>Chapter 3</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What is single cell RNA-seq and spatial transcriptomics?</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2337646"/>
                  </a:ext>
                </a:extLst>
              </a:tr>
              <a:tr h="361333">
                <a:tc>
                  <a:txBody>
                    <a:bodyPr/>
                    <a:lstStyle/>
                    <a:p>
                      <a:pPr algn="l" fontAlgn="b"/>
                      <a:r>
                        <a:rPr lang="en-US" sz="1500" b="0" i="0" u="none" strike="noStrike">
                          <a:solidFill>
                            <a:srgbClr val="000000"/>
                          </a:solidFill>
                          <a:effectLst/>
                          <a:latin typeface="Arial" panose="020B0604020202020204" pitchFamily="34" charset="0"/>
                        </a:rPr>
                        <a:t>Chapter 4</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What is Space Ranger?</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1854953"/>
                  </a:ext>
                </a:extLst>
              </a:tr>
              <a:tr h="361333">
                <a:tc>
                  <a:txBody>
                    <a:bodyPr/>
                    <a:lstStyle/>
                    <a:p>
                      <a:pPr algn="l" fontAlgn="b"/>
                      <a:r>
                        <a:rPr lang="en-US" sz="1500" b="0" i="0" u="none" strike="noStrike">
                          <a:solidFill>
                            <a:srgbClr val="000000"/>
                          </a:solidFill>
                          <a:effectLst/>
                          <a:latin typeface="Arial" panose="020B0604020202020204" pitchFamily="34" charset="0"/>
                        </a:rPr>
                        <a:t>Chapter 5</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a:solidFill>
                            <a:srgbClr val="000000"/>
                          </a:solidFill>
                          <a:effectLst/>
                          <a:latin typeface="Arial" panose="020B0604020202020204" pitchFamily="34" charset="0"/>
                        </a:rPr>
                        <a:t>Integrative analysis of spatial datasets - Seurat</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1271708"/>
                  </a:ext>
                </a:extLst>
              </a:tr>
              <a:tr h="361333">
                <a:tc>
                  <a:txBody>
                    <a:bodyPr/>
                    <a:lstStyle/>
                    <a:p>
                      <a:pPr algn="l" fontAlgn="b"/>
                      <a:r>
                        <a:rPr lang="en-US" sz="1500" b="0" i="0" u="none" strike="noStrike">
                          <a:solidFill>
                            <a:srgbClr val="000000"/>
                          </a:solidFill>
                          <a:effectLst/>
                          <a:latin typeface="Arial" panose="020B0604020202020204" pitchFamily="34" charset="0"/>
                        </a:rPr>
                        <a:t>Chapter 6</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Decomposition/Mapping analysis – Seurat/</a:t>
                      </a:r>
                      <a:r>
                        <a:rPr lang="en-US" sz="1500" b="0" i="0" u="none" strike="noStrike" dirty="0" err="1">
                          <a:solidFill>
                            <a:srgbClr val="000000"/>
                          </a:solidFill>
                          <a:effectLst/>
                          <a:latin typeface="Arial" panose="020B0604020202020204" pitchFamily="34" charset="0"/>
                        </a:rPr>
                        <a:t>SpaceXR</a:t>
                      </a:r>
                      <a:endParaRPr lang="en-US" sz="1500" b="0" i="0" u="none" strike="noStrike" dirty="0">
                        <a:solidFill>
                          <a:srgbClr val="000000"/>
                        </a:solidFill>
                        <a:effectLst/>
                        <a:latin typeface="Arial" panose="020B0604020202020204" pitchFamily="34" charset="0"/>
                      </a:endParaRP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1950825"/>
                  </a:ext>
                </a:extLst>
              </a:tr>
              <a:tr h="361333">
                <a:tc>
                  <a:txBody>
                    <a:bodyPr/>
                    <a:lstStyle/>
                    <a:p>
                      <a:pPr algn="l" fontAlgn="b"/>
                      <a:r>
                        <a:rPr lang="en-US" sz="1500" b="0" i="0" u="none" strike="noStrike">
                          <a:solidFill>
                            <a:srgbClr val="000000"/>
                          </a:solidFill>
                          <a:effectLst/>
                          <a:latin typeface="Arial" panose="020B0604020202020204" pitchFamily="34" charset="0"/>
                        </a:rPr>
                        <a:t>Chapter 7</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a:solidFill>
                            <a:srgbClr val="000000"/>
                          </a:solidFill>
                          <a:effectLst/>
                          <a:latin typeface="Arial" panose="020B0604020202020204" pitchFamily="34" charset="0"/>
                        </a:rPr>
                        <a:t>Neighborhood analyis and co-occurrence - Squidpy</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0594483"/>
                  </a:ext>
                </a:extLst>
              </a:tr>
              <a:tr h="361333">
                <a:tc>
                  <a:txBody>
                    <a:bodyPr/>
                    <a:lstStyle/>
                    <a:p>
                      <a:pPr algn="l" fontAlgn="b"/>
                      <a:r>
                        <a:rPr lang="en-US" sz="1500" b="0" i="0" u="none" strike="noStrike">
                          <a:solidFill>
                            <a:srgbClr val="000000"/>
                          </a:solidFill>
                          <a:effectLst/>
                          <a:latin typeface="Arial" panose="020B0604020202020204" pitchFamily="34" charset="0"/>
                        </a:rPr>
                        <a:t>Chapter 8</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Cell-cell interaction - </a:t>
                      </a:r>
                      <a:r>
                        <a:rPr lang="en-US" sz="1500" b="0" i="0" u="none" strike="noStrike" dirty="0" err="1">
                          <a:solidFill>
                            <a:srgbClr val="000000"/>
                          </a:solidFill>
                          <a:effectLst/>
                          <a:latin typeface="Arial" panose="020B0604020202020204" pitchFamily="34" charset="0"/>
                        </a:rPr>
                        <a:t>CellChat</a:t>
                      </a:r>
                      <a:endParaRPr lang="en-US" sz="1500" b="0" i="0" u="none" strike="noStrike" dirty="0">
                        <a:solidFill>
                          <a:srgbClr val="000000"/>
                        </a:solidFill>
                        <a:effectLst/>
                        <a:latin typeface="Arial" panose="020B0604020202020204" pitchFamily="34" charset="0"/>
                      </a:endParaRP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6400979"/>
                  </a:ext>
                </a:extLst>
              </a:tr>
              <a:tr h="361333">
                <a:tc>
                  <a:txBody>
                    <a:bodyPr/>
                    <a:lstStyle/>
                    <a:p>
                      <a:pPr algn="l" fontAlgn="b"/>
                      <a:r>
                        <a:rPr lang="en-US" sz="1500" b="0" i="0" u="none" strike="noStrike">
                          <a:solidFill>
                            <a:srgbClr val="000000"/>
                          </a:solidFill>
                          <a:effectLst/>
                          <a:latin typeface="Arial" panose="020B0604020202020204" pitchFamily="34" charset="0"/>
                        </a:rPr>
                        <a:t>Chapter 9</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Visualization of blended spatial plot of several features – </a:t>
                      </a:r>
                      <a:r>
                        <a:rPr lang="en-US" sz="1500" b="0" i="0" u="none" strike="noStrike" dirty="0" err="1">
                          <a:solidFill>
                            <a:srgbClr val="000000"/>
                          </a:solidFill>
                          <a:effectLst/>
                          <a:latin typeface="Arial" panose="020B0604020202020204" pitchFamily="34" charset="0"/>
                        </a:rPr>
                        <a:t>STutility</a:t>
                      </a:r>
                      <a:endParaRPr lang="en-US" sz="1500" b="0" i="0" u="none" strike="noStrike" dirty="0">
                        <a:solidFill>
                          <a:srgbClr val="000000"/>
                        </a:solidFill>
                        <a:effectLst/>
                        <a:latin typeface="Arial" panose="020B0604020202020204" pitchFamily="34" charset="0"/>
                      </a:endParaRP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4671667"/>
                  </a:ext>
                </a:extLst>
              </a:tr>
              <a:tr h="361333">
                <a:tc>
                  <a:txBody>
                    <a:bodyPr/>
                    <a:lstStyle/>
                    <a:p>
                      <a:pPr algn="l" fontAlgn="b"/>
                      <a:r>
                        <a:rPr lang="en-US" sz="1500" b="0" i="0" u="none" strike="noStrike">
                          <a:solidFill>
                            <a:srgbClr val="000000"/>
                          </a:solidFill>
                          <a:effectLst/>
                          <a:latin typeface="Arial" panose="020B0604020202020204" pitchFamily="34" charset="0"/>
                        </a:rPr>
                        <a:t>Chapter 10</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a:solidFill>
                            <a:srgbClr val="000000"/>
                          </a:solidFill>
                          <a:effectLst/>
                          <a:latin typeface="Arial" panose="020B0604020202020204" pitchFamily="34" charset="0"/>
                        </a:rPr>
                        <a:t>Summary</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10113"/>
                  </a:ext>
                </a:extLst>
              </a:tr>
              <a:tr h="361333">
                <a:tc>
                  <a:txBody>
                    <a:bodyPr/>
                    <a:lstStyle/>
                    <a:p>
                      <a:pPr algn="l" fontAlgn="b"/>
                      <a:r>
                        <a:rPr lang="en-US" sz="1500" b="0" i="0" u="none" strike="noStrike">
                          <a:solidFill>
                            <a:srgbClr val="000000"/>
                          </a:solidFill>
                          <a:effectLst/>
                          <a:latin typeface="Arial" panose="020B0604020202020204" pitchFamily="34" charset="0"/>
                        </a:rPr>
                        <a:t>Chapter 11</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500" b="0" i="0" u="none" strike="noStrike" dirty="0">
                          <a:solidFill>
                            <a:srgbClr val="000000"/>
                          </a:solidFill>
                          <a:effectLst/>
                          <a:latin typeface="Arial" panose="020B0604020202020204" pitchFamily="34" charset="0"/>
                        </a:rPr>
                        <a:t>Q&amp;A</a:t>
                      </a:r>
                    </a:p>
                  </a:txBody>
                  <a:tcPr marL="9525" marR="9525" marT="952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6941198"/>
                  </a:ext>
                </a:extLst>
              </a:tr>
            </a:tbl>
          </a:graphicData>
        </a:graphic>
      </p:graphicFrame>
    </p:spTree>
    <p:extLst>
      <p:ext uri="{BB962C8B-B14F-4D97-AF65-F5344CB8AC3E}">
        <p14:creationId xmlns:p14="http://schemas.microsoft.com/office/powerpoint/2010/main" val="2539598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30</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78976" y="1183574"/>
            <a:ext cx="7964912" cy="1222013"/>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SCTransform</a:t>
            </a:r>
            <a:r>
              <a:rPr lang="en-US" altLang="ko-KR" sz="1300" dirty="0">
                <a:solidFill>
                  <a:schemeClr val="tx1"/>
                </a:solidFill>
                <a:latin typeface="Arial" panose="020B0604020202020204" pitchFamily="34" charset="0"/>
                <a:cs typeface="Arial" panose="020B0604020202020204" pitchFamily="34" charset="0"/>
              </a:rPr>
              <a:t> calculates a model of technical noise  using 'regularized negative binomial regression’.   </a:t>
            </a:r>
          </a:p>
          <a:p>
            <a:r>
              <a:rPr lang="en-US" altLang="ko-KR" sz="1300" dirty="0">
                <a:solidFill>
                  <a:schemeClr val="tx1"/>
                </a:solidFill>
                <a:latin typeface="Arial" panose="020B0604020202020204" pitchFamily="34" charset="0"/>
                <a:cs typeface="Arial" panose="020B0604020202020204" pitchFamily="34" charset="0"/>
              </a:rPr>
              <a:t>   This replaces </a:t>
            </a:r>
            <a:r>
              <a:rPr lang="en-US" altLang="ko-KR" sz="1300" dirty="0" err="1">
                <a:solidFill>
                  <a:schemeClr val="tx1"/>
                </a:solidFill>
                <a:latin typeface="Arial" panose="020B0604020202020204" pitchFamily="34" charset="0"/>
                <a:cs typeface="Arial" panose="020B0604020202020204" pitchFamily="34" charset="0"/>
              </a:rPr>
              <a:t>NormalizeData</a:t>
            </a:r>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ScaleData</a:t>
            </a:r>
            <a:r>
              <a:rPr lang="en-US" altLang="ko-KR" sz="1300" dirty="0">
                <a:solidFill>
                  <a:schemeClr val="tx1"/>
                </a:solidFill>
                <a:latin typeface="Arial" panose="020B0604020202020204" pitchFamily="34" charset="0"/>
                <a:cs typeface="Arial" panose="020B0604020202020204" pitchFamily="34" charset="0"/>
              </a:rPr>
              <a:t>, and </a:t>
            </a:r>
            <a:r>
              <a:rPr lang="en-US" altLang="ko-KR" sz="1300" dirty="0" err="1">
                <a:solidFill>
                  <a:schemeClr val="tx1"/>
                </a:solidFill>
                <a:latin typeface="Arial" panose="020B0604020202020204" pitchFamily="34" charset="0"/>
                <a:cs typeface="Arial" panose="020B0604020202020204" pitchFamily="34" charset="0"/>
              </a:rPr>
              <a:t>FindVariableFeatures</a:t>
            </a:r>
            <a:r>
              <a:rPr lang="en-US" altLang="ko-KR" sz="1300" dirty="0">
                <a:solidFill>
                  <a:schemeClr val="tx1"/>
                </a:solidFill>
                <a:latin typeface="Arial" panose="020B0604020202020204" pitchFamily="34" charset="0"/>
                <a:cs typeface="Arial" panose="020B0604020202020204" pitchFamily="34" charset="0"/>
              </a:rPr>
              <a:t>.</a:t>
            </a:r>
          </a:p>
          <a:p>
            <a:endParaRPr lang="en-US" altLang="ko-KR" sz="9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SCTransform</a:t>
            </a:r>
            <a:r>
              <a:rPr lang="en-US" altLang="ko-KR" sz="1500" dirty="0">
                <a:solidFill>
                  <a:schemeClr val="tx1"/>
                </a:solidFill>
                <a:latin typeface="Courier New" panose="02070309020205020404" pitchFamily="49" charset="0"/>
                <a:cs typeface="Courier New" panose="02070309020205020404" pitchFamily="49" charset="0"/>
              </a:rPr>
              <a:t>(brain, assay = "Spatial", verbose = FALSE)</a:t>
            </a:r>
          </a:p>
        </p:txBody>
      </p:sp>
      <p:sp>
        <p:nvSpPr>
          <p:cNvPr id="7" name="제목 12">
            <a:extLst>
              <a:ext uri="{FF2B5EF4-FFF2-40B4-BE49-F238E27FC236}">
                <a16:creationId xmlns:a16="http://schemas.microsoft.com/office/drawing/2014/main" id="{E752BD32-CD3A-FADE-2B83-9091A8F5C070}"/>
              </a:ext>
            </a:extLst>
          </p:cNvPr>
          <p:cNvSpPr>
            <a:spLocks noGrp="1"/>
          </p:cNvSpPr>
          <p:nvPr>
            <p:ph type="title"/>
          </p:nvPr>
        </p:nvSpPr>
        <p:spPr>
          <a:xfrm>
            <a:off x="278976" y="592877"/>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Pre-processing: SCT normalize</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직사각형 5">
            <a:extLst>
              <a:ext uri="{FF2B5EF4-FFF2-40B4-BE49-F238E27FC236}">
                <a16:creationId xmlns:a16="http://schemas.microsoft.com/office/drawing/2014/main" id="{60894D33-102E-5740-560D-BE2638A10A77}"/>
              </a:ext>
            </a:extLst>
          </p:cNvPr>
          <p:cNvSpPr/>
          <p:nvPr/>
        </p:nvSpPr>
        <p:spPr>
          <a:xfrm>
            <a:off x="269174" y="3410204"/>
            <a:ext cx="7974713" cy="540564"/>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(brain, features = c("</a:t>
            </a:r>
            <a:r>
              <a:rPr lang="en-US" altLang="ko-KR" sz="1500" dirty="0" err="1">
                <a:solidFill>
                  <a:schemeClr val="tx1"/>
                </a:solidFill>
                <a:latin typeface="Courier New" panose="02070309020205020404" pitchFamily="49" charset="0"/>
                <a:cs typeface="Courier New" panose="02070309020205020404" pitchFamily="49" charset="0"/>
              </a:rPr>
              <a:t>Hpca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Ttr</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4" name="제목 12">
            <a:extLst>
              <a:ext uri="{FF2B5EF4-FFF2-40B4-BE49-F238E27FC236}">
                <a16:creationId xmlns:a16="http://schemas.microsoft.com/office/drawing/2014/main" id="{89AAFBE6-EC3F-AF04-121F-D7706ECC4905}"/>
              </a:ext>
            </a:extLst>
          </p:cNvPr>
          <p:cNvSpPr txBox="1">
            <a:spLocks/>
          </p:cNvSpPr>
          <p:nvPr/>
        </p:nvSpPr>
        <p:spPr>
          <a:xfrm>
            <a:off x="278976" y="2878960"/>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Visualization of gene expression </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5" name="그림 4">
            <a:extLst>
              <a:ext uri="{FF2B5EF4-FFF2-40B4-BE49-F238E27FC236}">
                <a16:creationId xmlns:a16="http://schemas.microsoft.com/office/drawing/2014/main" id="{AF6194D9-E098-69D9-A281-A0F634697129}"/>
              </a:ext>
            </a:extLst>
          </p:cNvPr>
          <p:cNvPicPr>
            <a:picLocks noChangeAspect="1"/>
          </p:cNvPicPr>
          <p:nvPr/>
        </p:nvPicPr>
        <p:blipFill>
          <a:blip r:embed="rId2"/>
          <a:stretch>
            <a:fillRect/>
          </a:stretch>
        </p:blipFill>
        <p:spPr>
          <a:xfrm>
            <a:off x="2523745" y="4013912"/>
            <a:ext cx="3761889" cy="2279294"/>
          </a:xfrm>
          <a:prstGeom prst="rect">
            <a:avLst/>
          </a:prstGeom>
        </p:spPr>
      </p:pic>
      <p:sp>
        <p:nvSpPr>
          <p:cNvPr id="14" name="TextBox 13">
            <a:extLst>
              <a:ext uri="{FF2B5EF4-FFF2-40B4-BE49-F238E27FC236}">
                <a16:creationId xmlns:a16="http://schemas.microsoft.com/office/drawing/2014/main" id="{1008F477-33CB-5696-A982-AFDBF3A224AE}"/>
              </a:ext>
            </a:extLst>
          </p:cNvPr>
          <p:cNvSpPr txBox="1"/>
          <p:nvPr/>
        </p:nvSpPr>
        <p:spPr>
          <a:xfrm>
            <a:off x="-4605" y="-5252"/>
            <a:ext cx="2122697"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Load and preprocessing </a:t>
            </a:r>
            <a:r>
              <a:rPr lang="en-US" sz="1000" b="1" dirty="0" err="1">
                <a:solidFill>
                  <a:srgbClr val="CBA5B6"/>
                </a:solidFill>
                <a:latin typeface="Arial" panose="020B0604020202020204" pitchFamily="34" charset="0"/>
                <a:cs typeface="Arial" panose="020B0604020202020204" pitchFamily="34" charset="0"/>
              </a:rPr>
              <a:t>Visium</a:t>
            </a:r>
            <a:endParaRPr lang="en-KR" sz="1000" b="1" dirty="0">
              <a:solidFill>
                <a:srgbClr val="CBA5B6"/>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3742D791-F5ED-3C8A-57F4-808E4F10260E}"/>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Load and preprocessing single cell</a:t>
            </a:r>
            <a:endParaRPr lang="en-KR" sz="1000" dirty="0">
              <a:solidFill>
                <a:srgbClr val="DDC5D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54D992E-9A28-0776-C88E-5D25070295C2}"/>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Find </a:t>
            </a:r>
            <a:r>
              <a:rPr lang="en-US" sz="1000" dirty="0" err="1">
                <a:solidFill>
                  <a:srgbClr val="DDC5D0"/>
                </a:solidFill>
                <a:latin typeface="Arial" panose="020B0604020202020204" pitchFamily="34" charset="0"/>
                <a:cs typeface="Arial" panose="020B0604020202020204" pitchFamily="34" charset="0"/>
              </a:rPr>
              <a:t>TransferAnchors</a:t>
            </a:r>
            <a:endParaRPr lang="en-KR" sz="1000" dirty="0">
              <a:solidFill>
                <a:srgbClr val="DDC5D0"/>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03DA9870-D3D1-FA28-819E-4332616F6F8D}"/>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cxnSp>
        <p:nvCxnSpPr>
          <p:cNvPr id="19" name="Straight Connector 17">
            <a:extLst>
              <a:ext uri="{FF2B5EF4-FFF2-40B4-BE49-F238E27FC236}">
                <a16:creationId xmlns:a16="http://schemas.microsoft.com/office/drawing/2014/main" id="{9F33FC45-C045-B193-A19A-6A248DF41F16}"/>
              </a:ext>
            </a:extLst>
          </p:cNvPr>
          <p:cNvCxnSpPr>
            <a:cxnSpLocks/>
            <a:stCxn id="14" idx="3"/>
            <a:endCxn id="16" idx="1"/>
          </p:cNvCxnSpPr>
          <p:nvPr/>
        </p:nvCxnSpPr>
        <p:spPr>
          <a:xfrm>
            <a:off x="2118092" y="117859"/>
            <a:ext cx="541079"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0333B8-51C1-D654-AF42-DC7431A515D1}"/>
              </a:ext>
            </a:extLst>
          </p:cNvPr>
          <p:cNvCxnSpPr>
            <a:cxnSpLocks/>
            <a:stCxn id="17" idx="3"/>
            <a:endCxn id="18" idx="1"/>
          </p:cNvCxnSpPr>
          <p:nvPr/>
        </p:nvCxnSpPr>
        <p:spPr>
          <a:xfrm>
            <a:off x="6991917" y="119096"/>
            <a:ext cx="855197"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2">
            <a:extLst>
              <a:ext uri="{FF2B5EF4-FFF2-40B4-BE49-F238E27FC236}">
                <a16:creationId xmlns:a16="http://schemas.microsoft.com/office/drawing/2014/main" id="{F6598E20-1CFA-13E5-0B0A-F30B3C681E8C}"/>
              </a:ext>
            </a:extLst>
          </p:cNvPr>
          <p:cNvCxnSpPr>
            <a:cxnSpLocks/>
            <a:stCxn id="16" idx="3"/>
            <a:endCxn id="17" idx="1"/>
          </p:cNvCxnSpPr>
          <p:nvPr/>
        </p:nvCxnSpPr>
        <p:spPr>
          <a:xfrm>
            <a:off x="4805913" y="119096"/>
            <a:ext cx="77343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351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31</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69175" y="1190847"/>
            <a:ext cx="7962838" cy="1604436"/>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PCA dimensionality reduction</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RunPCA</a:t>
            </a:r>
            <a:r>
              <a:rPr lang="en-US" altLang="ko-KR" sz="1500" dirty="0">
                <a:solidFill>
                  <a:schemeClr val="tx1"/>
                </a:solidFill>
                <a:latin typeface="Courier New" panose="02070309020205020404" pitchFamily="49" charset="0"/>
                <a:cs typeface="Courier New" panose="02070309020205020404" pitchFamily="49" charset="0"/>
              </a:rPr>
              <a:t>(brain, assay = "SCT", verbose = FALSE)</a:t>
            </a:r>
          </a:p>
          <a:p>
            <a:endParaRPr lang="en-US" altLang="ko-KR" sz="500" dirty="0">
              <a:solidFill>
                <a:schemeClr val="tx1"/>
              </a:solidFill>
              <a:latin typeface="Arial" panose="020B0604020202020204" pitchFamily="34" charset="0"/>
              <a:cs typeface="Arial" panose="020B0604020202020204" pitchFamily="34" charset="0"/>
            </a:endParaRPr>
          </a:p>
          <a:p>
            <a:r>
              <a:rPr lang="en-US" altLang="ko-KR" sz="1300" dirty="0">
                <a:solidFill>
                  <a:schemeClr val="tx1"/>
                </a:solidFill>
                <a:latin typeface="Arial" panose="020B0604020202020204" pitchFamily="34" charset="0"/>
                <a:cs typeface="Arial" panose="020B0604020202020204" pitchFamily="34" charset="0"/>
              </a:rPr>
              <a:t># Compute an SNN (Shared Nearest-neighbor) on the gene expression level </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FindNeighbors</a:t>
            </a:r>
            <a:r>
              <a:rPr lang="en-US" altLang="ko-KR" sz="1500" dirty="0">
                <a:solidFill>
                  <a:schemeClr val="tx1"/>
                </a:solidFill>
                <a:latin typeface="Courier New" panose="02070309020205020404" pitchFamily="49" charset="0"/>
                <a:cs typeface="Courier New" panose="02070309020205020404" pitchFamily="49" charset="0"/>
              </a:rPr>
              <a:t>(brain, reduction = "</a:t>
            </a:r>
            <a:r>
              <a:rPr lang="en-US" altLang="ko-KR" sz="1500" dirty="0" err="1">
                <a:solidFill>
                  <a:schemeClr val="tx1"/>
                </a:solidFill>
                <a:latin typeface="Courier New" panose="02070309020205020404" pitchFamily="49" charset="0"/>
                <a:cs typeface="Courier New" panose="02070309020205020404" pitchFamily="49" charset="0"/>
              </a:rPr>
              <a:t>pca</a:t>
            </a:r>
            <a:r>
              <a:rPr lang="en-US" altLang="ko-KR" sz="1500" dirty="0">
                <a:solidFill>
                  <a:schemeClr val="tx1"/>
                </a:solidFill>
                <a:latin typeface="Courier New" panose="02070309020205020404" pitchFamily="49" charset="0"/>
                <a:cs typeface="Courier New" panose="02070309020205020404" pitchFamily="49" charset="0"/>
              </a:rPr>
              <a:t>", dims = 1:30)</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FindClusters</a:t>
            </a:r>
            <a:r>
              <a:rPr lang="en-US" altLang="ko-KR" sz="1500" dirty="0">
                <a:solidFill>
                  <a:schemeClr val="tx1"/>
                </a:solidFill>
                <a:latin typeface="Courier New" panose="02070309020205020404" pitchFamily="49" charset="0"/>
                <a:cs typeface="Courier New" panose="02070309020205020404" pitchFamily="49" charset="0"/>
              </a:rPr>
              <a:t>(brain, verbose = FALSE)</a:t>
            </a:r>
          </a:p>
          <a:p>
            <a:r>
              <a:rPr lang="en-US" altLang="ko-KR" sz="1500" dirty="0">
                <a:solidFill>
                  <a:schemeClr val="tx1"/>
                </a:solidFill>
                <a:latin typeface="Courier New" panose="02070309020205020404" pitchFamily="49" charset="0"/>
                <a:cs typeface="Courier New" panose="02070309020205020404" pitchFamily="49" charset="0"/>
              </a:rPr>
              <a:t>brain = </a:t>
            </a:r>
            <a:r>
              <a:rPr lang="en-US" altLang="ko-KR" sz="1500" dirty="0" err="1">
                <a:solidFill>
                  <a:schemeClr val="tx1"/>
                </a:solidFill>
                <a:latin typeface="Courier New" panose="02070309020205020404" pitchFamily="49" charset="0"/>
                <a:cs typeface="Courier New" panose="02070309020205020404" pitchFamily="49" charset="0"/>
              </a:rPr>
              <a:t>RunUMAP</a:t>
            </a:r>
            <a:r>
              <a:rPr lang="en-US" altLang="ko-KR" sz="1500" dirty="0">
                <a:solidFill>
                  <a:schemeClr val="tx1"/>
                </a:solidFill>
                <a:latin typeface="Courier New" panose="02070309020205020404" pitchFamily="49" charset="0"/>
                <a:cs typeface="Courier New" panose="02070309020205020404" pitchFamily="49" charset="0"/>
              </a:rPr>
              <a:t>(brain, reduction = "</a:t>
            </a:r>
            <a:r>
              <a:rPr lang="en-US" altLang="ko-KR" sz="1500" dirty="0" err="1">
                <a:solidFill>
                  <a:schemeClr val="tx1"/>
                </a:solidFill>
                <a:latin typeface="Courier New" panose="02070309020205020404" pitchFamily="49" charset="0"/>
                <a:cs typeface="Courier New" panose="02070309020205020404" pitchFamily="49" charset="0"/>
              </a:rPr>
              <a:t>pca</a:t>
            </a:r>
            <a:r>
              <a:rPr lang="en-US" altLang="ko-KR" sz="1500" dirty="0">
                <a:solidFill>
                  <a:schemeClr val="tx1"/>
                </a:solidFill>
                <a:latin typeface="Courier New" panose="02070309020205020404" pitchFamily="49" charset="0"/>
                <a:cs typeface="Courier New" panose="02070309020205020404" pitchFamily="49" charset="0"/>
              </a:rPr>
              <a:t>", dims = 1:30)</a:t>
            </a:r>
          </a:p>
        </p:txBody>
      </p:sp>
      <p:sp>
        <p:nvSpPr>
          <p:cNvPr id="6" name="제목 12">
            <a:extLst>
              <a:ext uri="{FF2B5EF4-FFF2-40B4-BE49-F238E27FC236}">
                <a16:creationId xmlns:a16="http://schemas.microsoft.com/office/drawing/2014/main" id="{F6D6ECF9-D714-4132-38B3-FD6049D6118B}"/>
              </a:ext>
            </a:extLst>
          </p:cNvPr>
          <p:cNvSpPr>
            <a:spLocks noGrp="1"/>
          </p:cNvSpPr>
          <p:nvPr>
            <p:ph type="title"/>
          </p:nvPr>
        </p:nvSpPr>
        <p:spPr>
          <a:xfrm>
            <a:off x="278976" y="592630"/>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Dimension reduction and clustering</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직사각형 5">
            <a:extLst>
              <a:ext uri="{FF2B5EF4-FFF2-40B4-BE49-F238E27FC236}">
                <a16:creationId xmlns:a16="http://schemas.microsoft.com/office/drawing/2014/main" id="{82B224A5-78A5-DDF3-0EC3-21A283DF33EE}"/>
              </a:ext>
            </a:extLst>
          </p:cNvPr>
          <p:cNvSpPr/>
          <p:nvPr/>
        </p:nvSpPr>
        <p:spPr>
          <a:xfrm>
            <a:off x="278976" y="3467699"/>
            <a:ext cx="7964912" cy="830130"/>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p1 = </a:t>
            </a:r>
            <a:r>
              <a:rPr lang="en-US" altLang="ko-KR" sz="1500" dirty="0" err="1">
                <a:solidFill>
                  <a:schemeClr val="tx1"/>
                </a:solidFill>
                <a:latin typeface="Courier New" panose="02070309020205020404" pitchFamily="49" charset="0"/>
                <a:cs typeface="Courier New" panose="02070309020205020404" pitchFamily="49" charset="0"/>
              </a:rPr>
              <a:t>DimPlot</a:t>
            </a:r>
            <a:r>
              <a:rPr lang="en-US" altLang="ko-KR" sz="1500" dirty="0">
                <a:solidFill>
                  <a:schemeClr val="tx1"/>
                </a:solidFill>
                <a:latin typeface="Courier New" panose="02070309020205020404" pitchFamily="49" charset="0"/>
                <a:cs typeface="Courier New" panose="02070309020205020404" pitchFamily="49" charset="0"/>
              </a:rPr>
              <a:t>(brain, reduction = "</a:t>
            </a:r>
            <a:r>
              <a:rPr lang="en-US" altLang="ko-KR" sz="1500" dirty="0" err="1">
                <a:solidFill>
                  <a:schemeClr val="tx1"/>
                </a:solidFill>
                <a:latin typeface="Courier New" panose="02070309020205020404" pitchFamily="49" charset="0"/>
                <a:cs typeface="Courier New" panose="02070309020205020404" pitchFamily="49" charset="0"/>
              </a:rPr>
              <a:t>umap</a:t>
            </a:r>
            <a:r>
              <a:rPr lang="en-US" altLang="ko-KR" sz="1500" dirty="0">
                <a:solidFill>
                  <a:schemeClr val="tx1"/>
                </a:solidFill>
                <a:latin typeface="Courier New" panose="02070309020205020404" pitchFamily="49" charset="0"/>
                <a:cs typeface="Courier New" panose="02070309020205020404" pitchFamily="49" charset="0"/>
              </a:rPr>
              <a:t>", label = TRUE)</a:t>
            </a:r>
          </a:p>
          <a:p>
            <a:r>
              <a:rPr lang="en-US" altLang="ko-KR" sz="1500" dirty="0">
                <a:solidFill>
                  <a:schemeClr val="tx1"/>
                </a:solidFill>
                <a:latin typeface="Courier New" panose="02070309020205020404" pitchFamily="49" charset="0"/>
                <a:cs typeface="Courier New" panose="02070309020205020404" pitchFamily="49" charset="0"/>
              </a:rPr>
              <a:t>p2 = </a:t>
            </a:r>
            <a:r>
              <a:rPr lang="en-US" altLang="ko-KR" sz="1500" dirty="0" err="1">
                <a:solidFill>
                  <a:schemeClr val="tx1"/>
                </a:solidFill>
                <a:latin typeface="Courier New" panose="02070309020205020404" pitchFamily="49" charset="0"/>
                <a:cs typeface="Courier New" panose="02070309020205020404" pitchFamily="49" charset="0"/>
              </a:rPr>
              <a:t>SpatialDimPlot</a:t>
            </a:r>
            <a:r>
              <a:rPr lang="en-US" altLang="ko-KR" sz="1500" dirty="0">
                <a:solidFill>
                  <a:schemeClr val="tx1"/>
                </a:solidFill>
                <a:latin typeface="Courier New" panose="02070309020205020404" pitchFamily="49" charset="0"/>
                <a:cs typeface="Courier New" panose="02070309020205020404" pitchFamily="49" charset="0"/>
              </a:rPr>
              <a:t>(brain, label = TRUE, </a:t>
            </a:r>
            <a:r>
              <a:rPr lang="en-US" altLang="ko-KR" sz="1500" dirty="0" err="1">
                <a:solidFill>
                  <a:schemeClr val="tx1"/>
                </a:solidFill>
                <a:latin typeface="Courier New" panose="02070309020205020404" pitchFamily="49" charset="0"/>
                <a:cs typeface="Courier New" panose="02070309020205020404" pitchFamily="49" charset="0"/>
              </a:rPr>
              <a:t>label.size</a:t>
            </a:r>
            <a:r>
              <a:rPr lang="en-US" altLang="ko-KR" sz="1500" dirty="0">
                <a:solidFill>
                  <a:schemeClr val="tx1"/>
                </a:solidFill>
                <a:latin typeface="Courier New" panose="02070309020205020404" pitchFamily="49" charset="0"/>
                <a:cs typeface="Courier New" panose="02070309020205020404" pitchFamily="49" charset="0"/>
              </a:rPr>
              <a:t> = 3)</a:t>
            </a:r>
          </a:p>
          <a:p>
            <a:r>
              <a:rPr lang="en-US" altLang="ko-KR" sz="1500" dirty="0">
                <a:solidFill>
                  <a:schemeClr val="tx1"/>
                </a:solidFill>
                <a:latin typeface="Courier New" panose="02070309020205020404" pitchFamily="49" charset="0"/>
                <a:cs typeface="Courier New" panose="02070309020205020404" pitchFamily="49" charset="0"/>
              </a:rPr>
              <a:t>p1 + p2</a:t>
            </a:r>
          </a:p>
        </p:txBody>
      </p:sp>
      <p:sp>
        <p:nvSpPr>
          <p:cNvPr id="9" name="제목 12">
            <a:extLst>
              <a:ext uri="{FF2B5EF4-FFF2-40B4-BE49-F238E27FC236}">
                <a16:creationId xmlns:a16="http://schemas.microsoft.com/office/drawing/2014/main" id="{DAE35D39-6451-954B-EE59-4FE9C2477559}"/>
              </a:ext>
            </a:extLst>
          </p:cNvPr>
          <p:cNvSpPr txBox="1">
            <a:spLocks/>
          </p:cNvSpPr>
          <p:nvPr/>
        </p:nvSpPr>
        <p:spPr>
          <a:xfrm>
            <a:off x="281050" y="2922383"/>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Visualization of each cluster</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 name="그림 9">
            <a:extLst>
              <a:ext uri="{FF2B5EF4-FFF2-40B4-BE49-F238E27FC236}">
                <a16:creationId xmlns:a16="http://schemas.microsoft.com/office/drawing/2014/main" id="{58110CA4-6AA6-A601-94BC-6F2D3718FA19}"/>
              </a:ext>
            </a:extLst>
          </p:cNvPr>
          <p:cNvPicPr>
            <a:picLocks noChangeAspect="1"/>
          </p:cNvPicPr>
          <p:nvPr/>
        </p:nvPicPr>
        <p:blipFill>
          <a:blip r:embed="rId2"/>
          <a:stretch>
            <a:fillRect/>
          </a:stretch>
        </p:blipFill>
        <p:spPr>
          <a:xfrm>
            <a:off x="2207173" y="4384593"/>
            <a:ext cx="4729654" cy="2252690"/>
          </a:xfrm>
          <a:prstGeom prst="rect">
            <a:avLst/>
          </a:prstGeom>
        </p:spPr>
      </p:pic>
      <p:sp>
        <p:nvSpPr>
          <p:cNvPr id="8" name="TextBox 7">
            <a:extLst>
              <a:ext uri="{FF2B5EF4-FFF2-40B4-BE49-F238E27FC236}">
                <a16:creationId xmlns:a16="http://schemas.microsoft.com/office/drawing/2014/main" id="{A57C2058-96DA-E66A-6688-90D4F7E85E6B}"/>
              </a:ext>
            </a:extLst>
          </p:cNvPr>
          <p:cNvSpPr txBox="1"/>
          <p:nvPr/>
        </p:nvSpPr>
        <p:spPr>
          <a:xfrm>
            <a:off x="-4605" y="-5252"/>
            <a:ext cx="2122697"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Load and preprocessing </a:t>
            </a:r>
            <a:r>
              <a:rPr lang="en-US" sz="1000" b="1" dirty="0" err="1">
                <a:solidFill>
                  <a:srgbClr val="CBA5B6"/>
                </a:solidFill>
                <a:latin typeface="Arial" panose="020B0604020202020204" pitchFamily="34" charset="0"/>
                <a:cs typeface="Arial" panose="020B0604020202020204" pitchFamily="34" charset="0"/>
              </a:rPr>
              <a:t>Visium</a:t>
            </a:r>
            <a:endParaRPr lang="en-KR" sz="1000" b="1" dirty="0">
              <a:solidFill>
                <a:srgbClr val="CBA5B6"/>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7A05F83-96F1-DA6B-A666-2C6ECBEB61FD}"/>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Load and preprocessing single cell</a:t>
            </a:r>
            <a:endParaRPr lang="en-KR" sz="1000" dirty="0">
              <a:solidFill>
                <a:srgbClr val="DDC5D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562720B-E4A6-E619-C41B-5C675A955687}"/>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Find </a:t>
            </a:r>
            <a:r>
              <a:rPr lang="en-US" sz="1000" dirty="0" err="1">
                <a:solidFill>
                  <a:srgbClr val="DDC5D0"/>
                </a:solidFill>
                <a:latin typeface="Arial" panose="020B0604020202020204" pitchFamily="34" charset="0"/>
                <a:cs typeface="Arial" panose="020B0604020202020204" pitchFamily="34" charset="0"/>
              </a:rPr>
              <a:t>TransferAnchors</a:t>
            </a:r>
            <a:endParaRPr lang="en-KR" sz="1000" dirty="0">
              <a:solidFill>
                <a:srgbClr val="DDC5D0"/>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8BFF686B-31D1-F19E-219A-0F04C85159BC}"/>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cxnSp>
        <p:nvCxnSpPr>
          <p:cNvPr id="19" name="Straight Connector 17">
            <a:extLst>
              <a:ext uri="{FF2B5EF4-FFF2-40B4-BE49-F238E27FC236}">
                <a16:creationId xmlns:a16="http://schemas.microsoft.com/office/drawing/2014/main" id="{436A252C-E39D-8EF4-2DF4-FC33B9B214B1}"/>
              </a:ext>
            </a:extLst>
          </p:cNvPr>
          <p:cNvCxnSpPr>
            <a:cxnSpLocks/>
            <a:stCxn id="8" idx="3"/>
            <a:endCxn id="16" idx="1"/>
          </p:cNvCxnSpPr>
          <p:nvPr/>
        </p:nvCxnSpPr>
        <p:spPr>
          <a:xfrm>
            <a:off x="2118092" y="117859"/>
            <a:ext cx="541079"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20733ED-2DEC-FB6F-6419-AED1CC6D5B6A}"/>
              </a:ext>
            </a:extLst>
          </p:cNvPr>
          <p:cNvCxnSpPr>
            <a:cxnSpLocks/>
            <a:stCxn id="17" idx="3"/>
            <a:endCxn id="18" idx="1"/>
          </p:cNvCxnSpPr>
          <p:nvPr/>
        </p:nvCxnSpPr>
        <p:spPr>
          <a:xfrm>
            <a:off x="6991917" y="119096"/>
            <a:ext cx="855197"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2">
            <a:extLst>
              <a:ext uri="{FF2B5EF4-FFF2-40B4-BE49-F238E27FC236}">
                <a16:creationId xmlns:a16="http://schemas.microsoft.com/office/drawing/2014/main" id="{E9A80A11-5990-D6A9-8035-F1620510E137}"/>
              </a:ext>
            </a:extLst>
          </p:cNvPr>
          <p:cNvCxnSpPr>
            <a:cxnSpLocks/>
            <a:stCxn id="16" idx="3"/>
            <a:endCxn id="17" idx="1"/>
          </p:cNvCxnSpPr>
          <p:nvPr/>
        </p:nvCxnSpPr>
        <p:spPr>
          <a:xfrm>
            <a:off x="4805913" y="119096"/>
            <a:ext cx="77343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741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32</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77583" y="1183575"/>
            <a:ext cx="7956577" cy="987966"/>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facet.highlight</a:t>
            </a:r>
            <a:r>
              <a:rPr lang="en-US" altLang="ko-KR" sz="1300" dirty="0">
                <a:solidFill>
                  <a:schemeClr val="tx1"/>
                </a:solidFill>
                <a:latin typeface="Arial" panose="020B0604020202020204" pitchFamily="34" charset="0"/>
                <a:cs typeface="Arial" panose="020B0604020202020204" pitchFamily="34" charset="0"/>
              </a:rPr>
              <a:t>: split each group into its own plot</a:t>
            </a:r>
          </a:p>
          <a:p>
            <a:r>
              <a:rPr lang="en-US" altLang="ko-KR" sz="1400" dirty="0" err="1">
                <a:solidFill>
                  <a:schemeClr val="tx1"/>
                </a:solidFill>
                <a:latin typeface="Courier New" panose="02070309020205020404" pitchFamily="49" charset="0"/>
                <a:cs typeface="Courier New" panose="02070309020205020404" pitchFamily="49" charset="0"/>
              </a:rPr>
              <a:t>SpatialDimPlot</a:t>
            </a:r>
            <a:r>
              <a:rPr lang="en-US" altLang="ko-KR" sz="1400" dirty="0">
                <a:solidFill>
                  <a:schemeClr val="tx1"/>
                </a:solidFill>
                <a:latin typeface="Courier New" panose="02070309020205020404" pitchFamily="49" charset="0"/>
                <a:cs typeface="Courier New" panose="02070309020205020404" pitchFamily="49" charset="0"/>
              </a:rPr>
              <a:t>(brain, </a:t>
            </a:r>
            <a:r>
              <a:rPr lang="en-US" altLang="ko-KR" sz="1400" dirty="0" err="1">
                <a:solidFill>
                  <a:schemeClr val="tx1"/>
                </a:solidFill>
                <a:latin typeface="Courier New" panose="02070309020205020404" pitchFamily="49" charset="0"/>
                <a:cs typeface="Courier New" panose="02070309020205020404" pitchFamily="49" charset="0"/>
              </a:rPr>
              <a:t>cells.highlight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CellsByIdentities</a:t>
            </a:r>
            <a:r>
              <a:rPr lang="en-US" altLang="ko-KR" sz="1400" dirty="0">
                <a:solidFill>
                  <a:schemeClr val="tx1"/>
                </a:solidFill>
                <a:latin typeface="Courier New" panose="02070309020205020404" pitchFamily="49" charset="0"/>
                <a:cs typeface="Courier New" panose="02070309020205020404" pitchFamily="49" charset="0"/>
              </a:rPr>
              <a:t>(object = brain, idents = c(2, 1, 4, 3, 5, 8)), </a:t>
            </a:r>
            <a:r>
              <a:rPr lang="en-US" altLang="ko-KR" sz="1400" dirty="0" err="1">
                <a:solidFill>
                  <a:schemeClr val="tx1"/>
                </a:solidFill>
                <a:latin typeface="Courier New" panose="02070309020205020404" pitchFamily="49" charset="0"/>
                <a:cs typeface="Courier New" panose="02070309020205020404" pitchFamily="49" charset="0"/>
              </a:rPr>
              <a:t>facet.highlight</a:t>
            </a:r>
            <a:r>
              <a:rPr lang="en-US" altLang="ko-KR" sz="1400" dirty="0">
                <a:solidFill>
                  <a:schemeClr val="tx1"/>
                </a:solidFill>
                <a:latin typeface="Courier New" panose="02070309020205020404" pitchFamily="49" charset="0"/>
                <a:cs typeface="Courier New" panose="02070309020205020404" pitchFamily="49" charset="0"/>
              </a:rPr>
              <a:t> = TRUE, </a:t>
            </a:r>
            <a:r>
              <a:rPr lang="en-US" altLang="ko-KR" sz="1400" dirty="0" err="1">
                <a:solidFill>
                  <a:schemeClr val="tx1"/>
                </a:solidFill>
                <a:latin typeface="Courier New" panose="02070309020205020404" pitchFamily="49" charset="0"/>
                <a:cs typeface="Courier New" panose="02070309020205020404" pitchFamily="49" charset="0"/>
              </a:rPr>
              <a:t>ncol</a:t>
            </a:r>
            <a:r>
              <a:rPr lang="en-US" altLang="ko-KR" sz="1400" dirty="0">
                <a:solidFill>
                  <a:schemeClr val="tx1"/>
                </a:solidFill>
                <a:latin typeface="Courier New" panose="02070309020205020404" pitchFamily="49" charset="0"/>
                <a:cs typeface="Courier New" panose="02070309020205020404" pitchFamily="49" charset="0"/>
              </a:rPr>
              <a:t> = 3)</a:t>
            </a:r>
          </a:p>
        </p:txBody>
      </p:sp>
      <p:sp>
        <p:nvSpPr>
          <p:cNvPr id="6" name="제목 12">
            <a:extLst>
              <a:ext uri="{FF2B5EF4-FFF2-40B4-BE49-F238E27FC236}">
                <a16:creationId xmlns:a16="http://schemas.microsoft.com/office/drawing/2014/main" id="{F6D6ECF9-D714-4132-38B3-FD6049D6118B}"/>
              </a:ext>
            </a:extLst>
          </p:cNvPr>
          <p:cNvSpPr>
            <a:spLocks noGrp="1"/>
          </p:cNvSpPr>
          <p:nvPr>
            <p:ph type="title"/>
          </p:nvPr>
        </p:nvSpPr>
        <p:spPr>
          <a:xfrm>
            <a:off x="278976" y="608893"/>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Spatial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Dimplot</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of some cluster</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그림 3">
            <a:extLst>
              <a:ext uri="{FF2B5EF4-FFF2-40B4-BE49-F238E27FC236}">
                <a16:creationId xmlns:a16="http://schemas.microsoft.com/office/drawing/2014/main" id="{5129FFA0-BEA6-2193-4EBD-79AC12F70F33}"/>
              </a:ext>
            </a:extLst>
          </p:cNvPr>
          <p:cNvPicPr>
            <a:picLocks noChangeAspect="1"/>
          </p:cNvPicPr>
          <p:nvPr/>
        </p:nvPicPr>
        <p:blipFill>
          <a:blip r:embed="rId2"/>
          <a:stretch>
            <a:fillRect/>
          </a:stretch>
        </p:blipFill>
        <p:spPr>
          <a:xfrm>
            <a:off x="1848249" y="2396715"/>
            <a:ext cx="5143668" cy="3832536"/>
          </a:xfrm>
          <a:prstGeom prst="rect">
            <a:avLst/>
          </a:prstGeom>
        </p:spPr>
      </p:pic>
      <p:sp>
        <p:nvSpPr>
          <p:cNvPr id="8" name="TextBox 7">
            <a:extLst>
              <a:ext uri="{FF2B5EF4-FFF2-40B4-BE49-F238E27FC236}">
                <a16:creationId xmlns:a16="http://schemas.microsoft.com/office/drawing/2014/main" id="{F4865A33-C5B1-CFD5-A4C4-2AEE770EFAE1}"/>
              </a:ext>
            </a:extLst>
          </p:cNvPr>
          <p:cNvSpPr txBox="1"/>
          <p:nvPr/>
        </p:nvSpPr>
        <p:spPr>
          <a:xfrm>
            <a:off x="-4605" y="-5252"/>
            <a:ext cx="2122697"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Load and preprocessing </a:t>
            </a:r>
            <a:r>
              <a:rPr lang="en-US" sz="1000" b="1" dirty="0" err="1">
                <a:solidFill>
                  <a:srgbClr val="CBA5B6"/>
                </a:solidFill>
                <a:latin typeface="Arial" panose="020B0604020202020204" pitchFamily="34" charset="0"/>
                <a:cs typeface="Arial" panose="020B0604020202020204" pitchFamily="34" charset="0"/>
              </a:rPr>
              <a:t>Visium</a:t>
            </a:r>
            <a:endParaRPr lang="en-KR" sz="1000" b="1" dirty="0">
              <a:solidFill>
                <a:srgbClr val="CBA5B6"/>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D92F57B9-C866-CDE6-2D25-3B0994363B81}"/>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Load and preprocessing single cell</a:t>
            </a:r>
            <a:endParaRPr lang="en-KR" sz="1000" dirty="0">
              <a:solidFill>
                <a:srgbClr val="DDC5D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8544831-D40E-6F64-2E35-05578E676B42}"/>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Find </a:t>
            </a:r>
            <a:r>
              <a:rPr lang="en-US" sz="1000" dirty="0" err="1">
                <a:solidFill>
                  <a:srgbClr val="DDC5D0"/>
                </a:solidFill>
                <a:latin typeface="Arial" panose="020B0604020202020204" pitchFamily="34" charset="0"/>
                <a:cs typeface="Arial" panose="020B0604020202020204" pitchFamily="34" charset="0"/>
              </a:rPr>
              <a:t>TransferAnchors</a:t>
            </a:r>
            <a:endParaRPr lang="en-KR" sz="1000" dirty="0">
              <a:solidFill>
                <a:srgbClr val="DDC5D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DEDBC4FE-4AD8-D85C-01F3-4292162504A4}"/>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cxnSp>
        <p:nvCxnSpPr>
          <p:cNvPr id="17" name="Straight Connector 17">
            <a:extLst>
              <a:ext uri="{FF2B5EF4-FFF2-40B4-BE49-F238E27FC236}">
                <a16:creationId xmlns:a16="http://schemas.microsoft.com/office/drawing/2014/main" id="{4261F08B-17C0-E7DA-265A-40E83E911AD6}"/>
              </a:ext>
            </a:extLst>
          </p:cNvPr>
          <p:cNvCxnSpPr>
            <a:cxnSpLocks/>
            <a:stCxn id="8" idx="3"/>
            <a:endCxn id="13" idx="1"/>
          </p:cNvCxnSpPr>
          <p:nvPr/>
        </p:nvCxnSpPr>
        <p:spPr>
          <a:xfrm>
            <a:off x="2118092" y="117859"/>
            <a:ext cx="541079"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48EF5EE5-287B-85EB-88BB-224C7E96C3A0}"/>
              </a:ext>
            </a:extLst>
          </p:cNvPr>
          <p:cNvCxnSpPr>
            <a:cxnSpLocks/>
            <a:stCxn id="14" idx="3"/>
            <a:endCxn id="16" idx="1"/>
          </p:cNvCxnSpPr>
          <p:nvPr/>
        </p:nvCxnSpPr>
        <p:spPr>
          <a:xfrm>
            <a:off x="6991917" y="119096"/>
            <a:ext cx="855197"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22">
            <a:extLst>
              <a:ext uri="{FF2B5EF4-FFF2-40B4-BE49-F238E27FC236}">
                <a16:creationId xmlns:a16="http://schemas.microsoft.com/office/drawing/2014/main" id="{F8FDAF56-C689-0592-5E44-79C36F069C44}"/>
              </a:ext>
            </a:extLst>
          </p:cNvPr>
          <p:cNvCxnSpPr>
            <a:cxnSpLocks/>
            <a:stCxn id="13" idx="3"/>
            <a:endCxn id="14" idx="1"/>
          </p:cNvCxnSpPr>
          <p:nvPr/>
        </p:nvCxnSpPr>
        <p:spPr>
          <a:xfrm>
            <a:off x="4805913" y="119096"/>
            <a:ext cx="77343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387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78977" y="606937"/>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Identification of spatially variable features</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33</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78976" y="1191548"/>
            <a:ext cx="7964912" cy="1563527"/>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We can find cluster 5 markers compared to cluster 6</a:t>
            </a:r>
          </a:p>
          <a:p>
            <a:r>
              <a:rPr lang="en-US" altLang="ko-KR" sz="1500" dirty="0" err="1">
                <a:solidFill>
                  <a:schemeClr val="tx1"/>
                </a:solidFill>
                <a:latin typeface="Courier New" panose="02070309020205020404" pitchFamily="49" charset="0"/>
                <a:cs typeface="Courier New" panose="02070309020205020404" pitchFamily="49" charset="0"/>
              </a:rPr>
              <a:t>de_markers</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FindMarkers</a:t>
            </a:r>
            <a:r>
              <a:rPr lang="en-US" altLang="ko-KR" sz="1500" dirty="0">
                <a:solidFill>
                  <a:schemeClr val="tx1"/>
                </a:solidFill>
                <a:latin typeface="Courier New" panose="02070309020205020404" pitchFamily="49" charset="0"/>
                <a:cs typeface="Courier New" panose="02070309020205020404" pitchFamily="49" charset="0"/>
              </a:rPr>
              <a:t>(brain, ident.1 = 5, ident.2 = 6)</a:t>
            </a:r>
          </a:p>
          <a:p>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(object = brain, features = 	</a:t>
            </a:r>
            <a:r>
              <a:rPr lang="en-US" altLang="ko-KR" sz="1500" dirty="0" err="1">
                <a:solidFill>
                  <a:schemeClr val="tx1"/>
                </a:solidFill>
                <a:latin typeface="Courier New" panose="02070309020205020404" pitchFamily="49" charset="0"/>
                <a:cs typeface="Courier New" panose="02070309020205020404" pitchFamily="49" charset="0"/>
              </a:rPr>
              <a:t>rownames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de_markers</a:t>
            </a:r>
            <a:r>
              <a:rPr lang="en-US" altLang="ko-KR" sz="1500" dirty="0">
                <a:solidFill>
                  <a:schemeClr val="tx1"/>
                </a:solidFill>
                <a:latin typeface="Courier New" panose="02070309020205020404" pitchFamily="49" charset="0"/>
                <a:cs typeface="Courier New" panose="02070309020205020404" pitchFamily="49" charset="0"/>
              </a:rPr>
              <a:t>)[1:3], alpha = c(0.1, 1),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 = 3)</a:t>
            </a:r>
          </a:p>
          <a:p>
            <a:endParaRPr lang="en-US" altLang="ko-KR" sz="8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saveRDS</a:t>
            </a:r>
            <a:r>
              <a:rPr lang="en-US" altLang="ko-KR" sz="1500" dirty="0">
                <a:solidFill>
                  <a:schemeClr val="tx1"/>
                </a:solidFill>
                <a:latin typeface="Courier New" panose="02070309020205020404" pitchFamily="49" charset="0"/>
                <a:cs typeface="Courier New" panose="02070309020205020404" pitchFamily="49" charset="0"/>
              </a:rPr>
              <a:t>(brain, "./</a:t>
            </a:r>
            <a:r>
              <a:rPr lang="en-US" altLang="ko-KR" sz="1500" dirty="0" err="1">
                <a:solidFill>
                  <a:schemeClr val="tx1"/>
                </a:solidFill>
                <a:latin typeface="Courier New" panose="02070309020205020404" pitchFamily="49" charset="0"/>
                <a:cs typeface="Courier New" panose="02070309020205020404" pitchFamily="49" charset="0"/>
              </a:rPr>
              <a:t>BIML_visium_brain_processed.rds</a:t>
            </a:r>
            <a:r>
              <a:rPr lang="en-US" altLang="ko-KR" sz="1500" dirty="0">
                <a:solidFill>
                  <a:schemeClr val="tx1"/>
                </a:solidFill>
                <a:latin typeface="Courier New" panose="02070309020205020404" pitchFamily="49" charset="0"/>
                <a:cs typeface="Courier New" panose="02070309020205020404" pitchFamily="49" charset="0"/>
              </a:rPr>
              <a:t>")</a:t>
            </a:r>
          </a:p>
        </p:txBody>
      </p:sp>
      <p:pic>
        <p:nvPicPr>
          <p:cNvPr id="3" name="그림 2">
            <a:extLst>
              <a:ext uri="{FF2B5EF4-FFF2-40B4-BE49-F238E27FC236}">
                <a16:creationId xmlns:a16="http://schemas.microsoft.com/office/drawing/2014/main" id="{FA05667B-5098-40DB-B029-CD5E0237B08A}"/>
              </a:ext>
            </a:extLst>
          </p:cNvPr>
          <p:cNvPicPr>
            <a:picLocks noChangeAspect="1"/>
          </p:cNvPicPr>
          <p:nvPr/>
        </p:nvPicPr>
        <p:blipFill>
          <a:blip r:embed="rId2"/>
          <a:stretch>
            <a:fillRect/>
          </a:stretch>
        </p:blipFill>
        <p:spPr>
          <a:xfrm>
            <a:off x="1462505" y="3361320"/>
            <a:ext cx="5495903" cy="2333778"/>
          </a:xfrm>
          <a:prstGeom prst="rect">
            <a:avLst/>
          </a:prstGeom>
        </p:spPr>
      </p:pic>
      <p:sp>
        <p:nvSpPr>
          <p:cNvPr id="8" name="TextBox 7">
            <a:extLst>
              <a:ext uri="{FF2B5EF4-FFF2-40B4-BE49-F238E27FC236}">
                <a16:creationId xmlns:a16="http://schemas.microsoft.com/office/drawing/2014/main" id="{62B06037-6E8E-66F5-4297-3DCF010A65F2}"/>
              </a:ext>
            </a:extLst>
          </p:cNvPr>
          <p:cNvSpPr txBox="1"/>
          <p:nvPr/>
        </p:nvSpPr>
        <p:spPr>
          <a:xfrm>
            <a:off x="-4605" y="-5252"/>
            <a:ext cx="2122697"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Load and preprocessing </a:t>
            </a:r>
            <a:r>
              <a:rPr lang="en-US" sz="1000" b="1" dirty="0" err="1">
                <a:solidFill>
                  <a:srgbClr val="CBA5B6"/>
                </a:solidFill>
                <a:latin typeface="Arial" panose="020B0604020202020204" pitchFamily="34" charset="0"/>
                <a:cs typeface="Arial" panose="020B0604020202020204" pitchFamily="34" charset="0"/>
              </a:rPr>
              <a:t>Visium</a:t>
            </a:r>
            <a:endParaRPr lang="en-KR" sz="1000" b="1" dirty="0">
              <a:solidFill>
                <a:srgbClr val="CBA5B6"/>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29C277C-F262-E077-8851-C65A868B62E4}"/>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Load and preprocessing single cell</a:t>
            </a:r>
            <a:endParaRPr lang="en-KR" sz="1000" dirty="0">
              <a:solidFill>
                <a:srgbClr val="DDC5D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2647558-D6B0-8B4E-BF21-D0865D6DAD98}"/>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Find </a:t>
            </a:r>
            <a:r>
              <a:rPr lang="en-US" sz="1000" dirty="0" err="1">
                <a:solidFill>
                  <a:srgbClr val="DDC5D0"/>
                </a:solidFill>
                <a:latin typeface="Arial" panose="020B0604020202020204" pitchFamily="34" charset="0"/>
                <a:cs typeface="Arial" panose="020B0604020202020204" pitchFamily="34" charset="0"/>
              </a:rPr>
              <a:t>TransferAnchors</a:t>
            </a:r>
            <a:endParaRPr lang="en-KR" sz="1000" dirty="0">
              <a:solidFill>
                <a:srgbClr val="DDC5D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54FE1D1-34B0-1844-DD39-DBA285219196}"/>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cxnSp>
        <p:nvCxnSpPr>
          <p:cNvPr id="17" name="Straight Connector 17">
            <a:extLst>
              <a:ext uri="{FF2B5EF4-FFF2-40B4-BE49-F238E27FC236}">
                <a16:creationId xmlns:a16="http://schemas.microsoft.com/office/drawing/2014/main" id="{F64A4625-6717-D133-0616-6A11A478CC42}"/>
              </a:ext>
            </a:extLst>
          </p:cNvPr>
          <p:cNvCxnSpPr>
            <a:cxnSpLocks/>
            <a:stCxn id="8" idx="3"/>
            <a:endCxn id="12" idx="1"/>
          </p:cNvCxnSpPr>
          <p:nvPr/>
        </p:nvCxnSpPr>
        <p:spPr>
          <a:xfrm>
            <a:off x="2118092" y="117859"/>
            <a:ext cx="541079"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662DF270-CD1B-5425-C7CC-A23EE32A2007}"/>
              </a:ext>
            </a:extLst>
          </p:cNvPr>
          <p:cNvCxnSpPr>
            <a:cxnSpLocks/>
            <a:stCxn id="14" idx="3"/>
            <a:endCxn id="16" idx="1"/>
          </p:cNvCxnSpPr>
          <p:nvPr/>
        </p:nvCxnSpPr>
        <p:spPr>
          <a:xfrm>
            <a:off x="6991917" y="119096"/>
            <a:ext cx="855197"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22">
            <a:extLst>
              <a:ext uri="{FF2B5EF4-FFF2-40B4-BE49-F238E27FC236}">
                <a16:creationId xmlns:a16="http://schemas.microsoft.com/office/drawing/2014/main" id="{B6231AEB-E068-4065-4E7A-FC985AD73374}"/>
              </a:ext>
            </a:extLst>
          </p:cNvPr>
          <p:cNvCxnSpPr>
            <a:cxnSpLocks/>
            <a:stCxn id="12" idx="3"/>
            <a:endCxn id="14" idx="1"/>
          </p:cNvCxnSpPr>
          <p:nvPr/>
        </p:nvCxnSpPr>
        <p:spPr>
          <a:xfrm>
            <a:off x="4805913" y="119096"/>
            <a:ext cx="77343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630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34</a:t>
            </a:fld>
            <a:endParaRPr lang="ko-KR" altLang="en-US" dirty="0"/>
          </a:p>
        </p:txBody>
      </p:sp>
      <p:sp>
        <p:nvSpPr>
          <p:cNvPr id="5" name="슬라이드 번호 개체 틀 21">
            <a:extLst>
              <a:ext uri="{FF2B5EF4-FFF2-40B4-BE49-F238E27FC236}">
                <a16:creationId xmlns:a16="http://schemas.microsoft.com/office/drawing/2014/main" id="{55B26BC4-4A7E-D644-820A-352218E4C6D0}"/>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15A254A-D12F-4AB4-B17D-62E9A33D2185}" type="slidenum">
              <a:rPr lang="ko-KR" altLang="en-US" smtClean="0"/>
              <a:pPr/>
              <a:t>34</a:t>
            </a:fld>
            <a:endParaRPr lang="ko-KR" altLang="en-US" dirty="0"/>
          </a:p>
        </p:txBody>
      </p:sp>
      <p:sp>
        <p:nvSpPr>
          <p:cNvPr id="6" name="제목 12">
            <a:extLst>
              <a:ext uri="{FF2B5EF4-FFF2-40B4-BE49-F238E27FC236}">
                <a16:creationId xmlns:a16="http://schemas.microsoft.com/office/drawing/2014/main" id="{73EA5784-27EF-9A9D-FB57-C9F90D50F279}"/>
              </a:ext>
            </a:extLst>
          </p:cNvPr>
          <p:cNvSpPr txBox="1">
            <a:spLocks/>
          </p:cNvSpPr>
          <p:nvPr/>
        </p:nvSpPr>
        <p:spPr>
          <a:xfrm>
            <a:off x="278976" y="598359"/>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Subset out anatomical regions</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직사각형 6">
            <a:extLst>
              <a:ext uri="{FF2B5EF4-FFF2-40B4-BE49-F238E27FC236}">
                <a16:creationId xmlns:a16="http://schemas.microsoft.com/office/drawing/2014/main" id="{DDB0089C-6E3E-7EAC-674C-3CA3131E9362}"/>
              </a:ext>
            </a:extLst>
          </p:cNvPr>
          <p:cNvSpPr/>
          <p:nvPr/>
        </p:nvSpPr>
        <p:spPr>
          <a:xfrm>
            <a:off x="269174" y="1183575"/>
            <a:ext cx="7974713" cy="2388911"/>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Courier New" panose="02070309020205020404" pitchFamily="49" charset="0"/>
                <a:cs typeface="Courier New" panose="02070309020205020404" pitchFamily="49" charset="0"/>
              </a:rPr>
              <a:t>cortex = subset(brain, idents = c(1, 2, 3, 4, 6, 7))</a:t>
            </a: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400 | anterior1_imagecol &lt; 150, invert = TRUE)</a:t>
            </a: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275 &amp; anterior1_imagecol &gt; 370, invert = TRUE)</a:t>
            </a: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250 &amp; anterior1_imagecol &gt; 440, invert = TRUE)</a:t>
            </a:r>
          </a:p>
          <a:p>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1100" dirty="0">
                <a:solidFill>
                  <a:schemeClr val="tx1"/>
                </a:solidFill>
                <a:latin typeface="Courier New" panose="02070309020205020404" pitchFamily="49" charset="0"/>
                <a:cs typeface="Courier New" panose="02070309020205020404" pitchFamily="49" charset="0"/>
              </a:rPr>
              <a:t>p1 = </a:t>
            </a:r>
            <a:r>
              <a:rPr lang="en-US" altLang="ko-KR" sz="1100" dirty="0" err="1">
                <a:solidFill>
                  <a:schemeClr val="tx1"/>
                </a:solidFill>
                <a:latin typeface="Courier New" panose="02070309020205020404" pitchFamily="49" charset="0"/>
                <a:cs typeface="Courier New" panose="02070309020205020404" pitchFamily="49" charset="0"/>
              </a:rPr>
              <a:t>SpatialDimPlot</a:t>
            </a:r>
            <a:r>
              <a:rPr lang="en-US" altLang="ko-KR" sz="1100" dirty="0">
                <a:solidFill>
                  <a:schemeClr val="tx1"/>
                </a:solidFill>
                <a:latin typeface="Courier New" panose="02070309020205020404" pitchFamily="49" charset="0"/>
                <a:cs typeface="Courier New" panose="02070309020205020404" pitchFamily="49" charset="0"/>
              </a:rPr>
              <a:t>(cortex, crop = TRUE, label = TRUE)</a:t>
            </a:r>
          </a:p>
          <a:p>
            <a:r>
              <a:rPr lang="en-US" altLang="ko-KR" sz="1100" dirty="0">
                <a:solidFill>
                  <a:schemeClr val="tx1"/>
                </a:solidFill>
                <a:latin typeface="Courier New" panose="02070309020205020404" pitchFamily="49" charset="0"/>
                <a:cs typeface="Courier New" panose="02070309020205020404" pitchFamily="49" charset="0"/>
              </a:rPr>
              <a:t>p2 = </a:t>
            </a:r>
            <a:r>
              <a:rPr lang="en-US" altLang="ko-KR" sz="1100" dirty="0" err="1">
                <a:solidFill>
                  <a:schemeClr val="tx1"/>
                </a:solidFill>
                <a:latin typeface="Courier New" panose="02070309020205020404" pitchFamily="49" charset="0"/>
                <a:cs typeface="Courier New" panose="02070309020205020404" pitchFamily="49" charset="0"/>
              </a:rPr>
              <a:t>SpatialDimPlot</a:t>
            </a:r>
            <a:r>
              <a:rPr lang="en-US" altLang="ko-KR" sz="1100" dirty="0">
                <a:solidFill>
                  <a:schemeClr val="tx1"/>
                </a:solidFill>
                <a:latin typeface="Courier New" panose="02070309020205020404" pitchFamily="49" charset="0"/>
                <a:cs typeface="Courier New" panose="02070309020205020404" pitchFamily="49" charset="0"/>
              </a:rPr>
              <a:t>(cortex, crop = FALSE, label = TRUE, </a:t>
            </a:r>
            <a:r>
              <a:rPr lang="en-US" altLang="ko-KR" sz="1100" dirty="0" err="1">
                <a:solidFill>
                  <a:schemeClr val="tx1"/>
                </a:solidFill>
                <a:latin typeface="Courier New" panose="02070309020205020404" pitchFamily="49" charset="0"/>
                <a:cs typeface="Courier New" panose="02070309020205020404" pitchFamily="49" charset="0"/>
              </a:rPr>
              <a:t>pt.size.factor</a:t>
            </a:r>
            <a:r>
              <a:rPr lang="en-US" altLang="ko-KR" sz="1100" dirty="0">
                <a:solidFill>
                  <a:schemeClr val="tx1"/>
                </a:solidFill>
                <a:latin typeface="Courier New" panose="02070309020205020404" pitchFamily="49" charset="0"/>
                <a:cs typeface="Courier New" panose="02070309020205020404" pitchFamily="49" charset="0"/>
              </a:rPr>
              <a:t> = 1, </a:t>
            </a:r>
            <a:r>
              <a:rPr lang="en-US" altLang="ko-KR" sz="1100" dirty="0" err="1">
                <a:solidFill>
                  <a:schemeClr val="tx1"/>
                </a:solidFill>
                <a:latin typeface="Courier New" panose="02070309020205020404" pitchFamily="49" charset="0"/>
                <a:cs typeface="Courier New" panose="02070309020205020404" pitchFamily="49" charset="0"/>
              </a:rPr>
              <a:t>label.size</a:t>
            </a:r>
            <a:r>
              <a:rPr lang="en-US" altLang="ko-KR" sz="1100" dirty="0">
                <a:solidFill>
                  <a:schemeClr val="tx1"/>
                </a:solidFill>
                <a:latin typeface="Courier New" panose="02070309020205020404" pitchFamily="49" charset="0"/>
                <a:cs typeface="Courier New" panose="02070309020205020404" pitchFamily="49" charset="0"/>
              </a:rPr>
              <a:t> = 3)</a:t>
            </a:r>
          </a:p>
          <a:p>
            <a:r>
              <a:rPr lang="en-US" altLang="ko-KR" sz="900" dirty="0">
                <a:solidFill>
                  <a:schemeClr val="tx1"/>
                </a:solidFill>
                <a:latin typeface="Arial" panose="020B0604020202020204" pitchFamily="34" charset="0"/>
                <a:cs typeface="Arial" panose="020B0604020202020204" pitchFamily="34" charset="0"/>
              </a:rPr>
              <a:t># We merge two plots</a:t>
            </a:r>
          </a:p>
          <a:p>
            <a:r>
              <a:rPr lang="en-US" altLang="ko-KR" sz="1100" dirty="0">
                <a:solidFill>
                  <a:schemeClr val="tx1"/>
                </a:solidFill>
                <a:latin typeface="Courier New" panose="02070309020205020404" pitchFamily="49" charset="0"/>
                <a:cs typeface="Courier New" panose="02070309020205020404" pitchFamily="49" charset="0"/>
              </a:rPr>
              <a:t>p1 + p2</a:t>
            </a:r>
          </a:p>
          <a:p>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1100" dirty="0">
                <a:solidFill>
                  <a:schemeClr val="tx1"/>
                </a:solidFill>
                <a:latin typeface="Courier New" panose="02070309020205020404" pitchFamily="49" charset="0"/>
                <a:cs typeface="Courier New" panose="02070309020205020404" pitchFamily="49" charset="0"/>
              </a:rPr>
              <a:t>cortex = </a:t>
            </a:r>
            <a:r>
              <a:rPr lang="en-US" altLang="ko-KR" sz="1100" dirty="0" err="1">
                <a:solidFill>
                  <a:schemeClr val="tx1"/>
                </a:solidFill>
                <a:latin typeface="Courier New" panose="02070309020205020404" pitchFamily="49" charset="0"/>
                <a:cs typeface="Courier New" panose="02070309020205020404" pitchFamily="49" charset="0"/>
              </a:rPr>
              <a:t>SCTransform</a:t>
            </a:r>
            <a:r>
              <a:rPr lang="en-US" altLang="ko-KR" sz="1100" dirty="0">
                <a:solidFill>
                  <a:schemeClr val="tx1"/>
                </a:solidFill>
                <a:latin typeface="Courier New" panose="02070309020205020404" pitchFamily="49" charset="0"/>
                <a:cs typeface="Courier New" panose="02070309020205020404" pitchFamily="49" charset="0"/>
              </a:rPr>
              <a:t>(cortex, assay = "Spatial", verbose = FALSE) %&gt;%  </a:t>
            </a:r>
            <a:r>
              <a:rPr lang="en-US" altLang="ko-KR" sz="1100" dirty="0" err="1">
                <a:solidFill>
                  <a:schemeClr val="tx1"/>
                </a:solidFill>
                <a:latin typeface="Courier New" panose="02070309020205020404" pitchFamily="49" charset="0"/>
                <a:cs typeface="Courier New" panose="02070309020205020404" pitchFamily="49" charset="0"/>
              </a:rPr>
              <a:t>RunPCA</a:t>
            </a:r>
            <a:r>
              <a:rPr lang="en-US" altLang="ko-KR" sz="1100" dirty="0">
                <a:solidFill>
                  <a:schemeClr val="tx1"/>
                </a:solidFill>
                <a:latin typeface="Courier New" panose="02070309020205020404" pitchFamily="49" charset="0"/>
                <a:cs typeface="Courier New" panose="02070309020205020404" pitchFamily="49" charset="0"/>
              </a:rPr>
              <a:t>(verbose = FALSE)</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100" dirty="0" err="1">
                <a:solidFill>
                  <a:schemeClr val="tx1"/>
                </a:solidFill>
                <a:latin typeface="Courier New" panose="02070309020205020404" pitchFamily="49" charset="0"/>
                <a:cs typeface="Courier New" panose="02070309020205020404" pitchFamily="49" charset="0"/>
              </a:rPr>
              <a:t>saveRDS</a:t>
            </a:r>
            <a:r>
              <a:rPr lang="en-US" altLang="ko-KR" sz="1100" dirty="0">
                <a:solidFill>
                  <a:schemeClr val="tx1"/>
                </a:solidFill>
                <a:latin typeface="Courier New" panose="02070309020205020404" pitchFamily="49" charset="0"/>
                <a:cs typeface="Courier New" panose="02070309020205020404" pitchFamily="49" charset="0"/>
              </a:rPr>
              <a:t>(cortex, "./</a:t>
            </a:r>
            <a:r>
              <a:rPr lang="en-US" altLang="ko-KR" sz="1100" dirty="0" err="1">
                <a:solidFill>
                  <a:schemeClr val="tx1"/>
                </a:solidFill>
                <a:latin typeface="Courier New" panose="02070309020205020404" pitchFamily="49" charset="0"/>
                <a:cs typeface="Courier New" panose="02070309020205020404" pitchFamily="49" charset="0"/>
              </a:rPr>
              <a:t>BIML_visium_cortex_processed.rds</a:t>
            </a:r>
            <a:r>
              <a:rPr lang="en-US" altLang="ko-KR" sz="1100" dirty="0">
                <a:solidFill>
                  <a:schemeClr val="tx1"/>
                </a:solidFill>
                <a:latin typeface="Courier New" panose="02070309020205020404" pitchFamily="49" charset="0"/>
                <a:cs typeface="Courier New" panose="02070309020205020404" pitchFamily="49" charset="0"/>
              </a:rPr>
              <a:t>")</a:t>
            </a:r>
          </a:p>
        </p:txBody>
      </p:sp>
      <p:pic>
        <p:nvPicPr>
          <p:cNvPr id="9" name="그림 8">
            <a:extLst>
              <a:ext uri="{FF2B5EF4-FFF2-40B4-BE49-F238E27FC236}">
                <a16:creationId xmlns:a16="http://schemas.microsoft.com/office/drawing/2014/main" id="{265E859C-7622-4B1F-FEB0-B6CE70C134D5}"/>
              </a:ext>
            </a:extLst>
          </p:cNvPr>
          <p:cNvPicPr>
            <a:picLocks noChangeAspect="1"/>
          </p:cNvPicPr>
          <p:nvPr/>
        </p:nvPicPr>
        <p:blipFill>
          <a:blip r:embed="rId2"/>
          <a:stretch>
            <a:fillRect/>
          </a:stretch>
        </p:blipFill>
        <p:spPr>
          <a:xfrm>
            <a:off x="1325153" y="3883363"/>
            <a:ext cx="6493693" cy="2467761"/>
          </a:xfrm>
          <a:prstGeom prst="rect">
            <a:avLst/>
          </a:prstGeom>
        </p:spPr>
      </p:pic>
      <p:sp>
        <p:nvSpPr>
          <p:cNvPr id="8" name="TextBox 7">
            <a:extLst>
              <a:ext uri="{FF2B5EF4-FFF2-40B4-BE49-F238E27FC236}">
                <a16:creationId xmlns:a16="http://schemas.microsoft.com/office/drawing/2014/main" id="{E4811169-5319-6605-4DDD-5A25E690D175}"/>
              </a:ext>
            </a:extLst>
          </p:cNvPr>
          <p:cNvSpPr txBox="1"/>
          <p:nvPr/>
        </p:nvSpPr>
        <p:spPr>
          <a:xfrm>
            <a:off x="-4605" y="-5252"/>
            <a:ext cx="2122697"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Load and preprocessing </a:t>
            </a:r>
            <a:r>
              <a:rPr lang="en-US" sz="1000" b="1" dirty="0" err="1">
                <a:solidFill>
                  <a:srgbClr val="CBA5B6"/>
                </a:solidFill>
                <a:latin typeface="Arial" panose="020B0604020202020204" pitchFamily="34" charset="0"/>
                <a:cs typeface="Arial" panose="020B0604020202020204" pitchFamily="34" charset="0"/>
              </a:rPr>
              <a:t>Visium</a:t>
            </a:r>
            <a:endParaRPr lang="en-KR" sz="1000" b="1" dirty="0">
              <a:solidFill>
                <a:srgbClr val="CBA5B6"/>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E88C2E5-AFB0-5759-745B-6BE1B7FD2F07}"/>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Load and preprocessing single cell</a:t>
            </a:r>
            <a:endParaRPr lang="en-KR" sz="1000" dirty="0">
              <a:solidFill>
                <a:srgbClr val="DDC5D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CE0DDBB-8177-B2F1-14EA-ED67A14BD130}"/>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Find </a:t>
            </a:r>
            <a:r>
              <a:rPr lang="en-US" sz="1000" dirty="0" err="1">
                <a:solidFill>
                  <a:srgbClr val="DDC5D0"/>
                </a:solidFill>
                <a:latin typeface="Arial" panose="020B0604020202020204" pitchFamily="34" charset="0"/>
                <a:cs typeface="Arial" panose="020B0604020202020204" pitchFamily="34" charset="0"/>
              </a:rPr>
              <a:t>TransferAnchors</a:t>
            </a:r>
            <a:endParaRPr lang="en-KR" sz="1000" dirty="0">
              <a:solidFill>
                <a:srgbClr val="DDC5D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AF04A35-81AE-F8EA-D02D-19F44A131F8A}"/>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E56FF1DF-41E3-68F6-17DA-E72533F0BF83}"/>
              </a:ext>
            </a:extLst>
          </p:cNvPr>
          <p:cNvCxnSpPr>
            <a:cxnSpLocks/>
            <a:stCxn id="8" idx="3"/>
            <a:endCxn id="14" idx="1"/>
          </p:cNvCxnSpPr>
          <p:nvPr/>
        </p:nvCxnSpPr>
        <p:spPr>
          <a:xfrm>
            <a:off x="2118092" y="117859"/>
            <a:ext cx="541079"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9">
            <a:extLst>
              <a:ext uri="{FF2B5EF4-FFF2-40B4-BE49-F238E27FC236}">
                <a16:creationId xmlns:a16="http://schemas.microsoft.com/office/drawing/2014/main" id="{44F2184E-60E3-D2BE-1E82-DEC99E48B2F1}"/>
              </a:ext>
            </a:extLst>
          </p:cNvPr>
          <p:cNvCxnSpPr>
            <a:cxnSpLocks/>
            <a:stCxn id="16" idx="3"/>
            <a:endCxn id="17" idx="1"/>
          </p:cNvCxnSpPr>
          <p:nvPr/>
        </p:nvCxnSpPr>
        <p:spPr>
          <a:xfrm>
            <a:off x="6991917" y="119096"/>
            <a:ext cx="855197"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78E1E707-558C-378E-41EE-742F13FA350A}"/>
              </a:ext>
            </a:extLst>
          </p:cNvPr>
          <p:cNvCxnSpPr>
            <a:cxnSpLocks/>
            <a:stCxn id="14" idx="3"/>
            <a:endCxn id="16" idx="1"/>
          </p:cNvCxnSpPr>
          <p:nvPr/>
        </p:nvCxnSpPr>
        <p:spPr>
          <a:xfrm>
            <a:off x="4805913" y="119096"/>
            <a:ext cx="77343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870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2">
            <a:extLst>
              <a:ext uri="{FF2B5EF4-FFF2-40B4-BE49-F238E27FC236}">
                <a16:creationId xmlns:a16="http://schemas.microsoft.com/office/drawing/2014/main" id="{5306E6F4-422C-5088-AEBD-A99C1C15673D}"/>
              </a:ext>
            </a:extLst>
          </p:cNvPr>
          <p:cNvSpPr>
            <a:spLocks noGrp="1"/>
          </p:cNvSpPr>
          <p:nvPr>
            <p:ph type="title"/>
          </p:nvPr>
        </p:nvSpPr>
        <p:spPr>
          <a:xfrm>
            <a:off x="278977" y="584974"/>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Load reference single cell data</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직사각형 5">
            <a:extLst>
              <a:ext uri="{FF2B5EF4-FFF2-40B4-BE49-F238E27FC236}">
                <a16:creationId xmlns:a16="http://schemas.microsoft.com/office/drawing/2014/main" id="{1471D4B4-ED61-D538-308B-36E1C7FE5376}"/>
              </a:ext>
            </a:extLst>
          </p:cNvPr>
          <p:cNvSpPr/>
          <p:nvPr/>
        </p:nvSpPr>
        <p:spPr>
          <a:xfrm>
            <a:off x="275616" y="1182584"/>
            <a:ext cx="7968272" cy="1574472"/>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chemeClr val="tx1"/>
                </a:solidFill>
                <a:latin typeface="Courier New" panose="02070309020205020404" pitchFamily="49" charset="0"/>
                <a:cs typeface="Courier New" panose="02070309020205020404" pitchFamily="49" charset="0"/>
              </a:rPr>
              <a:t>allen_reference</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readRDS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BIML_sc_allen_cortex.rds</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err="1">
                <a:solidFill>
                  <a:schemeClr val="tx1"/>
                </a:solidFill>
                <a:latin typeface="Courier New" panose="02070309020205020404" pitchFamily="49" charset="0"/>
                <a:cs typeface="Courier New" panose="02070309020205020404" pitchFamily="49" charset="0"/>
              </a:rPr>
              <a:t>allen_reference</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SCTransform</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allen_reference</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ncells</a:t>
            </a:r>
            <a:r>
              <a:rPr lang="en-US" altLang="ko-KR" sz="1400" dirty="0">
                <a:solidFill>
                  <a:schemeClr val="tx1"/>
                </a:solidFill>
                <a:latin typeface="Courier New" panose="02070309020205020404" pitchFamily="49" charset="0"/>
                <a:cs typeface="Courier New" panose="02070309020205020404" pitchFamily="49" charset="0"/>
              </a:rPr>
              <a:t> = 3000, verbose = FALSE) %&gt;% </a:t>
            </a:r>
            <a:r>
              <a:rPr lang="en-US" altLang="ko-KR" sz="1400" dirty="0" err="1">
                <a:solidFill>
                  <a:schemeClr val="tx1"/>
                </a:solidFill>
                <a:latin typeface="Courier New" panose="02070309020205020404" pitchFamily="49" charset="0"/>
                <a:cs typeface="Courier New" panose="02070309020205020404" pitchFamily="49" charset="0"/>
              </a:rPr>
              <a:t>RunPCA</a:t>
            </a:r>
            <a:r>
              <a:rPr lang="en-US" altLang="ko-KR" sz="1400" dirty="0">
                <a:solidFill>
                  <a:schemeClr val="tx1"/>
                </a:solidFill>
                <a:latin typeface="Courier New" panose="02070309020205020404" pitchFamily="49" charset="0"/>
                <a:cs typeface="Courier New" panose="02070309020205020404" pitchFamily="49" charset="0"/>
              </a:rPr>
              <a:t>(verbose = FALSE) %&gt;% </a:t>
            </a:r>
            <a:r>
              <a:rPr lang="en-US" altLang="ko-KR" sz="1400" dirty="0" err="1">
                <a:solidFill>
                  <a:schemeClr val="tx1"/>
                </a:solidFill>
                <a:latin typeface="Courier New" panose="02070309020205020404" pitchFamily="49" charset="0"/>
                <a:cs typeface="Courier New" panose="02070309020205020404" pitchFamily="49" charset="0"/>
              </a:rPr>
              <a:t>RunUMAP</a:t>
            </a:r>
            <a:r>
              <a:rPr lang="en-US" altLang="ko-KR" sz="1400" dirty="0">
                <a:solidFill>
                  <a:schemeClr val="tx1"/>
                </a:solidFill>
                <a:latin typeface="Courier New" panose="02070309020205020404" pitchFamily="49" charset="0"/>
                <a:cs typeface="Courier New" panose="02070309020205020404" pitchFamily="49" charset="0"/>
              </a:rPr>
              <a:t>(dims = 1:30)</a:t>
            </a:r>
          </a:p>
          <a:p>
            <a:r>
              <a:rPr lang="en-US" altLang="ko-KR" sz="1500" dirty="0" err="1">
                <a:solidFill>
                  <a:schemeClr val="tx1"/>
                </a:solidFill>
                <a:latin typeface="Courier New" panose="02070309020205020404" pitchFamily="49" charset="0"/>
                <a:cs typeface="Courier New" panose="02070309020205020404" pitchFamily="49" charset="0"/>
              </a:rPr>
              <a:t>allen_reference</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DimPlot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group.by</a:t>
            </a:r>
            <a:r>
              <a:rPr lang="en-US" altLang="ko-KR" sz="1500" dirty="0">
                <a:solidFill>
                  <a:schemeClr val="tx1"/>
                </a:solidFill>
                <a:latin typeface="Courier New" panose="02070309020205020404" pitchFamily="49" charset="0"/>
                <a:cs typeface="Courier New" panose="02070309020205020404" pitchFamily="49" charset="0"/>
              </a:rPr>
              <a:t> = "subclass", label = TRUE)</a:t>
            </a:r>
          </a:p>
        </p:txBody>
      </p:sp>
      <p:pic>
        <p:nvPicPr>
          <p:cNvPr id="10" name="그림 9">
            <a:extLst>
              <a:ext uri="{FF2B5EF4-FFF2-40B4-BE49-F238E27FC236}">
                <a16:creationId xmlns:a16="http://schemas.microsoft.com/office/drawing/2014/main" id="{23C5848B-F27E-10BF-3FD9-15D49DDA49EC}"/>
              </a:ext>
            </a:extLst>
          </p:cNvPr>
          <p:cNvPicPr>
            <a:picLocks noChangeAspect="1"/>
          </p:cNvPicPr>
          <p:nvPr/>
        </p:nvPicPr>
        <p:blipFill>
          <a:blip r:embed="rId2"/>
          <a:stretch>
            <a:fillRect/>
          </a:stretch>
        </p:blipFill>
        <p:spPr>
          <a:xfrm>
            <a:off x="285344" y="3301117"/>
            <a:ext cx="3545948" cy="847767"/>
          </a:xfrm>
          <a:prstGeom prst="rect">
            <a:avLst/>
          </a:prstGeom>
        </p:spPr>
      </p:pic>
      <p:pic>
        <p:nvPicPr>
          <p:cNvPr id="11" name="그림 10">
            <a:extLst>
              <a:ext uri="{FF2B5EF4-FFF2-40B4-BE49-F238E27FC236}">
                <a16:creationId xmlns:a16="http://schemas.microsoft.com/office/drawing/2014/main" id="{E7360877-6C26-40C0-C436-066AAC2CFDC1}"/>
              </a:ext>
            </a:extLst>
          </p:cNvPr>
          <p:cNvPicPr>
            <a:picLocks noChangeAspect="1"/>
          </p:cNvPicPr>
          <p:nvPr/>
        </p:nvPicPr>
        <p:blipFill>
          <a:blip r:embed="rId3"/>
          <a:stretch>
            <a:fillRect/>
          </a:stretch>
        </p:blipFill>
        <p:spPr>
          <a:xfrm>
            <a:off x="3831292" y="2814101"/>
            <a:ext cx="4412596" cy="3315383"/>
          </a:xfrm>
          <a:prstGeom prst="rect">
            <a:avLst/>
          </a:prstGeom>
        </p:spPr>
      </p:pic>
      <p:sp>
        <p:nvSpPr>
          <p:cNvPr id="13" name="TextBox 12">
            <a:extLst>
              <a:ext uri="{FF2B5EF4-FFF2-40B4-BE49-F238E27FC236}">
                <a16:creationId xmlns:a16="http://schemas.microsoft.com/office/drawing/2014/main" id="{46FFC7CC-EC88-6416-DC79-2F767E93A254}"/>
              </a:ext>
            </a:extLst>
          </p:cNvPr>
          <p:cNvSpPr txBox="1"/>
          <p:nvPr/>
        </p:nvSpPr>
        <p:spPr>
          <a:xfrm>
            <a:off x="-4605" y="-5252"/>
            <a:ext cx="1976823" cy="246221"/>
          </a:xfrm>
          <a:prstGeom prst="rect">
            <a:avLst/>
          </a:prstGeom>
          <a:noFill/>
        </p:spPr>
        <p:txBody>
          <a:bodyPr wrap="none" rtlCol="0">
            <a:spAutoFit/>
          </a:bodyPr>
          <a:lstStyle/>
          <a:p>
            <a:r>
              <a:rPr lang="en-US" altLang="ko-Kore-US" sz="1000" dirty="0">
                <a:solidFill>
                  <a:srgbClr val="DDC5D0"/>
                </a:solidFill>
                <a:latin typeface="Arial" panose="020B0604020202020204" pitchFamily="34" charset="0"/>
                <a:cs typeface="Arial" panose="020B0604020202020204" pitchFamily="34" charset="0"/>
              </a:rPr>
              <a:t>Load and preprocessing </a:t>
            </a:r>
            <a:r>
              <a:rPr lang="en-US" altLang="ko-Kore-US" sz="1000" dirty="0" err="1">
                <a:solidFill>
                  <a:srgbClr val="DDC5D0"/>
                </a:solidFill>
                <a:latin typeface="Arial" panose="020B0604020202020204" pitchFamily="34" charset="0"/>
                <a:cs typeface="Arial" panose="020B0604020202020204" pitchFamily="34" charset="0"/>
              </a:rPr>
              <a:t>VIsium</a:t>
            </a:r>
            <a:endParaRPr lang="en-KR" sz="1000" dirty="0">
              <a:solidFill>
                <a:srgbClr val="DDD5E2"/>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4B85266-543E-A199-FF31-32B7A6B61690}"/>
              </a:ext>
            </a:extLst>
          </p:cNvPr>
          <p:cNvSpPr txBox="1"/>
          <p:nvPr/>
        </p:nvSpPr>
        <p:spPr>
          <a:xfrm>
            <a:off x="2659171" y="-4015"/>
            <a:ext cx="2319866"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Load and preprocessing single cell</a:t>
            </a:r>
            <a:endParaRPr lang="en-KR" sz="1000" b="1" dirty="0">
              <a:solidFill>
                <a:srgbClr val="CBA5B6"/>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1D01515-BDEA-3620-BCCF-8528B573B857}"/>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Find </a:t>
            </a:r>
            <a:r>
              <a:rPr lang="en-US" sz="1000" dirty="0" err="1">
                <a:solidFill>
                  <a:srgbClr val="DDC5D0"/>
                </a:solidFill>
                <a:latin typeface="Arial" panose="020B0604020202020204" pitchFamily="34" charset="0"/>
                <a:cs typeface="Arial" panose="020B0604020202020204" pitchFamily="34" charset="0"/>
              </a:rPr>
              <a:t>TransferAnchors</a:t>
            </a:r>
            <a:endParaRPr lang="en-KR" sz="1000" dirty="0">
              <a:solidFill>
                <a:srgbClr val="DDC5D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AE3DAF6-C327-9935-534A-920C97937545}"/>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cxnSp>
        <p:nvCxnSpPr>
          <p:cNvPr id="17" name="Straight Connector 17">
            <a:extLst>
              <a:ext uri="{FF2B5EF4-FFF2-40B4-BE49-F238E27FC236}">
                <a16:creationId xmlns:a16="http://schemas.microsoft.com/office/drawing/2014/main" id="{9745356B-0520-0DFC-C597-9D592D86FC58}"/>
              </a:ext>
            </a:extLst>
          </p:cNvPr>
          <p:cNvCxnSpPr>
            <a:cxnSpLocks/>
            <a:stCxn id="13" idx="3"/>
            <a:endCxn id="14" idx="1"/>
          </p:cNvCxnSpPr>
          <p:nvPr/>
        </p:nvCxnSpPr>
        <p:spPr>
          <a:xfrm>
            <a:off x="1972218" y="117859"/>
            <a:ext cx="686953"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7151253D-BBD6-860B-3A14-0625156B780B}"/>
              </a:ext>
            </a:extLst>
          </p:cNvPr>
          <p:cNvCxnSpPr>
            <a:cxnSpLocks/>
            <a:stCxn id="15" idx="3"/>
            <a:endCxn id="16" idx="1"/>
          </p:cNvCxnSpPr>
          <p:nvPr/>
        </p:nvCxnSpPr>
        <p:spPr>
          <a:xfrm>
            <a:off x="6991917" y="119096"/>
            <a:ext cx="855197"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22">
            <a:extLst>
              <a:ext uri="{FF2B5EF4-FFF2-40B4-BE49-F238E27FC236}">
                <a16:creationId xmlns:a16="http://schemas.microsoft.com/office/drawing/2014/main" id="{4B8DA0CF-DA12-3B96-8FB5-E7F3FF282F6F}"/>
              </a:ext>
            </a:extLst>
          </p:cNvPr>
          <p:cNvCxnSpPr>
            <a:cxnSpLocks/>
            <a:stCxn id="14" idx="3"/>
            <a:endCxn id="15" idx="1"/>
          </p:cNvCxnSpPr>
          <p:nvPr/>
        </p:nvCxnSpPr>
        <p:spPr>
          <a:xfrm>
            <a:off x="4979037" y="119096"/>
            <a:ext cx="600314"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164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12">
            <a:extLst>
              <a:ext uri="{FF2B5EF4-FFF2-40B4-BE49-F238E27FC236}">
                <a16:creationId xmlns:a16="http://schemas.microsoft.com/office/drawing/2014/main" id="{5306E6F4-422C-5088-AEBD-A99C1C15673D}"/>
              </a:ext>
            </a:extLst>
          </p:cNvPr>
          <p:cNvSpPr>
            <a:spLocks noGrp="1"/>
          </p:cNvSpPr>
          <p:nvPr>
            <p:ph type="title"/>
          </p:nvPr>
        </p:nvSpPr>
        <p:spPr>
          <a:xfrm>
            <a:off x="278976" y="490403"/>
            <a:ext cx="8783744" cy="652598"/>
          </a:xfrm>
        </p:spPr>
        <p:txBody>
          <a:bodyPr>
            <a:normAutofit fontScale="90000"/>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Integrate single cell and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visium</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spatial gene expression data</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921E89A7-7A5B-8B09-DFD7-68A4167207EF}"/>
              </a:ext>
            </a:extLst>
          </p:cNvPr>
          <p:cNvSpPr txBox="1"/>
          <p:nvPr/>
        </p:nvSpPr>
        <p:spPr>
          <a:xfrm>
            <a:off x="1096224" y="5818033"/>
            <a:ext cx="5445760" cy="207749"/>
          </a:xfrm>
          <a:prstGeom prst="rect">
            <a:avLst/>
          </a:prstGeom>
          <a:noFill/>
        </p:spPr>
        <p:txBody>
          <a:bodyPr wrap="square">
            <a:spAutoFit/>
          </a:bodyPr>
          <a:lstStyle/>
          <a:p>
            <a:r>
              <a:rPr lang="en-US" altLang="ko-Kore-US" sz="750" dirty="0">
                <a:solidFill>
                  <a:schemeClr val="tx1">
                    <a:lumMod val="50000"/>
                    <a:lumOff val="50000"/>
                  </a:schemeClr>
                </a:solidFill>
                <a:latin typeface="Arial" panose="020B0604020202020204" pitchFamily="34" charset="0"/>
                <a:cs typeface="Arial" panose="020B0604020202020204" pitchFamily="34" charset="0"/>
              </a:rPr>
              <a:t>https://www.10xgenomics.com/resources/analysis-guides/integrating-single-cell-and-</a:t>
            </a:r>
            <a:r>
              <a:rPr lang="en-US" altLang="ko-Kore-US" sz="750" dirty="0" err="1">
                <a:solidFill>
                  <a:schemeClr val="tx1">
                    <a:lumMod val="50000"/>
                    <a:lumOff val="50000"/>
                  </a:schemeClr>
                </a:solidFill>
                <a:latin typeface="Arial" panose="020B0604020202020204" pitchFamily="34" charset="0"/>
                <a:cs typeface="Arial" panose="020B0604020202020204" pitchFamily="34" charset="0"/>
              </a:rPr>
              <a:t>visium</a:t>
            </a:r>
            <a:r>
              <a:rPr lang="en-US" altLang="ko-Kore-US" sz="750" dirty="0">
                <a:solidFill>
                  <a:schemeClr val="tx1">
                    <a:lumMod val="50000"/>
                    <a:lumOff val="50000"/>
                  </a:schemeClr>
                </a:solidFill>
                <a:latin typeface="Arial" panose="020B0604020202020204" pitchFamily="34" charset="0"/>
                <a:cs typeface="Arial" panose="020B0604020202020204" pitchFamily="34" charset="0"/>
              </a:rPr>
              <a:t>-spatial-gene-expression-data</a:t>
            </a:r>
            <a:endParaRPr lang="ko-Kore-US" altLang="en-US" sz="75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DCBD459-93BC-AF98-C4EE-2828CC01DC35}"/>
              </a:ext>
            </a:extLst>
          </p:cNvPr>
          <p:cNvPicPr>
            <a:picLocks noChangeAspect="1"/>
          </p:cNvPicPr>
          <p:nvPr/>
        </p:nvPicPr>
        <p:blipFill>
          <a:blip r:embed="rId2"/>
          <a:stretch>
            <a:fillRect/>
          </a:stretch>
        </p:blipFill>
        <p:spPr>
          <a:xfrm>
            <a:off x="1134173" y="3864770"/>
            <a:ext cx="6712941" cy="1953263"/>
          </a:xfrm>
          <a:prstGeom prst="rect">
            <a:avLst/>
          </a:prstGeom>
        </p:spPr>
      </p:pic>
      <p:sp>
        <p:nvSpPr>
          <p:cNvPr id="4" name="직사각형 5">
            <a:extLst>
              <a:ext uri="{FF2B5EF4-FFF2-40B4-BE49-F238E27FC236}">
                <a16:creationId xmlns:a16="http://schemas.microsoft.com/office/drawing/2014/main" id="{D7B03C1B-B96A-EE6B-2B1C-28D9DB3CFE63}"/>
              </a:ext>
            </a:extLst>
          </p:cNvPr>
          <p:cNvSpPr/>
          <p:nvPr/>
        </p:nvSpPr>
        <p:spPr>
          <a:xfrm>
            <a:off x="278976" y="1183823"/>
            <a:ext cx="7939088" cy="2236422"/>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Arial" panose="020B0604020202020204" pitchFamily="34" charset="0"/>
                <a:cs typeface="Arial" panose="020B0604020202020204" pitchFamily="34" charset="0"/>
              </a:rPr>
              <a:t>Elucidate spatiality in single cell data and improve resolution in </a:t>
            </a:r>
            <a:r>
              <a:rPr lang="en-US" altLang="ko-KR" sz="1600" b="1" dirty="0" err="1">
                <a:solidFill>
                  <a:schemeClr val="tx1"/>
                </a:solidFill>
                <a:latin typeface="Arial" panose="020B0604020202020204" pitchFamily="34" charset="0"/>
                <a:cs typeface="Arial" panose="020B0604020202020204" pitchFamily="34" charset="0"/>
              </a:rPr>
              <a:t>Visium</a:t>
            </a:r>
            <a:r>
              <a:rPr lang="en-US" altLang="ko-KR" sz="1600" b="1" dirty="0">
                <a:solidFill>
                  <a:schemeClr val="tx1"/>
                </a:solidFill>
                <a:latin typeface="Arial" panose="020B0604020202020204" pitchFamily="34" charset="0"/>
                <a:cs typeface="Arial" panose="020B0604020202020204" pitchFamily="34" charset="0"/>
              </a:rPr>
              <a:t> data</a:t>
            </a:r>
          </a:p>
          <a:p>
            <a:endParaRPr lang="en-US" altLang="ko-KR" sz="1500" dirty="0">
              <a:solidFill>
                <a:schemeClr val="tx1"/>
              </a:solidFill>
              <a:latin typeface="Arial" panose="020B0604020202020204" pitchFamily="34" charset="0"/>
              <a:cs typeface="Arial" panose="020B0604020202020204" pitchFamily="34" charset="0"/>
            </a:endParaRPr>
          </a:p>
          <a:p>
            <a:r>
              <a:rPr lang="en-US" altLang="ko-KR" sz="1500" b="1" dirty="0">
                <a:solidFill>
                  <a:schemeClr val="tx1"/>
                </a:solidFill>
                <a:latin typeface="Arial" panose="020B0604020202020204" pitchFamily="34" charset="0"/>
                <a:cs typeface="Arial" panose="020B0604020202020204" pitchFamily="34" charset="0"/>
              </a:rPr>
              <a:t>Problem</a:t>
            </a:r>
          </a:p>
          <a:p>
            <a:r>
              <a:rPr lang="en-US" altLang="ko-KR" sz="1200" dirty="0">
                <a:solidFill>
                  <a:schemeClr val="tx1"/>
                </a:solidFill>
                <a:latin typeface="Arial" panose="020B0604020202020204" pitchFamily="34" charset="0"/>
                <a:cs typeface="Arial" panose="020B0604020202020204" pitchFamily="34" charset="0"/>
              </a:rPr>
              <a:t>Single Cell </a:t>
            </a:r>
            <a:r>
              <a:rPr lang="en-US" altLang="ko-KR" sz="1200" dirty="0" err="1">
                <a:solidFill>
                  <a:schemeClr val="tx1"/>
                </a:solidFill>
                <a:latin typeface="Arial" panose="020B0604020202020204" pitchFamily="34" charset="0"/>
                <a:cs typeface="Arial" panose="020B0604020202020204" pitchFamily="34" charset="0"/>
              </a:rPr>
              <a:t>RNAseq</a:t>
            </a:r>
            <a:r>
              <a:rPr lang="en-US" altLang="ko-KR" sz="1200" dirty="0">
                <a:solidFill>
                  <a:schemeClr val="tx1"/>
                </a:solidFill>
                <a:latin typeface="Arial" panose="020B0604020202020204" pitchFamily="34" charset="0"/>
                <a:cs typeface="Arial" panose="020B0604020202020204" pitchFamily="34" charset="0"/>
              </a:rPr>
              <a:t> methods resolve gene expression at the single cell level, but lose the spatial context.</a:t>
            </a:r>
          </a:p>
          <a:p>
            <a:r>
              <a:rPr lang="en-US" altLang="ko-KR" sz="1200" dirty="0" err="1">
                <a:solidFill>
                  <a:schemeClr val="tx1"/>
                </a:solidFill>
                <a:latin typeface="Arial" panose="020B0604020202020204" pitchFamily="34" charset="0"/>
                <a:cs typeface="Arial" panose="020B0604020202020204" pitchFamily="34" charset="0"/>
              </a:rPr>
              <a:t>Visium</a:t>
            </a:r>
            <a:r>
              <a:rPr lang="en-US" altLang="ko-KR" sz="1200" dirty="0">
                <a:solidFill>
                  <a:schemeClr val="tx1"/>
                </a:solidFill>
                <a:latin typeface="Arial" panose="020B0604020202020204" pitchFamily="34" charset="0"/>
                <a:cs typeface="Arial" panose="020B0604020202020204" pitchFamily="34" charset="0"/>
              </a:rPr>
              <a:t> spatial gene expression maintains spatial information, but the resolution of each spot is limited (1-10 cells).</a:t>
            </a:r>
          </a:p>
          <a:p>
            <a:endParaRPr lang="en-US" altLang="ko-KR" sz="1500" dirty="0">
              <a:solidFill>
                <a:schemeClr val="tx1"/>
              </a:solidFill>
              <a:latin typeface="Arial" panose="020B0604020202020204" pitchFamily="34" charset="0"/>
              <a:cs typeface="Arial" panose="020B0604020202020204" pitchFamily="34" charset="0"/>
            </a:endParaRPr>
          </a:p>
          <a:p>
            <a:r>
              <a:rPr lang="en-US" altLang="ko-KR" sz="1500" b="1" dirty="0">
                <a:solidFill>
                  <a:schemeClr val="tx1"/>
                </a:solidFill>
                <a:latin typeface="Arial" panose="020B0604020202020204" pitchFamily="34" charset="0"/>
                <a:cs typeface="Arial" panose="020B0604020202020204" pitchFamily="34" charset="0"/>
              </a:rPr>
              <a:t>Solution</a:t>
            </a:r>
          </a:p>
          <a:p>
            <a:r>
              <a:rPr lang="en-US" altLang="ko-KR" sz="1200" dirty="0">
                <a:solidFill>
                  <a:schemeClr val="tx1"/>
                </a:solidFill>
                <a:latin typeface="Arial" panose="020B0604020202020204" pitchFamily="34" charset="0"/>
                <a:cs typeface="Arial" panose="020B0604020202020204" pitchFamily="34" charset="0"/>
              </a:rPr>
              <a:t>- Deconvolution (Identify the cell types and their relative proportions contributing to a spot)</a:t>
            </a:r>
          </a:p>
          <a:p>
            <a:r>
              <a:rPr lang="en-US" altLang="ko-KR" sz="1200" dirty="0">
                <a:solidFill>
                  <a:schemeClr val="tx1"/>
                </a:solidFill>
                <a:latin typeface="Arial" panose="020B0604020202020204" pitchFamily="34" charset="0"/>
                <a:cs typeface="Arial" panose="020B0604020202020204" pitchFamily="34" charset="0"/>
              </a:rPr>
              <a:t>- Mapping (Assign the most likely dominant cell type to a spot)</a:t>
            </a:r>
          </a:p>
        </p:txBody>
      </p:sp>
      <p:sp>
        <p:nvSpPr>
          <p:cNvPr id="20" name="TextBox 19">
            <a:extLst>
              <a:ext uri="{FF2B5EF4-FFF2-40B4-BE49-F238E27FC236}">
                <a16:creationId xmlns:a16="http://schemas.microsoft.com/office/drawing/2014/main" id="{FC04F696-BDFD-CA4F-B9DD-F470A09B3246}"/>
              </a:ext>
            </a:extLst>
          </p:cNvPr>
          <p:cNvSpPr txBox="1"/>
          <p:nvPr/>
        </p:nvSpPr>
        <p:spPr>
          <a:xfrm>
            <a:off x="-4605" y="-5252"/>
            <a:ext cx="1976823" cy="246221"/>
          </a:xfrm>
          <a:prstGeom prst="rect">
            <a:avLst/>
          </a:prstGeom>
          <a:noFill/>
        </p:spPr>
        <p:txBody>
          <a:bodyPr wrap="none" rtlCol="0">
            <a:spAutoFit/>
          </a:bodyPr>
          <a:lstStyle/>
          <a:p>
            <a:r>
              <a:rPr lang="en-US" altLang="ko-Kore-US" sz="1000" dirty="0">
                <a:solidFill>
                  <a:srgbClr val="DDC5D0"/>
                </a:solidFill>
                <a:latin typeface="Arial" panose="020B0604020202020204" pitchFamily="34" charset="0"/>
                <a:cs typeface="Arial" panose="020B0604020202020204" pitchFamily="34" charset="0"/>
              </a:rPr>
              <a:t>Load and preprocessing </a:t>
            </a:r>
            <a:r>
              <a:rPr lang="en-US" altLang="ko-Kore-US" sz="1000" dirty="0" err="1">
                <a:solidFill>
                  <a:srgbClr val="DDC5D0"/>
                </a:solidFill>
                <a:latin typeface="Arial" panose="020B0604020202020204" pitchFamily="34" charset="0"/>
                <a:cs typeface="Arial" panose="020B0604020202020204" pitchFamily="34" charset="0"/>
              </a:rPr>
              <a:t>VIsium</a:t>
            </a:r>
            <a:endParaRPr lang="en-KR" sz="1000" dirty="0">
              <a:solidFill>
                <a:srgbClr val="DDD5E2"/>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F5772F3F-D7A7-414C-98BF-366E9CB24635}"/>
              </a:ext>
            </a:extLst>
          </p:cNvPr>
          <p:cNvSpPr txBox="1"/>
          <p:nvPr/>
        </p:nvSpPr>
        <p:spPr>
          <a:xfrm>
            <a:off x="2659171" y="-4015"/>
            <a:ext cx="2319866"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Load and preprocessing single cell</a:t>
            </a:r>
            <a:endParaRPr lang="en-KR" sz="1000" b="1" dirty="0">
              <a:solidFill>
                <a:srgbClr val="CBA5B6"/>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FB1A3FF-0B89-724A-A1E6-E93619BDF7BF}"/>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DC5D0"/>
                </a:solidFill>
                <a:latin typeface="Arial" panose="020B0604020202020204" pitchFamily="34" charset="0"/>
                <a:cs typeface="Arial" panose="020B0604020202020204" pitchFamily="34" charset="0"/>
              </a:rPr>
              <a:t>Find </a:t>
            </a:r>
            <a:r>
              <a:rPr lang="en-US" sz="1000" dirty="0" err="1">
                <a:solidFill>
                  <a:srgbClr val="DDC5D0"/>
                </a:solidFill>
                <a:latin typeface="Arial" panose="020B0604020202020204" pitchFamily="34" charset="0"/>
                <a:cs typeface="Arial" panose="020B0604020202020204" pitchFamily="34" charset="0"/>
              </a:rPr>
              <a:t>TransferAnchors</a:t>
            </a:r>
            <a:endParaRPr lang="en-KR" sz="1000" dirty="0">
              <a:solidFill>
                <a:srgbClr val="DDC5D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1EE0C059-9327-664B-8E29-3AD74B159CD8}"/>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cxnSp>
        <p:nvCxnSpPr>
          <p:cNvPr id="24" name="Straight Connector 17">
            <a:extLst>
              <a:ext uri="{FF2B5EF4-FFF2-40B4-BE49-F238E27FC236}">
                <a16:creationId xmlns:a16="http://schemas.microsoft.com/office/drawing/2014/main" id="{C4836DA4-F7A5-3749-90E5-F6CD8E56DE29}"/>
              </a:ext>
            </a:extLst>
          </p:cNvPr>
          <p:cNvCxnSpPr>
            <a:cxnSpLocks/>
            <a:stCxn id="20" idx="3"/>
            <a:endCxn id="21" idx="1"/>
          </p:cNvCxnSpPr>
          <p:nvPr/>
        </p:nvCxnSpPr>
        <p:spPr>
          <a:xfrm>
            <a:off x="1972218" y="117859"/>
            <a:ext cx="686953"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19">
            <a:extLst>
              <a:ext uri="{FF2B5EF4-FFF2-40B4-BE49-F238E27FC236}">
                <a16:creationId xmlns:a16="http://schemas.microsoft.com/office/drawing/2014/main" id="{770BC630-5955-0948-AF49-E40905F3B144}"/>
              </a:ext>
            </a:extLst>
          </p:cNvPr>
          <p:cNvCxnSpPr>
            <a:cxnSpLocks/>
            <a:stCxn id="22" idx="3"/>
            <a:endCxn id="23" idx="1"/>
          </p:cNvCxnSpPr>
          <p:nvPr/>
        </p:nvCxnSpPr>
        <p:spPr>
          <a:xfrm>
            <a:off x="6991917" y="119096"/>
            <a:ext cx="855197"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AE3E33D5-B4C7-904E-9BBE-AD3005653C56}"/>
              </a:ext>
            </a:extLst>
          </p:cNvPr>
          <p:cNvCxnSpPr>
            <a:cxnSpLocks/>
            <a:stCxn id="21" idx="3"/>
            <a:endCxn id="22" idx="1"/>
          </p:cNvCxnSpPr>
          <p:nvPr/>
        </p:nvCxnSpPr>
        <p:spPr>
          <a:xfrm>
            <a:off x="4979037" y="119096"/>
            <a:ext cx="600314"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015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69175" y="594702"/>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Find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TransferAnchors</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37</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74376" y="1188560"/>
            <a:ext cx="7969512" cy="1649643"/>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Find a set of anchors between a reference and query object. These anchors can later be used to </a:t>
            </a:r>
          </a:p>
          <a:p>
            <a:r>
              <a:rPr lang="en-US" altLang="ko-KR" sz="1300" dirty="0">
                <a:solidFill>
                  <a:schemeClr val="tx1"/>
                </a:solidFill>
                <a:latin typeface="Arial" panose="020B0604020202020204" pitchFamily="34" charset="0"/>
                <a:cs typeface="Arial" panose="020B0604020202020204" pitchFamily="34" charset="0"/>
              </a:rPr>
              <a:t>   transfer data from the reference to query object using the </a:t>
            </a:r>
            <a:r>
              <a:rPr lang="en-US" altLang="ko-KR" sz="1300" dirty="0" err="1">
                <a:solidFill>
                  <a:schemeClr val="tx1"/>
                </a:solidFill>
                <a:latin typeface="Arial" panose="020B0604020202020204" pitchFamily="34" charset="0"/>
                <a:cs typeface="Arial" panose="020B0604020202020204" pitchFamily="34" charset="0"/>
              </a:rPr>
              <a:t>TransferData</a:t>
            </a:r>
            <a:r>
              <a:rPr lang="en-US" altLang="ko-KR" sz="1300" dirty="0">
                <a:solidFill>
                  <a:schemeClr val="tx1"/>
                </a:solidFill>
                <a:latin typeface="Arial" panose="020B0604020202020204" pitchFamily="34" charset="0"/>
                <a:cs typeface="Arial" panose="020B0604020202020204" pitchFamily="34" charset="0"/>
              </a:rPr>
              <a:t> object.</a:t>
            </a:r>
          </a:p>
          <a:p>
            <a:endParaRPr lang="en-US" altLang="ko-KR" sz="1000" dirty="0">
              <a:solidFill>
                <a:schemeClr val="tx1"/>
              </a:solidFill>
              <a:latin typeface="Arial" panose="020B0604020202020204" pitchFamily="34" charset="0"/>
              <a:cs typeface="Arial" panose="020B0604020202020204" pitchFamily="34" charset="0"/>
            </a:endParaRPr>
          </a:p>
          <a:p>
            <a:r>
              <a:rPr lang="en-US" altLang="ko-KR" sz="1500" dirty="0">
                <a:solidFill>
                  <a:schemeClr val="tx1"/>
                </a:solidFill>
                <a:latin typeface="Courier New" panose="02070309020205020404" pitchFamily="49" charset="0"/>
                <a:cs typeface="Courier New" panose="02070309020205020404" pitchFamily="49" charset="0"/>
              </a:rPr>
              <a:t>anchors = </a:t>
            </a:r>
            <a:r>
              <a:rPr lang="en-US" altLang="ko-KR" sz="1500" dirty="0" err="1">
                <a:solidFill>
                  <a:schemeClr val="tx1"/>
                </a:solidFill>
                <a:latin typeface="Courier New" panose="02070309020205020404" pitchFamily="49" charset="0"/>
                <a:cs typeface="Courier New" panose="02070309020205020404" pitchFamily="49" charset="0"/>
              </a:rPr>
              <a:t>FindTransferAnchors</a:t>
            </a:r>
            <a:r>
              <a:rPr lang="en-US" altLang="ko-KR" sz="1500" dirty="0">
                <a:solidFill>
                  <a:schemeClr val="tx1"/>
                </a:solidFill>
                <a:latin typeface="Courier New" panose="02070309020205020404" pitchFamily="49" charset="0"/>
                <a:cs typeface="Courier New" panose="02070309020205020404" pitchFamily="49" charset="0"/>
              </a:rPr>
              <a:t>(reference = </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query = cortex, </a:t>
            </a:r>
            <a:r>
              <a:rPr lang="en-US" altLang="ko-KR" sz="1500" dirty="0" err="1">
                <a:solidFill>
                  <a:schemeClr val="tx1"/>
                </a:solidFill>
                <a:latin typeface="Courier New" panose="02070309020205020404" pitchFamily="49" charset="0"/>
                <a:cs typeface="Courier New" panose="02070309020205020404" pitchFamily="49" charset="0"/>
              </a:rPr>
              <a:t>normalization.method</a:t>
            </a:r>
            <a:r>
              <a:rPr lang="en-US" altLang="ko-KR" sz="1500" dirty="0">
                <a:solidFill>
                  <a:schemeClr val="tx1"/>
                </a:solidFill>
                <a:latin typeface="Courier New" panose="02070309020205020404" pitchFamily="49" charset="0"/>
                <a:cs typeface="Courier New" panose="02070309020205020404" pitchFamily="49" charset="0"/>
              </a:rPr>
              <a:t> = "SCT")</a:t>
            </a:r>
          </a:p>
          <a:p>
            <a:endParaRPr lang="en-US" altLang="ko-KR" sz="8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anchors@anchors</a:t>
            </a:r>
            <a:r>
              <a:rPr lang="en-US" altLang="ko-KR" sz="1500" dirty="0">
                <a:solidFill>
                  <a:schemeClr val="tx1"/>
                </a:solidFill>
                <a:latin typeface="Courier New" panose="02070309020205020404" pitchFamily="49" charset="0"/>
                <a:cs typeface="Courier New" panose="02070309020205020404" pitchFamily="49" charset="0"/>
              </a:rPr>
              <a:t> %&gt;% head(15)</a:t>
            </a:r>
          </a:p>
        </p:txBody>
      </p:sp>
      <p:pic>
        <p:nvPicPr>
          <p:cNvPr id="8" name="그림 7">
            <a:extLst>
              <a:ext uri="{FF2B5EF4-FFF2-40B4-BE49-F238E27FC236}">
                <a16:creationId xmlns:a16="http://schemas.microsoft.com/office/drawing/2014/main" id="{57D91948-9C17-6A43-FABA-FC4A4757ACD8}"/>
              </a:ext>
            </a:extLst>
          </p:cNvPr>
          <p:cNvPicPr>
            <a:picLocks noChangeAspect="1"/>
          </p:cNvPicPr>
          <p:nvPr/>
        </p:nvPicPr>
        <p:blipFill>
          <a:blip r:embed="rId2"/>
          <a:stretch>
            <a:fillRect/>
          </a:stretch>
        </p:blipFill>
        <p:spPr>
          <a:xfrm>
            <a:off x="3319484" y="3000688"/>
            <a:ext cx="2505031" cy="3272338"/>
          </a:xfrm>
          <a:prstGeom prst="rect">
            <a:avLst/>
          </a:prstGeom>
        </p:spPr>
      </p:pic>
      <p:sp>
        <p:nvSpPr>
          <p:cNvPr id="20" name="TextBox 19">
            <a:extLst>
              <a:ext uri="{FF2B5EF4-FFF2-40B4-BE49-F238E27FC236}">
                <a16:creationId xmlns:a16="http://schemas.microsoft.com/office/drawing/2014/main" id="{A1D2B37C-463B-3940-83F3-FE3B891876AE}"/>
              </a:ext>
            </a:extLst>
          </p:cNvPr>
          <p:cNvSpPr txBox="1"/>
          <p:nvPr/>
        </p:nvSpPr>
        <p:spPr>
          <a:xfrm>
            <a:off x="-4605" y="-5252"/>
            <a:ext cx="1976823" cy="246221"/>
          </a:xfrm>
          <a:prstGeom prst="rect">
            <a:avLst/>
          </a:prstGeom>
          <a:noFill/>
        </p:spPr>
        <p:txBody>
          <a:bodyPr wrap="none" rtlCol="0">
            <a:spAutoFit/>
          </a:bodyPr>
          <a:lstStyle/>
          <a:p>
            <a:r>
              <a:rPr lang="en-US" altLang="ko-Kore-US" sz="1000" dirty="0">
                <a:solidFill>
                  <a:srgbClr val="DDC5D0"/>
                </a:solidFill>
                <a:latin typeface="Arial" panose="020B0604020202020204" pitchFamily="34" charset="0"/>
                <a:cs typeface="Arial" panose="020B0604020202020204" pitchFamily="34" charset="0"/>
              </a:rPr>
              <a:t>Load and preprocessing </a:t>
            </a:r>
            <a:r>
              <a:rPr lang="en-US" altLang="ko-Kore-US" sz="1000" dirty="0" err="1">
                <a:solidFill>
                  <a:srgbClr val="DDC5D0"/>
                </a:solidFill>
                <a:latin typeface="Arial" panose="020B0604020202020204" pitchFamily="34" charset="0"/>
                <a:cs typeface="Arial" panose="020B0604020202020204" pitchFamily="34" charset="0"/>
              </a:rPr>
              <a:t>VIsium</a:t>
            </a:r>
            <a:endParaRPr lang="en-KR" sz="1000" dirty="0">
              <a:solidFill>
                <a:srgbClr val="DDD5E2"/>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B5ADCE6-8A10-AD4C-9AFD-D1EE378DB0DF}"/>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FC5D0"/>
                </a:solidFill>
                <a:latin typeface="Arial" panose="020B0604020202020204" pitchFamily="34" charset="0"/>
                <a:cs typeface="Arial" panose="020B0604020202020204" pitchFamily="34" charset="0"/>
              </a:rPr>
              <a:t>Load and preprocessing single cell</a:t>
            </a:r>
            <a:endParaRPr lang="en-KR" sz="1000" dirty="0">
              <a:solidFill>
                <a:srgbClr val="DFC5D0"/>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C5E4549-68BC-F644-83F9-64E3C99D596A}"/>
              </a:ext>
            </a:extLst>
          </p:cNvPr>
          <p:cNvSpPr txBox="1"/>
          <p:nvPr/>
        </p:nvSpPr>
        <p:spPr>
          <a:xfrm>
            <a:off x="5579351" y="-4015"/>
            <a:ext cx="1521570"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Find </a:t>
            </a:r>
            <a:r>
              <a:rPr lang="en-US" sz="1000" b="1" dirty="0" err="1">
                <a:solidFill>
                  <a:srgbClr val="CBA5B6"/>
                </a:solidFill>
                <a:latin typeface="Arial" panose="020B0604020202020204" pitchFamily="34" charset="0"/>
                <a:cs typeface="Arial" panose="020B0604020202020204" pitchFamily="34" charset="0"/>
              </a:rPr>
              <a:t>TransferAnchors</a:t>
            </a:r>
            <a:endParaRPr lang="en-KR" sz="1000" b="1" dirty="0">
              <a:solidFill>
                <a:srgbClr val="CBA5B6"/>
              </a:solidFill>
              <a:latin typeface="Arial" panose="020B0604020202020204" pitchFamily="34" charset="0"/>
              <a:cs typeface="Arial" panose="020B0604020202020204" pitchFamily="34" charset="0"/>
            </a:endParaRPr>
          </a:p>
        </p:txBody>
      </p:sp>
      <p:cxnSp>
        <p:nvCxnSpPr>
          <p:cNvPr id="23" name="Straight Connector 17">
            <a:extLst>
              <a:ext uri="{FF2B5EF4-FFF2-40B4-BE49-F238E27FC236}">
                <a16:creationId xmlns:a16="http://schemas.microsoft.com/office/drawing/2014/main" id="{D73B4142-6956-2541-81B0-64D245683A44}"/>
              </a:ext>
            </a:extLst>
          </p:cNvPr>
          <p:cNvCxnSpPr>
            <a:cxnSpLocks/>
            <a:stCxn id="20" idx="3"/>
            <a:endCxn id="21" idx="1"/>
          </p:cNvCxnSpPr>
          <p:nvPr/>
        </p:nvCxnSpPr>
        <p:spPr>
          <a:xfrm>
            <a:off x="1972218" y="117859"/>
            <a:ext cx="686953"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FD5D83C0-C0B8-D244-91AB-25D21195BCA9}"/>
              </a:ext>
            </a:extLst>
          </p:cNvPr>
          <p:cNvCxnSpPr>
            <a:cxnSpLocks/>
            <a:stCxn id="22" idx="3"/>
          </p:cNvCxnSpPr>
          <p:nvPr/>
        </p:nvCxnSpPr>
        <p:spPr>
          <a:xfrm>
            <a:off x="7100921" y="119096"/>
            <a:ext cx="746193"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2">
            <a:extLst>
              <a:ext uri="{FF2B5EF4-FFF2-40B4-BE49-F238E27FC236}">
                <a16:creationId xmlns:a16="http://schemas.microsoft.com/office/drawing/2014/main" id="{49704376-5976-B949-B2A7-5C3F5A399779}"/>
              </a:ext>
            </a:extLst>
          </p:cNvPr>
          <p:cNvCxnSpPr>
            <a:cxnSpLocks/>
            <a:stCxn id="21" idx="3"/>
            <a:endCxn id="22" idx="1"/>
          </p:cNvCxnSpPr>
          <p:nvPr/>
        </p:nvCxnSpPr>
        <p:spPr>
          <a:xfrm>
            <a:off x="4805913" y="119096"/>
            <a:ext cx="77343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224EA3E-7233-D046-9C67-68646CC2CE51}"/>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0792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38</a:t>
            </a:fld>
            <a:endParaRPr lang="ko-KR" altLang="en-US" dirty="0"/>
          </a:p>
        </p:txBody>
      </p:sp>
      <p:sp>
        <p:nvSpPr>
          <p:cNvPr id="16" name="직사각형 5">
            <a:extLst>
              <a:ext uri="{FF2B5EF4-FFF2-40B4-BE49-F238E27FC236}">
                <a16:creationId xmlns:a16="http://schemas.microsoft.com/office/drawing/2014/main" id="{F620F681-E28D-99D2-8D76-CE7679319F56}"/>
              </a:ext>
            </a:extLst>
          </p:cNvPr>
          <p:cNvSpPr/>
          <p:nvPr/>
        </p:nvSpPr>
        <p:spPr>
          <a:xfrm>
            <a:off x="275616" y="1193302"/>
            <a:ext cx="7939088" cy="1858666"/>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TransferData</a:t>
            </a:r>
            <a:r>
              <a:rPr lang="en-US" altLang="ko-KR" sz="1300" dirty="0">
                <a:solidFill>
                  <a:schemeClr val="tx1"/>
                </a:solidFill>
                <a:latin typeface="Arial" panose="020B0604020202020204" pitchFamily="34" charset="0"/>
                <a:cs typeface="Arial" panose="020B0604020202020204" pitchFamily="34" charset="0"/>
              </a:rPr>
              <a:t>: Transfer categorical or continuous data across single-cell datasets</a:t>
            </a:r>
          </a:p>
          <a:p>
            <a:r>
              <a:rPr lang="en-US" altLang="ko-KR" sz="1300" dirty="0">
                <a:solidFill>
                  <a:schemeClr val="tx1"/>
                </a:solidFill>
                <a:latin typeface="Arial" panose="020B0604020202020204" pitchFamily="34" charset="0"/>
                <a:cs typeface="Arial" panose="020B0604020202020204" pitchFamily="34" charset="0"/>
              </a:rPr>
              <a:t># </a:t>
            </a:r>
            <a:r>
              <a:rPr lang="en-US" altLang="ko-KR" sz="1300" dirty="0" err="1">
                <a:solidFill>
                  <a:schemeClr val="tx1"/>
                </a:solidFill>
                <a:latin typeface="Arial" panose="020B0604020202020204" pitchFamily="34" charset="0"/>
                <a:cs typeface="Arial" panose="020B0604020202020204" pitchFamily="34" charset="0"/>
              </a:rPr>
              <a:t>weight.reduction</a:t>
            </a:r>
            <a:r>
              <a:rPr lang="en-US" altLang="ko-KR" sz="1300" dirty="0">
                <a:solidFill>
                  <a:schemeClr val="tx1"/>
                </a:solidFill>
                <a:latin typeface="Arial" panose="020B0604020202020204" pitchFamily="34" charset="0"/>
                <a:cs typeface="Arial" panose="020B0604020202020204" pitchFamily="34" charset="0"/>
              </a:rPr>
              <a:t>: Dimensional reduction to use for the weighting anchors</a:t>
            </a:r>
          </a:p>
          <a:p>
            <a:endParaRPr lang="en-US" altLang="ko-KR" sz="800"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predictions.assay</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TransferData</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anchorset</a:t>
            </a:r>
            <a:r>
              <a:rPr lang="en-US" altLang="ko-KR" sz="1500" dirty="0">
                <a:solidFill>
                  <a:schemeClr val="tx1"/>
                </a:solidFill>
                <a:latin typeface="Courier New" panose="02070309020205020404" pitchFamily="49" charset="0"/>
                <a:cs typeface="Courier New" panose="02070309020205020404" pitchFamily="49" charset="0"/>
              </a:rPr>
              <a:t> = anchors, </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allen_reference$subclass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prediction.assay</a:t>
            </a:r>
            <a:r>
              <a:rPr lang="en-US" altLang="ko-KR" sz="1500" dirty="0">
                <a:solidFill>
                  <a:schemeClr val="tx1"/>
                </a:solidFill>
                <a:latin typeface="Courier New" panose="02070309020205020404" pitchFamily="49" charset="0"/>
                <a:cs typeface="Courier New" panose="02070309020205020404" pitchFamily="49" charset="0"/>
              </a:rPr>
              <a:t> = TRUE, </a:t>
            </a:r>
            <a:r>
              <a:rPr lang="en-US" altLang="ko-KR" sz="1500" dirty="0" err="1">
                <a:solidFill>
                  <a:schemeClr val="tx1"/>
                </a:solidFill>
                <a:latin typeface="Courier New" panose="02070309020205020404" pitchFamily="49" charset="0"/>
                <a:cs typeface="Courier New" panose="02070309020205020404" pitchFamily="49" charset="0"/>
              </a:rPr>
              <a:t>weight.reduction</a:t>
            </a:r>
            <a:r>
              <a:rPr lang="en-US" altLang="ko-KR" sz="1500" dirty="0">
                <a:solidFill>
                  <a:schemeClr val="tx1"/>
                </a:solidFill>
                <a:latin typeface="Courier New" panose="02070309020205020404" pitchFamily="49" charset="0"/>
                <a:cs typeface="Courier New" panose="02070309020205020404" pitchFamily="49" charset="0"/>
              </a:rPr>
              <a:t> = cortex[["</a:t>
            </a:r>
            <a:r>
              <a:rPr lang="en-US" altLang="ko-KR" sz="1500" dirty="0" err="1">
                <a:solidFill>
                  <a:schemeClr val="tx1"/>
                </a:solidFill>
                <a:latin typeface="Courier New" panose="02070309020205020404" pitchFamily="49" charset="0"/>
                <a:cs typeface="Courier New" panose="02070309020205020404" pitchFamily="49" charset="0"/>
              </a:rPr>
              <a:t>pca</a:t>
            </a:r>
            <a:r>
              <a:rPr lang="en-US" altLang="ko-KR" sz="1500" dirty="0">
                <a:solidFill>
                  <a:schemeClr val="tx1"/>
                </a:solidFill>
                <a:latin typeface="Courier New" panose="02070309020205020404" pitchFamily="49" charset="0"/>
                <a:cs typeface="Courier New" panose="02070309020205020404" pitchFamily="49" charset="0"/>
              </a:rPr>
              <a:t>"]], dims = 1:30)</a:t>
            </a:r>
          </a:p>
          <a:p>
            <a:endParaRPr lang="en-US" altLang="ko-KR" sz="9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predictions.assay</a:t>
            </a:r>
            <a:r>
              <a:rPr lang="en-US" altLang="ko-KR" sz="1500" dirty="0">
                <a:solidFill>
                  <a:schemeClr val="tx1"/>
                </a:solidFill>
                <a:latin typeface="Courier New" panose="02070309020205020404" pitchFamily="49" charset="0"/>
                <a:cs typeface="Courier New" panose="02070309020205020404" pitchFamily="49" charset="0"/>
              </a:rPr>
              <a:t>[,1:3] %&gt;% t()</a:t>
            </a:r>
          </a:p>
        </p:txBody>
      </p:sp>
      <p:sp>
        <p:nvSpPr>
          <p:cNvPr id="14" name="제목 12">
            <a:extLst>
              <a:ext uri="{FF2B5EF4-FFF2-40B4-BE49-F238E27FC236}">
                <a16:creationId xmlns:a16="http://schemas.microsoft.com/office/drawing/2014/main" id="{8DDF9CD5-4B28-C754-F770-A09CD2C236F9}"/>
              </a:ext>
            </a:extLst>
          </p:cNvPr>
          <p:cNvSpPr>
            <a:spLocks noGrp="1"/>
          </p:cNvSpPr>
          <p:nvPr>
            <p:ph type="title"/>
          </p:nvPr>
        </p:nvSpPr>
        <p:spPr>
          <a:xfrm>
            <a:off x="278976" y="584974"/>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Acquire prediction assay</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0" name="그림 19">
            <a:extLst>
              <a:ext uri="{FF2B5EF4-FFF2-40B4-BE49-F238E27FC236}">
                <a16:creationId xmlns:a16="http://schemas.microsoft.com/office/drawing/2014/main" id="{D6C60FB8-F935-05D6-CBB1-1116E52C3849}"/>
              </a:ext>
            </a:extLst>
          </p:cNvPr>
          <p:cNvPicPr>
            <a:picLocks noChangeAspect="1"/>
          </p:cNvPicPr>
          <p:nvPr/>
        </p:nvPicPr>
        <p:blipFill>
          <a:blip r:embed="rId2"/>
          <a:stretch>
            <a:fillRect/>
          </a:stretch>
        </p:blipFill>
        <p:spPr>
          <a:xfrm>
            <a:off x="278975" y="3441305"/>
            <a:ext cx="7964913" cy="1458364"/>
          </a:xfrm>
          <a:prstGeom prst="rect">
            <a:avLst/>
          </a:prstGeom>
        </p:spPr>
      </p:pic>
      <p:sp>
        <p:nvSpPr>
          <p:cNvPr id="18" name="TextBox 17">
            <a:extLst>
              <a:ext uri="{FF2B5EF4-FFF2-40B4-BE49-F238E27FC236}">
                <a16:creationId xmlns:a16="http://schemas.microsoft.com/office/drawing/2014/main" id="{C052685D-0D85-834C-BB58-3E39BAAA7A5F}"/>
              </a:ext>
            </a:extLst>
          </p:cNvPr>
          <p:cNvSpPr txBox="1"/>
          <p:nvPr/>
        </p:nvSpPr>
        <p:spPr>
          <a:xfrm>
            <a:off x="-4605" y="-5252"/>
            <a:ext cx="1976823" cy="246221"/>
          </a:xfrm>
          <a:prstGeom prst="rect">
            <a:avLst/>
          </a:prstGeom>
          <a:noFill/>
        </p:spPr>
        <p:txBody>
          <a:bodyPr wrap="none" rtlCol="0">
            <a:spAutoFit/>
          </a:bodyPr>
          <a:lstStyle/>
          <a:p>
            <a:r>
              <a:rPr lang="en-US" altLang="ko-Kore-US" sz="1000" dirty="0">
                <a:solidFill>
                  <a:srgbClr val="DDC5D0"/>
                </a:solidFill>
                <a:latin typeface="Arial" panose="020B0604020202020204" pitchFamily="34" charset="0"/>
                <a:cs typeface="Arial" panose="020B0604020202020204" pitchFamily="34" charset="0"/>
              </a:rPr>
              <a:t>Load and preprocessing </a:t>
            </a:r>
            <a:r>
              <a:rPr lang="en-US" altLang="ko-Kore-US" sz="1000" dirty="0" err="1">
                <a:solidFill>
                  <a:srgbClr val="DDC5D0"/>
                </a:solidFill>
                <a:latin typeface="Arial" panose="020B0604020202020204" pitchFamily="34" charset="0"/>
                <a:cs typeface="Arial" panose="020B0604020202020204" pitchFamily="34" charset="0"/>
              </a:rPr>
              <a:t>VIsium</a:t>
            </a:r>
            <a:endParaRPr lang="en-KR" sz="1000" dirty="0">
              <a:solidFill>
                <a:srgbClr val="DDD5E2"/>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308BE25-5F37-4441-8033-FB07EF48CC99}"/>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FC5D0"/>
                </a:solidFill>
                <a:latin typeface="Arial" panose="020B0604020202020204" pitchFamily="34" charset="0"/>
                <a:cs typeface="Arial" panose="020B0604020202020204" pitchFamily="34" charset="0"/>
              </a:rPr>
              <a:t>Load and preprocessing single cell</a:t>
            </a:r>
            <a:endParaRPr lang="en-KR" sz="1000" dirty="0">
              <a:solidFill>
                <a:srgbClr val="DFC5D0"/>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50B29EB-836B-A24C-BC3B-53FA8363A388}"/>
              </a:ext>
            </a:extLst>
          </p:cNvPr>
          <p:cNvSpPr txBox="1"/>
          <p:nvPr/>
        </p:nvSpPr>
        <p:spPr>
          <a:xfrm>
            <a:off x="5579351" y="-4015"/>
            <a:ext cx="1521570"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Find </a:t>
            </a:r>
            <a:r>
              <a:rPr lang="en-US" sz="1000" b="1" dirty="0" err="1">
                <a:solidFill>
                  <a:srgbClr val="CBA5B6"/>
                </a:solidFill>
                <a:latin typeface="Arial" panose="020B0604020202020204" pitchFamily="34" charset="0"/>
                <a:cs typeface="Arial" panose="020B0604020202020204" pitchFamily="34" charset="0"/>
              </a:rPr>
              <a:t>TransferAnchors</a:t>
            </a:r>
            <a:endParaRPr lang="en-KR" sz="1000" b="1" dirty="0">
              <a:solidFill>
                <a:srgbClr val="CBA5B6"/>
              </a:solidFill>
              <a:latin typeface="Arial" panose="020B0604020202020204" pitchFamily="34" charset="0"/>
              <a:cs typeface="Arial" panose="020B0604020202020204" pitchFamily="34" charset="0"/>
            </a:endParaRPr>
          </a:p>
        </p:txBody>
      </p:sp>
      <p:cxnSp>
        <p:nvCxnSpPr>
          <p:cNvPr id="23" name="Straight Connector 17">
            <a:extLst>
              <a:ext uri="{FF2B5EF4-FFF2-40B4-BE49-F238E27FC236}">
                <a16:creationId xmlns:a16="http://schemas.microsoft.com/office/drawing/2014/main" id="{4C87ED99-CB32-4844-B66F-5C89D07515C8}"/>
              </a:ext>
            </a:extLst>
          </p:cNvPr>
          <p:cNvCxnSpPr>
            <a:cxnSpLocks/>
            <a:stCxn id="18" idx="3"/>
            <a:endCxn id="21" idx="1"/>
          </p:cNvCxnSpPr>
          <p:nvPr/>
        </p:nvCxnSpPr>
        <p:spPr>
          <a:xfrm>
            <a:off x="1972218" y="117859"/>
            <a:ext cx="686953"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84521224-83FC-514E-8239-9B3424710CC0}"/>
              </a:ext>
            </a:extLst>
          </p:cNvPr>
          <p:cNvCxnSpPr>
            <a:cxnSpLocks/>
            <a:stCxn id="22" idx="3"/>
          </p:cNvCxnSpPr>
          <p:nvPr/>
        </p:nvCxnSpPr>
        <p:spPr>
          <a:xfrm>
            <a:off x="7100921" y="119096"/>
            <a:ext cx="746193"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2">
            <a:extLst>
              <a:ext uri="{FF2B5EF4-FFF2-40B4-BE49-F238E27FC236}">
                <a16:creationId xmlns:a16="http://schemas.microsoft.com/office/drawing/2014/main" id="{1032A7BC-6ACF-504F-8619-D2DD93F06665}"/>
              </a:ext>
            </a:extLst>
          </p:cNvPr>
          <p:cNvCxnSpPr>
            <a:cxnSpLocks/>
            <a:stCxn id="21" idx="3"/>
            <a:endCxn id="22" idx="1"/>
          </p:cNvCxnSpPr>
          <p:nvPr/>
        </p:nvCxnSpPr>
        <p:spPr>
          <a:xfrm>
            <a:off x="4805913" y="119096"/>
            <a:ext cx="77343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305AD2E-6631-0541-A645-8FBB61BAC226}"/>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3833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39</a:t>
            </a:fld>
            <a:endParaRPr lang="ko-KR" altLang="en-US" dirty="0"/>
          </a:p>
        </p:txBody>
      </p:sp>
      <p:sp>
        <p:nvSpPr>
          <p:cNvPr id="16" name="직사각형 5">
            <a:extLst>
              <a:ext uri="{FF2B5EF4-FFF2-40B4-BE49-F238E27FC236}">
                <a16:creationId xmlns:a16="http://schemas.microsoft.com/office/drawing/2014/main" id="{F620F681-E28D-99D2-8D76-CE7679319F56}"/>
              </a:ext>
            </a:extLst>
          </p:cNvPr>
          <p:cNvSpPr/>
          <p:nvPr/>
        </p:nvSpPr>
        <p:spPr>
          <a:xfrm>
            <a:off x="276829" y="1183574"/>
            <a:ext cx="7976787" cy="1488374"/>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Created prediction assay</a:t>
            </a:r>
          </a:p>
          <a:p>
            <a:endParaRPr lang="en-US" altLang="ko-KR" sz="800" dirty="0">
              <a:solidFill>
                <a:schemeClr val="tx1"/>
              </a:solidFill>
              <a:latin typeface="Arial" panose="020B0604020202020204" pitchFamily="34" charset="0"/>
              <a:cs typeface="Arial" panose="020B0604020202020204" pitchFamily="34" charset="0"/>
            </a:endParaRPr>
          </a:p>
          <a:p>
            <a:r>
              <a:rPr lang="en-US" altLang="ko-KR" sz="1500" dirty="0">
                <a:solidFill>
                  <a:schemeClr val="tx1"/>
                </a:solidFill>
                <a:latin typeface="Courier New" panose="02070309020205020404" pitchFamily="49" charset="0"/>
                <a:cs typeface="Courier New" panose="02070309020205020404" pitchFamily="49" charset="0"/>
              </a:rPr>
              <a:t>cortex[["predictions"]] = </a:t>
            </a:r>
            <a:r>
              <a:rPr lang="en-US" altLang="ko-KR" sz="1500" dirty="0" err="1">
                <a:solidFill>
                  <a:schemeClr val="tx1"/>
                </a:solidFill>
                <a:latin typeface="Courier New" panose="02070309020205020404" pitchFamily="49" charset="0"/>
                <a:cs typeface="Courier New" panose="02070309020205020404" pitchFamily="49" charset="0"/>
              </a:rPr>
              <a:t>predictions.assay</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DefaultAssay</a:t>
            </a:r>
            <a:r>
              <a:rPr lang="en-US" altLang="ko-KR" sz="1500" dirty="0">
                <a:solidFill>
                  <a:schemeClr val="tx1"/>
                </a:solidFill>
                <a:latin typeface="Courier New" panose="02070309020205020404" pitchFamily="49" charset="0"/>
                <a:cs typeface="Courier New" panose="02070309020205020404" pitchFamily="49" charset="0"/>
              </a:rPr>
              <a:t>(cortex) = "predictions”</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SpatialFeaturePlot</a:t>
            </a:r>
            <a:r>
              <a:rPr lang="en-US" altLang="ko-KR" sz="1500" dirty="0">
                <a:solidFill>
                  <a:schemeClr val="tx1"/>
                </a:solidFill>
                <a:latin typeface="Courier New" panose="02070309020205020404" pitchFamily="49" charset="0"/>
                <a:cs typeface="Courier New" panose="02070309020205020404" pitchFamily="49" charset="0"/>
              </a:rPr>
              <a:t>(cortex, features = c("L2/3 IT", "L4"), </a:t>
            </a:r>
            <a:r>
              <a:rPr lang="en-US" altLang="ko-KR" sz="1500" dirty="0" err="1">
                <a:solidFill>
                  <a:schemeClr val="tx1"/>
                </a:solidFill>
                <a:latin typeface="Courier New" panose="02070309020205020404" pitchFamily="49" charset="0"/>
                <a:cs typeface="Courier New" panose="02070309020205020404" pitchFamily="49" charset="0"/>
              </a:rPr>
              <a:t>pt.size.factor</a:t>
            </a:r>
            <a:r>
              <a:rPr lang="en-US" altLang="ko-KR" sz="1500" dirty="0">
                <a:solidFill>
                  <a:schemeClr val="tx1"/>
                </a:solidFill>
                <a:latin typeface="Courier New" panose="02070309020205020404" pitchFamily="49" charset="0"/>
                <a:cs typeface="Courier New" panose="02070309020205020404" pitchFamily="49" charset="0"/>
              </a:rPr>
              <a:t> = 1.6,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 = 2, crop = TRUE)</a:t>
            </a:r>
          </a:p>
        </p:txBody>
      </p:sp>
      <p:sp>
        <p:nvSpPr>
          <p:cNvPr id="2" name="제목 12">
            <a:extLst>
              <a:ext uri="{FF2B5EF4-FFF2-40B4-BE49-F238E27FC236}">
                <a16:creationId xmlns:a16="http://schemas.microsoft.com/office/drawing/2014/main" id="{C23B6A8F-343E-5071-1A94-BA9BFFB57FA0}"/>
              </a:ext>
            </a:extLst>
          </p:cNvPr>
          <p:cNvSpPr>
            <a:spLocks noGrp="1"/>
          </p:cNvSpPr>
          <p:nvPr>
            <p:ph type="title"/>
          </p:nvPr>
        </p:nvSpPr>
        <p:spPr>
          <a:xfrm>
            <a:off x="267101" y="594702"/>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Insert the prediction assay into the cortex object</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0" name="그림 19">
            <a:extLst>
              <a:ext uri="{FF2B5EF4-FFF2-40B4-BE49-F238E27FC236}">
                <a16:creationId xmlns:a16="http://schemas.microsoft.com/office/drawing/2014/main" id="{E57E07DE-D46D-CFFA-1B10-D55DA8602F38}"/>
              </a:ext>
            </a:extLst>
          </p:cNvPr>
          <p:cNvPicPr>
            <a:picLocks noChangeAspect="1"/>
          </p:cNvPicPr>
          <p:nvPr/>
        </p:nvPicPr>
        <p:blipFill>
          <a:blip r:embed="rId2"/>
          <a:stretch>
            <a:fillRect/>
          </a:stretch>
        </p:blipFill>
        <p:spPr>
          <a:xfrm>
            <a:off x="2125224" y="3162317"/>
            <a:ext cx="4893551" cy="2909679"/>
          </a:xfrm>
          <a:prstGeom prst="rect">
            <a:avLst/>
          </a:prstGeom>
        </p:spPr>
      </p:pic>
      <p:sp>
        <p:nvSpPr>
          <p:cNvPr id="21" name="TextBox 20">
            <a:extLst>
              <a:ext uri="{FF2B5EF4-FFF2-40B4-BE49-F238E27FC236}">
                <a16:creationId xmlns:a16="http://schemas.microsoft.com/office/drawing/2014/main" id="{AC707C23-04FF-0247-A8F9-361F8B1424DC}"/>
              </a:ext>
            </a:extLst>
          </p:cNvPr>
          <p:cNvSpPr txBox="1"/>
          <p:nvPr/>
        </p:nvSpPr>
        <p:spPr>
          <a:xfrm>
            <a:off x="-4605" y="-5252"/>
            <a:ext cx="1976823" cy="246221"/>
          </a:xfrm>
          <a:prstGeom prst="rect">
            <a:avLst/>
          </a:prstGeom>
          <a:noFill/>
        </p:spPr>
        <p:txBody>
          <a:bodyPr wrap="none" rtlCol="0">
            <a:spAutoFit/>
          </a:bodyPr>
          <a:lstStyle/>
          <a:p>
            <a:r>
              <a:rPr lang="en-US" altLang="ko-Kore-US" sz="1000" dirty="0">
                <a:solidFill>
                  <a:srgbClr val="DDC5D0"/>
                </a:solidFill>
                <a:latin typeface="Arial" panose="020B0604020202020204" pitchFamily="34" charset="0"/>
                <a:cs typeface="Arial" panose="020B0604020202020204" pitchFamily="34" charset="0"/>
              </a:rPr>
              <a:t>Load and preprocessing </a:t>
            </a:r>
            <a:r>
              <a:rPr lang="en-US" altLang="ko-Kore-US" sz="1000" dirty="0" err="1">
                <a:solidFill>
                  <a:srgbClr val="DDC5D0"/>
                </a:solidFill>
                <a:latin typeface="Arial" panose="020B0604020202020204" pitchFamily="34" charset="0"/>
                <a:cs typeface="Arial" panose="020B0604020202020204" pitchFamily="34" charset="0"/>
              </a:rPr>
              <a:t>VIsium</a:t>
            </a:r>
            <a:endParaRPr lang="en-KR" sz="1000" dirty="0">
              <a:solidFill>
                <a:srgbClr val="DDD5E2"/>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CCFBADE8-9439-0349-96BE-F1606A8788FD}"/>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FC5D0"/>
                </a:solidFill>
                <a:latin typeface="Arial" panose="020B0604020202020204" pitchFamily="34" charset="0"/>
                <a:cs typeface="Arial" panose="020B0604020202020204" pitchFamily="34" charset="0"/>
              </a:rPr>
              <a:t>Load and preprocessing single cell</a:t>
            </a:r>
            <a:endParaRPr lang="en-KR" sz="1000" dirty="0">
              <a:solidFill>
                <a:srgbClr val="DFC5D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A4CF149E-3AB3-2145-B177-B67AB9D560F4}"/>
              </a:ext>
            </a:extLst>
          </p:cNvPr>
          <p:cNvSpPr txBox="1"/>
          <p:nvPr/>
        </p:nvSpPr>
        <p:spPr>
          <a:xfrm>
            <a:off x="5579351" y="-4015"/>
            <a:ext cx="1521570"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Find </a:t>
            </a:r>
            <a:r>
              <a:rPr lang="en-US" sz="1000" b="1" dirty="0" err="1">
                <a:solidFill>
                  <a:srgbClr val="CBA5B6"/>
                </a:solidFill>
                <a:latin typeface="Arial" panose="020B0604020202020204" pitchFamily="34" charset="0"/>
                <a:cs typeface="Arial" panose="020B0604020202020204" pitchFamily="34" charset="0"/>
              </a:rPr>
              <a:t>TransferAnchors</a:t>
            </a:r>
            <a:endParaRPr lang="en-KR" sz="1000" b="1" dirty="0">
              <a:solidFill>
                <a:srgbClr val="CBA5B6"/>
              </a:solidFill>
              <a:latin typeface="Arial" panose="020B0604020202020204" pitchFamily="34" charset="0"/>
              <a:cs typeface="Arial" panose="020B0604020202020204" pitchFamily="34" charset="0"/>
            </a:endParaRPr>
          </a:p>
        </p:txBody>
      </p:sp>
      <p:cxnSp>
        <p:nvCxnSpPr>
          <p:cNvPr id="24" name="Straight Connector 17">
            <a:extLst>
              <a:ext uri="{FF2B5EF4-FFF2-40B4-BE49-F238E27FC236}">
                <a16:creationId xmlns:a16="http://schemas.microsoft.com/office/drawing/2014/main" id="{DF330CA2-6526-D74B-A219-D597BC853E60}"/>
              </a:ext>
            </a:extLst>
          </p:cNvPr>
          <p:cNvCxnSpPr>
            <a:cxnSpLocks/>
            <a:stCxn id="21" idx="3"/>
            <a:endCxn id="22" idx="1"/>
          </p:cNvCxnSpPr>
          <p:nvPr/>
        </p:nvCxnSpPr>
        <p:spPr>
          <a:xfrm>
            <a:off x="1972218" y="117859"/>
            <a:ext cx="686953"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19">
            <a:extLst>
              <a:ext uri="{FF2B5EF4-FFF2-40B4-BE49-F238E27FC236}">
                <a16:creationId xmlns:a16="http://schemas.microsoft.com/office/drawing/2014/main" id="{77A14E15-BE57-6347-8C00-247BF4667560}"/>
              </a:ext>
            </a:extLst>
          </p:cNvPr>
          <p:cNvCxnSpPr>
            <a:cxnSpLocks/>
            <a:stCxn id="23" idx="3"/>
          </p:cNvCxnSpPr>
          <p:nvPr/>
        </p:nvCxnSpPr>
        <p:spPr>
          <a:xfrm>
            <a:off x="7100921" y="119096"/>
            <a:ext cx="746193"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65AD6EE8-02DF-EA42-A96E-EE2F42F47AAE}"/>
              </a:ext>
            </a:extLst>
          </p:cNvPr>
          <p:cNvCxnSpPr>
            <a:cxnSpLocks/>
            <a:stCxn id="22" idx="3"/>
            <a:endCxn id="23" idx="1"/>
          </p:cNvCxnSpPr>
          <p:nvPr/>
        </p:nvCxnSpPr>
        <p:spPr>
          <a:xfrm>
            <a:off x="4805913" y="119096"/>
            <a:ext cx="77343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AF4FEC9-A544-F845-AA69-73016002C634}"/>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8268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FE6E1E-8BA6-1CB1-C973-59823BA773A7}"/>
              </a:ext>
            </a:extLst>
          </p:cNvPr>
          <p:cNvSpPr txBox="1"/>
          <p:nvPr/>
        </p:nvSpPr>
        <p:spPr>
          <a:xfrm>
            <a:off x="741045" y="3044279"/>
            <a:ext cx="6489891" cy="707886"/>
          </a:xfrm>
          <a:prstGeom prst="rect">
            <a:avLst/>
          </a:prstGeom>
          <a:noFill/>
        </p:spPr>
        <p:txBody>
          <a:bodyPr wrap="square" rtlCol="0">
            <a:spAutoFit/>
          </a:bodyPr>
          <a:lstStyle/>
          <a:p>
            <a:pPr algn="ctr"/>
            <a:r>
              <a:rPr lang="en-US" altLang="ko-KR" sz="4000" b="1" dirty="0">
                <a:solidFill>
                  <a:srgbClr val="C85059"/>
                </a:solidFill>
                <a:latin typeface="Arial" panose="020B0604020202020204" pitchFamily="34" charset="0"/>
                <a:cs typeface="Arial" panose="020B0604020202020204" pitchFamily="34" charset="0"/>
              </a:rPr>
              <a:t>1. What is R programming?</a:t>
            </a:r>
            <a:endParaRPr lang="ko-KR" altLang="en-US" sz="4000" b="1" dirty="0">
              <a:solidFill>
                <a:srgbClr val="C850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38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2">
            <a:extLst>
              <a:ext uri="{FF2B5EF4-FFF2-40B4-BE49-F238E27FC236}">
                <a16:creationId xmlns:a16="http://schemas.microsoft.com/office/drawing/2014/main" id="{01F7B352-8615-44B2-D807-CF8E42545A1B}"/>
              </a:ext>
            </a:extLst>
          </p:cNvPr>
          <p:cNvSpPr>
            <a:spLocks noGrp="1"/>
          </p:cNvSpPr>
          <p:nvPr>
            <p:ph type="title"/>
          </p:nvPr>
        </p:nvSpPr>
        <p:spPr>
          <a:xfrm>
            <a:off x="278976" y="584974"/>
            <a:ext cx="7661910" cy="540564"/>
          </a:xfrm>
        </p:spPr>
        <p:txBody>
          <a:bodyPr>
            <a:normAutofit fontScale="90000"/>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Spatial Feature Plot of predicted cell type proportion</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 name="직사각형 5">
            <a:extLst>
              <a:ext uri="{FF2B5EF4-FFF2-40B4-BE49-F238E27FC236}">
                <a16:creationId xmlns:a16="http://schemas.microsoft.com/office/drawing/2014/main" id="{A8338999-9C4A-DDD1-3C0E-A07985A3054B}"/>
              </a:ext>
            </a:extLst>
          </p:cNvPr>
          <p:cNvSpPr/>
          <p:nvPr/>
        </p:nvSpPr>
        <p:spPr>
          <a:xfrm>
            <a:off x="275616" y="1183575"/>
            <a:ext cx="7939088" cy="1267795"/>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Courier New" panose="02070309020205020404" pitchFamily="49" charset="0"/>
                <a:cs typeface="Courier New" panose="02070309020205020404" pitchFamily="49" charset="0"/>
              </a:rPr>
              <a:t>pdf('./</a:t>
            </a:r>
            <a:r>
              <a:rPr lang="en-US" altLang="ko-KR" sz="1100" dirty="0" err="1">
                <a:solidFill>
                  <a:schemeClr val="tx1"/>
                </a:solidFill>
                <a:latin typeface="Courier New" panose="02070309020205020404" pitchFamily="49" charset="0"/>
                <a:cs typeface="Courier New" panose="02070309020205020404" pitchFamily="49" charset="0"/>
              </a:rPr>
              <a:t>integreated_spatialfeautrePlot.pdf</a:t>
            </a:r>
            <a:r>
              <a:rPr lang="en-US" altLang="ko-KR" sz="1100" dirty="0">
                <a:solidFill>
                  <a:schemeClr val="tx1"/>
                </a:solidFill>
                <a:latin typeface="Courier New" panose="02070309020205020404" pitchFamily="49" charset="0"/>
                <a:cs typeface="Courier New" panose="02070309020205020404" pitchFamily="49" charset="0"/>
              </a:rPr>
              <a:t>', width = 10, height = 5)</a:t>
            </a:r>
          </a:p>
          <a:p>
            <a:r>
              <a:rPr lang="en-US" altLang="ko-KR" sz="1100" dirty="0" err="1">
                <a:solidFill>
                  <a:schemeClr val="tx1"/>
                </a:solidFill>
                <a:latin typeface="Courier New" panose="02070309020205020404" pitchFamily="49" charset="0"/>
                <a:cs typeface="Courier New" panose="02070309020205020404" pitchFamily="49" charset="0"/>
              </a:rPr>
              <a:t>SpatialFeaturePlot</a:t>
            </a:r>
            <a:r>
              <a:rPr lang="en-US" altLang="ko-KR" sz="1100" dirty="0">
                <a:solidFill>
                  <a:schemeClr val="tx1"/>
                </a:solidFill>
                <a:latin typeface="Courier New" panose="02070309020205020404" pitchFamily="49" charset="0"/>
                <a:cs typeface="Courier New" panose="02070309020205020404" pitchFamily="49" charset="0"/>
              </a:rPr>
              <a:t>(cortex, features = c("Astro", "L2/3 IT", "L4", "L5 PT", "L5 IT"), </a:t>
            </a:r>
            <a:r>
              <a:rPr lang="en-US" altLang="ko-KR" sz="1100" dirty="0" err="1">
                <a:solidFill>
                  <a:schemeClr val="tx1"/>
                </a:solidFill>
                <a:latin typeface="Courier New" panose="02070309020205020404" pitchFamily="49" charset="0"/>
                <a:cs typeface="Courier New" panose="02070309020205020404" pitchFamily="49" charset="0"/>
              </a:rPr>
              <a:t>pt.size.factor</a:t>
            </a:r>
            <a:r>
              <a:rPr lang="en-US" altLang="ko-KR" sz="1100" dirty="0">
                <a:solidFill>
                  <a:schemeClr val="tx1"/>
                </a:solidFill>
                <a:latin typeface="Courier New" panose="02070309020205020404" pitchFamily="49" charset="0"/>
                <a:cs typeface="Courier New" panose="02070309020205020404" pitchFamily="49" charset="0"/>
              </a:rPr>
              <a:t> = 1, </a:t>
            </a:r>
            <a:r>
              <a:rPr lang="en-US" altLang="ko-KR" sz="1100" dirty="0" err="1">
                <a:solidFill>
                  <a:schemeClr val="tx1"/>
                </a:solidFill>
                <a:latin typeface="Courier New" panose="02070309020205020404" pitchFamily="49" charset="0"/>
                <a:cs typeface="Courier New" panose="02070309020205020404" pitchFamily="49" charset="0"/>
              </a:rPr>
              <a:t>ncol</a:t>
            </a:r>
            <a:r>
              <a:rPr lang="en-US" altLang="ko-KR" sz="1100" dirty="0">
                <a:solidFill>
                  <a:schemeClr val="tx1"/>
                </a:solidFill>
                <a:latin typeface="Courier New" panose="02070309020205020404" pitchFamily="49" charset="0"/>
                <a:cs typeface="Courier New" panose="02070309020205020404" pitchFamily="49" charset="0"/>
              </a:rPr>
              <a:t> = 5, crop = FALSE, alpha = c(0.1, 1))</a:t>
            </a:r>
          </a:p>
          <a:p>
            <a:r>
              <a:rPr lang="en-US" altLang="ko-KR" sz="1100" dirty="0" err="1">
                <a:solidFill>
                  <a:schemeClr val="tx1"/>
                </a:solidFill>
                <a:latin typeface="Courier New" panose="02070309020205020404" pitchFamily="49" charset="0"/>
                <a:cs typeface="Courier New" panose="02070309020205020404" pitchFamily="49" charset="0"/>
              </a:rPr>
              <a:t>SpatialFeaturePlot</a:t>
            </a:r>
            <a:r>
              <a:rPr lang="en-US" altLang="ko-KR" sz="1100" dirty="0">
                <a:solidFill>
                  <a:schemeClr val="tx1"/>
                </a:solidFill>
                <a:latin typeface="Courier New" panose="02070309020205020404" pitchFamily="49" charset="0"/>
                <a:cs typeface="Courier New" panose="02070309020205020404" pitchFamily="49" charset="0"/>
              </a:rPr>
              <a:t>(cortex, features = c("Astro", "L2/3 IT", "L4", "L5 PT", "L5 IT"), </a:t>
            </a:r>
            <a:r>
              <a:rPr lang="en-US" altLang="ko-KR" sz="1100" dirty="0" err="1">
                <a:solidFill>
                  <a:schemeClr val="tx1"/>
                </a:solidFill>
                <a:latin typeface="Courier New" panose="02070309020205020404" pitchFamily="49" charset="0"/>
                <a:cs typeface="Courier New" panose="02070309020205020404" pitchFamily="49" charset="0"/>
              </a:rPr>
              <a:t>pt.size.factor</a:t>
            </a:r>
            <a:r>
              <a:rPr lang="en-US" altLang="ko-KR" sz="1100" dirty="0">
                <a:solidFill>
                  <a:schemeClr val="tx1"/>
                </a:solidFill>
                <a:latin typeface="Courier New" panose="02070309020205020404" pitchFamily="49" charset="0"/>
                <a:cs typeface="Courier New" panose="02070309020205020404" pitchFamily="49" charset="0"/>
              </a:rPr>
              <a:t> = 1, </a:t>
            </a:r>
            <a:r>
              <a:rPr lang="en-US" altLang="ko-KR" sz="1100" dirty="0" err="1">
                <a:solidFill>
                  <a:schemeClr val="tx1"/>
                </a:solidFill>
                <a:latin typeface="Courier New" panose="02070309020205020404" pitchFamily="49" charset="0"/>
                <a:cs typeface="Courier New" panose="02070309020205020404" pitchFamily="49" charset="0"/>
              </a:rPr>
              <a:t>ncol</a:t>
            </a:r>
            <a:r>
              <a:rPr lang="en-US" altLang="ko-KR" sz="1100" dirty="0">
                <a:solidFill>
                  <a:schemeClr val="tx1"/>
                </a:solidFill>
                <a:latin typeface="Courier New" panose="02070309020205020404" pitchFamily="49" charset="0"/>
                <a:cs typeface="Courier New" panose="02070309020205020404" pitchFamily="49" charset="0"/>
              </a:rPr>
              <a:t> = 5, crop = T, alpha = c(0.1, 1))</a:t>
            </a:r>
          </a:p>
          <a:p>
            <a:r>
              <a:rPr lang="en-US" altLang="ko-KR" sz="1100" dirty="0" err="1">
                <a:solidFill>
                  <a:schemeClr val="tx1"/>
                </a:solidFill>
                <a:latin typeface="Courier New" panose="02070309020205020404" pitchFamily="49" charset="0"/>
                <a:cs typeface="Courier New" panose="02070309020205020404" pitchFamily="49" charset="0"/>
              </a:rPr>
              <a:t>dev.off</a:t>
            </a:r>
            <a:r>
              <a:rPr lang="en-US" altLang="ko-KR" sz="1100" dirty="0">
                <a:solidFill>
                  <a:schemeClr val="tx1"/>
                </a:solidFill>
                <a:latin typeface="Courier New" panose="02070309020205020404" pitchFamily="49" charset="0"/>
                <a:cs typeface="Courier New" panose="02070309020205020404" pitchFamily="49" charset="0"/>
              </a:rPr>
              <a:t>()</a:t>
            </a:r>
          </a:p>
        </p:txBody>
      </p:sp>
      <p:pic>
        <p:nvPicPr>
          <p:cNvPr id="8" name="그림 7">
            <a:extLst>
              <a:ext uri="{FF2B5EF4-FFF2-40B4-BE49-F238E27FC236}">
                <a16:creationId xmlns:a16="http://schemas.microsoft.com/office/drawing/2014/main" id="{28B3C88C-6EE6-F82F-48D6-109F2F52A0DB}"/>
              </a:ext>
            </a:extLst>
          </p:cNvPr>
          <p:cNvPicPr>
            <a:picLocks noChangeAspect="1"/>
          </p:cNvPicPr>
          <p:nvPr/>
        </p:nvPicPr>
        <p:blipFill>
          <a:blip r:embed="rId2"/>
          <a:stretch>
            <a:fillRect/>
          </a:stretch>
        </p:blipFill>
        <p:spPr>
          <a:xfrm>
            <a:off x="1110835" y="2785087"/>
            <a:ext cx="6711441" cy="1701056"/>
          </a:xfrm>
          <a:prstGeom prst="rect">
            <a:avLst/>
          </a:prstGeom>
        </p:spPr>
      </p:pic>
      <p:pic>
        <p:nvPicPr>
          <p:cNvPr id="9" name="그림 8">
            <a:extLst>
              <a:ext uri="{FF2B5EF4-FFF2-40B4-BE49-F238E27FC236}">
                <a16:creationId xmlns:a16="http://schemas.microsoft.com/office/drawing/2014/main" id="{41BA7721-C4B0-69D0-0B6A-473F47A85741}"/>
              </a:ext>
            </a:extLst>
          </p:cNvPr>
          <p:cNvPicPr>
            <a:picLocks noChangeAspect="1"/>
          </p:cNvPicPr>
          <p:nvPr/>
        </p:nvPicPr>
        <p:blipFill>
          <a:blip r:embed="rId3"/>
          <a:stretch>
            <a:fillRect/>
          </a:stretch>
        </p:blipFill>
        <p:spPr>
          <a:xfrm>
            <a:off x="1110836" y="4646305"/>
            <a:ext cx="6711440" cy="1712574"/>
          </a:xfrm>
          <a:prstGeom prst="rect">
            <a:avLst/>
          </a:prstGeom>
        </p:spPr>
      </p:pic>
      <p:sp>
        <p:nvSpPr>
          <p:cNvPr id="20" name="TextBox 19">
            <a:extLst>
              <a:ext uri="{FF2B5EF4-FFF2-40B4-BE49-F238E27FC236}">
                <a16:creationId xmlns:a16="http://schemas.microsoft.com/office/drawing/2014/main" id="{3CC051EA-B92C-9B45-9E73-B52BACD0A065}"/>
              </a:ext>
            </a:extLst>
          </p:cNvPr>
          <p:cNvSpPr txBox="1"/>
          <p:nvPr/>
        </p:nvSpPr>
        <p:spPr>
          <a:xfrm>
            <a:off x="-4605" y="-5252"/>
            <a:ext cx="1976823" cy="246221"/>
          </a:xfrm>
          <a:prstGeom prst="rect">
            <a:avLst/>
          </a:prstGeom>
          <a:noFill/>
        </p:spPr>
        <p:txBody>
          <a:bodyPr wrap="none" rtlCol="0">
            <a:spAutoFit/>
          </a:bodyPr>
          <a:lstStyle/>
          <a:p>
            <a:r>
              <a:rPr lang="en-US" altLang="ko-Kore-US" sz="1000" dirty="0">
                <a:solidFill>
                  <a:srgbClr val="DDC5D0"/>
                </a:solidFill>
                <a:latin typeface="Arial" panose="020B0604020202020204" pitchFamily="34" charset="0"/>
                <a:cs typeface="Arial" panose="020B0604020202020204" pitchFamily="34" charset="0"/>
              </a:rPr>
              <a:t>Load and preprocessing </a:t>
            </a:r>
            <a:r>
              <a:rPr lang="en-US" altLang="ko-Kore-US" sz="1000" dirty="0" err="1">
                <a:solidFill>
                  <a:srgbClr val="DDC5D0"/>
                </a:solidFill>
                <a:latin typeface="Arial" panose="020B0604020202020204" pitchFamily="34" charset="0"/>
                <a:cs typeface="Arial" panose="020B0604020202020204" pitchFamily="34" charset="0"/>
              </a:rPr>
              <a:t>VIsium</a:t>
            </a:r>
            <a:endParaRPr lang="en-KR" sz="1000" dirty="0">
              <a:solidFill>
                <a:srgbClr val="DDD5E2"/>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D94286A-727C-5A47-9B55-B3F8B5DD7CE5}"/>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FC5D0"/>
                </a:solidFill>
                <a:latin typeface="Arial" panose="020B0604020202020204" pitchFamily="34" charset="0"/>
                <a:cs typeface="Arial" panose="020B0604020202020204" pitchFamily="34" charset="0"/>
              </a:rPr>
              <a:t>Load and preprocessing single cell</a:t>
            </a:r>
            <a:endParaRPr lang="en-KR" sz="1000" dirty="0">
              <a:solidFill>
                <a:srgbClr val="DFC5D0"/>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288186D8-117B-154B-948B-90E615A618EF}"/>
              </a:ext>
            </a:extLst>
          </p:cNvPr>
          <p:cNvSpPr txBox="1"/>
          <p:nvPr/>
        </p:nvSpPr>
        <p:spPr>
          <a:xfrm>
            <a:off x="5579351" y="-4015"/>
            <a:ext cx="1521570" cy="246221"/>
          </a:xfrm>
          <a:prstGeom prst="rect">
            <a:avLst/>
          </a:prstGeom>
          <a:noFill/>
        </p:spPr>
        <p:txBody>
          <a:bodyPr wrap="none" rtlCol="0">
            <a:spAutoFit/>
          </a:bodyPr>
          <a:lstStyle/>
          <a:p>
            <a:r>
              <a:rPr lang="en-US" sz="1000" b="1" dirty="0">
                <a:solidFill>
                  <a:srgbClr val="CBA5B6"/>
                </a:solidFill>
                <a:latin typeface="Arial" panose="020B0604020202020204" pitchFamily="34" charset="0"/>
                <a:cs typeface="Arial" panose="020B0604020202020204" pitchFamily="34" charset="0"/>
              </a:rPr>
              <a:t>Find </a:t>
            </a:r>
            <a:r>
              <a:rPr lang="en-US" sz="1000" b="1" dirty="0" err="1">
                <a:solidFill>
                  <a:srgbClr val="CBA5B6"/>
                </a:solidFill>
                <a:latin typeface="Arial" panose="020B0604020202020204" pitchFamily="34" charset="0"/>
                <a:cs typeface="Arial" panose="020B0604020202020204" pitchFamily="34" charset="0"/>
              </a:rPr>
              <a:t>TransferAnchors</a:t>
            </a:r>
            <a:endParaRPr lang="en-KR" sz="1000" b="1" dirty="0">
              <a:solidFill>
                <a:srgbClr val="CBA5B6"/>
              </a:solidFill>
              <a:latin typeface="Arial" panose="020B0604020202020204" pitchFamily="34" charset="0"/>
              <a:cs typeface="Arial" panose="020B0604020202020204" pitchFamily="34" charset="0"/>
            </a:endParaRPr>
          </a:p>
        </p:txBody>
      </p:sp>
      <p:cxnSp>
        <p:nvCxnSpPr>
          <p:cNvPr id="23" name="Straight Connector 17">
            <a:extLst>
              <a:ext uri="{FF2B5EF4-FFF2-40B4-BE49-F238E27FC236}">
                <a16:creationId xmlns:a16="http://schemas.microsoft.com/office/drawing/2014/main" id="{6783BA98-21BF-D047-9CFC-EEC4F6E28021}"/>
              </a:ext>
            </a:extLst>
          </p:cNvPr>
          <p:cNvCxnSpPr>
            <a:cxnSpLocks/>
            <a:stCxn id="20" idx="3"/>
            <a:endCxn id="21" idx="1"/>
          </p:cNvCxnSpPr>
          <p:nvPr/>
        </p:nvCxnSpPr>
        <p:spPr>
          <a:xfrm>
            <a:off x="1972218" y="117859"/>
            <a:ext cx="686953"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B89C6E22-8CB6-664A-9007-E468BB2A9121}"/>
              </a:ext>
            </a:extLst>
          </p:cNvPr>
          <p:cNvCxnSpPr>
            <a:cxnSpLocks/>
            <a:stCxn id="22" idx="3"/>
          </p:cNvCxnSpPr>
          <p:nvPr/>
        </p:nvCxnSpPr>
        <p:spPr>
          <a:xfrm>
            <a:off x="7100921" y="119096"/>
            <a:ext cx="746193"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2">
            <a:extLst>
              <a:ext uri="{FF2B5EF4-FFF2-40B4-BE49-F238E27FC236}">
                <a16:creationId xmlns:a16="http://schemas.microsoft.com/office/drawing/2014/main" id="{5566F390-BC09-C742-BE4F-60B3C7CE4715}"/>
              </a:ext>
            </a:extLst>
          </p:cNvPr>
          <p:cNvCxnSpPr>
            <a:cxnSpLocks/>
            <a:stCxn id="21" idx="3"/>
            <a:endCxn id="22" idx="1"/>
          </p:cNvCxnSpPr>
          <p:nvPr/>
        </p:nvCxnSpPr>
        <p:spPr>
          <a:xfrm>
            <a:off x="4805913" y="119096"/>
            <a:ext cx="77343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A84654E-E452-0444-AFC9-E864589F720C}"/>
              </a:ext>
            </a:extLst>
          </p:cNvPr>
          <p:cNvSpPr txBox="1"/>
          <p:nvPr/>
        </p:nvSpPr>
        <p:spPr>
          <a:xfrm>
            <a:off x="7847114" y="-25"/>
            <a:ext cx="1289135" cy="246221"/>
          </a:xfrm>
          <a:prstGeom prst="rect">
            <a:avLst/>
          </a:prstGeom>
          <a:noFill/>
        </p:spPr>
        <p:txBody>
          <a:bodyPr wrap="none" rtlCol="0">
            <a:spAutoFit/>
          </a:bodyPr>
          <a:lstStyle/>
          <a:p>
            <a:r>
              <a:rPr lang="en-US" sz="1000" dirty="0">
                <a:solidFill>
                  <a:schemeClr val="bg1"/>
                </a:solidFill>
                <a:latin typeface="Arial" panose="020B0604020202020204" pitchFamily="34" charset="0"/>
                <a:cs typeface="Arial" panose="020B0604020202020204" pitchFamily="34" charset="0"/>
              </a:rPr>
              <a:t>Transfer annotation</a:t>
            </a:r>
            <a:endParaRPr lang="en-KR" sz="1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243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69175" y="600717"/>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Transfer annotation</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41</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75616" y="1183576"/>
            <a:ext cx="7939088" cy="1705398"/>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a:solidFill>
                  <a:schemeClr val="tx1"/>
                </a:solidFill>
                <a:latin typeface="Arial" panose="020B0604020202020204" pitchFamily="34" charset="0"/>
                <a:cs typeface="Arial" panose="020B0604020202020204" pitchFamily="34" charset="0"/>
              </a:rPr>
              <a:t># We also get predicted cell type metadata for each spot</a:t>
            </a:r>
          </a:p>
          <a:p>
            <a:endParaRPr lang="en-US" altLang="ko-KR" sz="1300" dirty="0">
              <a:solidFill>
                <a:schemeClr val="tx1"/>
              </a:solidFill>
              <a:latin typeface="Arial" panose="020B0604020202020204" pitchFamily="34" charset="0"/>
              <a:cs typeface="Arial" panose="020B0604020202020204" pitchFamily="34" charset="0"/>
            </a:endParaRPr>
          </a:p>
          <a:p>
            <a:r>
              <a:rPr lang="en-US" altLang="ko-KR" sz="1200" dirty="0">
                <a:solidFill>
                  <a:schemeClr val="tx1"/>
                </a:solidFill>
                <a:latin typeface="Courier New" panose="02070309020205020404" pitchFamily="49" charset="0"/>
                <a:cs typeface="Courier New" panose="02070309020205020404" pitchFamily="49" charset="0"/>
              </a:rPr>
              <a:t>predictions = </a:t>
            </a:r>
            <a:r>
              <a:rPr lang="en-US" altLang="ko-KR" sz="1200" dirty="0" err="1">
                <a:solidFill>
                  <a:schemeClr val="tx1"/>
                </a:solidFill>
                <a:latin typeface="Courier New" panose="02070309020205020404" pitchFamily="49" charset="0"/>
                <a:cs typeface="Courier New" panose="02070309020205020404" pitchFamily="49" charset="0"/>
              </a:rPr>
              <a:t>TransferData</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anchorset</a:t>
            </a:r>
            <a:r>
              <a:rPr lang="en-US" altLang="ko-KR" sz="1200" dirty="0">
                <a:solidFill>
                  <a:schemeClr val="tx1"/>
                </a:solidFill>
                <a:latin typeface="Courier New" panose="02070309020205020404" pitchFamily="49" charset="0"/>
                <a:cs typeface="Courier New" panose="02070309020205020404" pitchFamily="49" charset="0"/>
              </a:rPr>
              <a:t> = anchors, </a:t>
            </a:r>
            <a:r>
              <a:rPr lang="en-US" altLang="ko-KR" sz="1200" dirty="0" err="1">
                <a:solidFill>
                  <a:schemeClr val="tx1"/>
                </a:solidFill>
                <a:latin typeface="Courier New" panose="02070309020205020404" pitchFamily="49" charset="0"/>
                <a:cs typeface="Courier New" panose="02070309020205020404" pitchFamily="49" charset="0"/>
              </a:rPr>
              <a:t>refdata</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allen_reference$subclass,weight.reduction</a:t>
            </a:r>
            <a:r>
              <a:rPr lang="en-US" altLang="ko-KR" sz="1200" dirty="0">
                <a:solidFill>
                  <a:schemeClr val="tx1"/>
                </a:solidFill>
                <a:latin typeface="Courier New" panose="02070309020205020404" pitchFamily="49" charset="0"/>
                <a:cs typeface="Courier New" panose="02070309020205020404" pitchFamily="49" charset="0"/>
              </a:rPr>
              <a:t> = cortex[["</a:t>
            </a:r>
            <a:r>
              <a:rPr lang="en-US" altLang="ko-KR" sz="1200" dirty="0" err="1">
                <a:solidFill>
                  <a:schemeClr val="tx1"/>
                </a:solidFill>
                <a:latin typeface="Courier New" panose="02070309020205020404" pitchFamily="49" charset="0"/>
                <a:cs typeface="Courier New" panose="02070309020205020404" pitchFamily="49" charset="0"/>
              </a:rPr>
              <a:t>pca</a:t>
            </a:r>
            <a:r>
              <a:rPr lang="en-US" altLang="ko-KR" sz="1200" dirty="0">
                <a:solidFill>
                  <a:schemeClr val="tx1"/>
                </a:solidFill>
                <a:latin typeface="Courier New" panose="02070309020205020404" pitchFamily="49" charset="0"/>
                <a:cs typeface="Courier New" panose="02070309020205020404" pitchFamily="49" charset="0"/>
              </a:rPr>
              <a:t>"]], dims = 1:30)</a:t>
            </a:r>
          </a:p>
          <a:p>
            <a:r>
              <a:rPr lang="en-US" altLang="ko-KR" sz="1200" dirty="0">
                <a:solidFill>
                  <a:schemeClr val="tx1"/>
                </a:solidFill>
                <a:latin typeface="Courier New" panose="02070309020205020404" pitchFamily="49" charset="0"/>
                <a:cs typeface="Courier New" panose="02070309020205020404" pitchFamily="49" charset="0"/>
              </a:rPr>
              <a:t>cortex = </a:t>
            </a:r>
            <a:r>
              <a:rPr lang="en-US" altLang="ko-KR" sz="1200" dirty="0" err="1">
                <a:solidFill>
                  <a:schemeClr val="tx1"/>
                </a:solidFill>
                <a:latin typeface="Courier New" panose="02070309020205020404" pitchFamily="49" charset="0"/>
                <a:cs typeface="Courier New" panose="02070309020205020404" pitchFamily="49" charset="0"/>
              </a:rPr>
              <a:t>AddMetaData</a:t>
            </a:r>
            <a:r>
              <a:rPr lang="en-US" altLang="ko-KR" sz="1200" dirty="0">
                <a:solidFill>
                  <a:schemeClr val="tx1"/>
                </a:solidFill>
                <a:latin typeface="Courier New" panose="02070309020205020404" pitchFamily="49" charset="0"/>
                <a:cs typeface="Courier New" panose="02070309020205020404" pitchFamily="49" charset="0"/>
              </a:rPr>
              <a:t>(cortex, metadata = predictions)</a:t>
            </a:r>
          </a:p>
          <a:p>
            <a:r>
              <a:rPr lang="en-US" altLang="ko-KR" sz="1200" dirty="0" err="1">
                <a:solidFill>
                  <a:schemeClr val="tx1"/>
                </a:solidFill>
                <a:latin typeface="Courier New" panose="02070309020205020404" pitchFamily="49" charset="0"/>
                <a:cs typeface="Courier New" panose="02070309020205020404" pitchFamily="49" charset="0"/>
              </a:rPr>
              <a:t>cortex$predicted.id</a:t>
            </a:r>
            <a:r>
              <a:rPr lang="en-US" altLang="ko-KR" sz="1200" dirty="0">
                <a:solidFill>
                  <a:schemeClr val="tx1"/>
                </a:solidFill>
                <a:latin typeface="Courier New" panose="02070309020205020404" pitchFamily="49" charset="0"/>
                <a:cs typeface="Courier New" panose="02070309020205020404" pitchFamily="49" charset="0"/>
              </a:rPr>
              <a:t> &lt;- factor(</a:t>
            </a:r>
            <a:r>
              <a:rPr lang="en-US" altLang="ko-KR" sz="1200" dirty="0" err="1">
                <a:solidFill>
                  <a:schemeClr val="tx1"/>
                </a:solidFill>
                <a:latin typeface="Courier New" panose="02070309020205020404" pitchFamily="49" charset="0"/>
                <a:cs typeface="Courier New" panose="02070309020205020404" pitchFamily="49" charset="0"/>
              </a:rPr>
              <a:t>cortex$predicted.id</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a:solidFill>
                  <a:schemeClr val="tx1"/>
                </a:solidFill>
                <a:latin typeface="Courier New" panose="02070309020205020404" pitchFamily="49" charset="0"/>
                <a:cs typeface="Courier New" panose="02070309020205020404" pitchFamily="49" charset="0"/>
              </a:rPr>
              <a:t>cortex &lt;- </a:t>
            </a:r>
            <a:r>
              <a:rPr lang="en-US" altLang="ko-KR" sz="1200" dirty="0" err="1">
                <a:solidFill>
                  <a:schemeClr val="tx1"/>
                </a:solidFill>
                <a:latin typeface="Courier New" panose="02070309020205020404" pitchFamily="49" charset="0"/>
                <a:cs typeface="Courier New" panose="02070309020205020404" pitchFamily="49" charset="0"/>
              </a:rPr>
              <a:t>SetIdent</a:t>
            </a:r>
            <a:r>
              <a:rPr lang="en-US" altLang="ko-KR" sz="1200" dirty="0">
                <a:solidFill>
                  <a:schemeClr val="tx1"/>
                </a:solidFill>
                <a:latin typeface="Courier New" panose="02070309020205020404" pitchFamily="49" charset="0"/>
                <a:cs typeface="Courier New" panose="02070309020205020404" pitchFamily="49" charset="0"/>
              </a:rPr>
              <a:t>(cortex, value="</a:t>
            </a:r>
            <a:r>
              <a:rPr lang="en-US" altLang="ko-KR" sz="1200" dirty="0" err="1">
                <a:solidFill>
                  <a:schemeClr val="tx1"/>
                </a:solidFill>
                <a:latin typeface="Courier New" panose="02070309020205020404" pitchFamily="49" charset="0"/>
                <a:cs typeface="Courier New" panose="02070309020205020404" pitchFamily="49" charset="0"/>
              </a:rPr>
              <a:t>predicted.id</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SpatialDimPlot</a:t>
            </a:r>
            <a:r>
              <a:rPr lang="en-US" altLang="ko-KR" sz="1200" dirty="0">
                <a:solidFill>
                  <a:schemeClr val="tx1"/>
                </a:solidFill>
                <a:latin typeface="Courier New" panose="02070309020205020404" pitchFamily="49" charset="0"/>
                <a:cs typeface="Courier New" panose="02070309020205020404" pitchFamily="49" charset="0"/>
              </a:rPr>
              <a:t>(cortex, label = T, </a:t>
            </a:r>
            <a:r>
              <a:rPr lang="en-US" altLang="ko-KR" sz="1200" dirty="0" err="1">
                <a:solidFill>
                  <a:schemeClr val="tx1"/>
                </a:solidFill>
                <a:latin typeface="Courier New" panose="02070309020205020404" pitchFamily="49" charset="0"/>
                <a:cs typeface="Courier New" panose="02070309020205020404" pitchFamily="49" charset="0"/>
              </a:rPr>
              <a:t>label.size</a:t>
            </a:r>
            <a:r>
              <a:rPr lang="en-US" altLang="ko-KR" sz="1200" dirty="0">
                <a:solidFill>
                  <a:schemeClr val="tx1"/>
                </a:solidFill>
                <a:latin typeface="Courier New" panose="02070309020205020404" pitchFamily="49" charset="0"/>
                <a:cs typeface="Courier New" panose="02070309020205020404" pitchFamily="49" charset="0"/>
              </a:rPr>
              <a:t> = 3)</a:t>
            </a:r>
          </a:p>
        </p:txBody>
      </p:sp>
      <p:pic>
        <p:nvPicPr>
          <p:cNvPr id="21" name="그림 20">
            <a:extLst>
              <a:ext uri="{FF2B5EF4-FFF2-40B4-BE49-F238E27FC236}">
                <a16:creationId xmlns:a16="http://schemas.microsoft.com/office/drawing/2014/main" id="{118D1C62-ED67-195C-E795-7B0AC1D3E423}"/>
              </a:ext>
            </a:extLst>
          </p:cNvPr>
          <p:cNvPicPr>
            <a:picLocks noChangeAspect="1"/>
          </p:cNvPicPr>
          <p:nvPr/>
        </p:nvPicPr>
        <p:blipFill>
          <a:blip r:embed="rId2"/>
          <a:stretch>
            <a:fillRect/>
          </a:stretch>
        </p:blipFill>
        <p:spPr>
          <a:xfrm>
            <a:off x="2928695" y="3256032"/>
            <a:ext cx="3754435" cy="2881181"/>
          </a:xfrm>
          <a:prstGeom prst="rect">
            <a:avLst/>
          </a:prstGeom>
        </p:spPr>
      </p:pic>
      <p:sp>
        <p:nvSpPr>
          <p:cNvPr id="20" name="TextBox 19">
            <a:extLst>
              <a:ext uri="{FF2B5EF4-FFF2-40B4-BE49-F238E27FC236}">
                <a16:creationId xmlns:a16="http://schemas.microsoft.com/office/drawing/2014/main" id="{59025799-3FC0-6D43-9B70-D96437891399}"/>
              </a:ext>
            </a:extLst>
          </p:cNvPr>
          <p:cNvSpPr txBox="1"/>
          <p:nvPr/>
        </p:nvSpPr>
        <p:spPr>
          <a:xfrm>
            <a:off x="-4605" y="-5252"/>
            <a:ext cx="1976823" cy="246221"/>
          </a:xfrm>
          <a:prstGeom prst="rect">
            <a:avLst/>
          </a:prstGeom>
          <a:noFill/>
        </p:spPr>
        <p:txBody>
          <a:bodyPr wrap="none" rtlCol="0">
            <a:spAutoFit/>
          </a:bodyPr>
          <a:lstStyle/>
          <a:p>
            <a:r>
              <a:rPr lang="en-US" altLang="ko-Kore-US" sz="1000" dirty="0">
                <a:solidFill>
                  <a:srgbClr val="DDC5D0"/>
                </a:solidFill>
                <a:latin typeface="Arial" panose="020B0604020202020204" pitchFamily="34" charset="0"/>
                <a:cs typeface="Arial" panose="020B0604020202020204" pitchFamily="34" charset="0"/>
              </a:rPr>
              <a:t>Load and preprocessing </a:t>
            </a:r>
            <a:r>
              <a:rPr lang="en-US" altLang="ko-Kore-US" sz="1000" dirty="0" err="1">
                <a:solidFill>
                  <a:srgbClr val="DDC5D0"/>
                </a:solidFill>
                <a:latin typeface="Arial" panose="020B0604020202020204" pitchFamily="34" charset="0"/>
                <a:cs typeface="Arial" panose="020B0604020202020204" pitchFamily="34" charset="0"/>
              </a:rPr>
              <a:t>VIsium</a:t>
            </a:r>
            <a:endParaRPr lang="en-KR" sz="1000" dirty="0">
              <a:solidFill>
                <a:srgbClr val="DDD5E2"/>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92CE5DE0-56FC-8E41-95BB-29988B341040}"/>
              </a:ext>
            </a:extLst>
          </p:cNvPr>
          <p:cNvSpPr txBox="1"/>
          <p:nvPr/>
        </p:nvSpPr>
        <p:spPr>
          <a:xfrm>
            <a:off x="2659171" y="-4015"/>
            <a:ext cx="2146742" cy="246221"/>
          </a:xfrm>
          <a:prstGeom prst="rect">
            <a:avLst/>
          </a:prstGeom>
          <a:noFill/>
        </p:spPr>
        <p:txBody>
          <a:bodyPr wrap="none" rtlCol="0">
            <a:spAutoFit/>
          </a:bodyPr>
          <a:lstStyle/>
          <a:p>
            <a:r>
              <a:rPr lang="en-US" sz="1000" dirty="0">
                <a:solidFill>
                  <a:srgbClr val="DFC5D0"/>
                </a:solidFill>
                <a:latin typeface="Arial" panose="020B0604020202020204" pitchFamily="34" charset="0"/>
                <a:cs typeface="Arial" panose="020B0604020202020204" pitchFamily="34" charset="0"/>
              </a:rPr>
              <a:t>Load and preprocessing single cell</a:t>
            </a:r>
            <a:endParaRPr lang="en-KR" sz="1000" dirty="0">
              <a:solidFill>
                <a:srgbClr val="DFC5D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8BB66A9-DC6F-2443-9724-1A8D565302DC}"/>
              </a:ext>
            </a:extLst>
          </p:cNvPr>
          <p:cNvSpPr txBox="1"/>
          <p:nvPr/>
        </p:nvSpPr>
        <p:spPr>
          <a:xfrm>
            <a:off x="5579351" y="-4015"/>
            <a:ext cx="1412566" cy="246221"/>
          </a:xfrm>
          <a:prstGeom prst="rect">
            <a:avLst/>
          </a:prstGeom>
          <a:noFill/>
        </p:spPr>
        <p:txBody>
          <a:bodyPr wrap="none" rtlCol="0">
            <a:spAutoFit/>
          </a:bodyPr>
          <a:lstStyle/>
          <a:p>
            <a:r>
              <a:rPr lang="en-US" sz="1000" dirty="0">
                <a:solidFill>
                  <a:srgbClr val="DFC5D0"/>
                </a:solidFill>
                <a:latin typeface="Arial" panose="020B0604020202020204" pitchFamily="34" charset="0"/>
                <a:cs typeface="Arial" panose="020B0604020202020204" pitchFamily="34" charset="0"/>
              </a:rPr>
              <a:t>Find </a:t>
            </a:r>
            <a:r>
              <a:rPr lang="en-US" sz="1000" dirty="0" err="1">
                <a:solidFill>
                  <a:srgbClr val="DFC5D0"/>
                </a:solidFill>
                <a:latin typeface="Arial" panose="020B0604020202020204" pitchFamily="34" charset="0"/>
                <a:cs typeface="Arial" panose="020B0604020202020204" pitchFamily="34" charset="0"/>
              </a:rPr>
              <a:t>TransferAnchors</a:t>
            </a:r>
            <a:endParaRPr lang="en-KR" sz="1000" dirty="0">
              <a:solidFill>
                <a:srgbClr val="DFC5D0"/>
              </a:solidFill>
              <a:latin typeface="Arial" panose="020B0604020202020204" pitchFamily="34" charset="0"/>
              <a:cs typeface="Arial" panose="020B0604020202020204" pitchFamily="34" charset="0"/>
            </a:endParaRPr>
          </a:p>
        </p:txBody>
      </p:sp>
      <p:cxnSp>
        <p:nvCxnSpPr>
          <p:cNvPr id="24" name="Straight Connector 17">
            <a:extLst>
              <a:ext uri="{FF2B5EF4-FFF2-40B4-BE49-F238E27FC236}">
                <a16:creationId xmlns:a16="http://schemas.microsoft.com/office/drawing/2014/main" id="{64CA0F3A-7467-364E-B3E6-85D93AEB1431}"/>
              </a:ext>
            </a:extLst>
          </p:cNvPr>
          <p:cNvCxnSpPr>
            <a:cxnSpLocks/>
            <a:stCxn id="20" idx="3"/>
            <a:endCxn id="22" idx="1"/>
          </p:cNvCxnSpPr>
          <p:nvPr/>
        </p:nvCxnSpPr>
        <p:spPr>
          <a:xfrm>
            <a:off x="1972218" y="117859"/>
            <a:ext cx="686953"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19">
            <a:extLst>
              <a:ext uri="{FF2B5EF4-FFF2-40B4-BE49-F238E27FC236}">
                <a16:creationId xmlns:a16="http://schemas.microsoft.com/office/drawing/2014/main" id="{0937A43E-120B-C342-9940-50ECBD542D35}"/>
              </a:ext>
            </a:extLst>
          </p:cNvPr>
          <p:cNvCxnSpPr>
            <a:cxnSpLocks/>
            <a:stCxn id="23" idx="3"/>
          </p:cNvCxnSpPr>
          <p:nvPr/>
        </p:nvCxnSpPr>
        <p:spPr>
          <a:xfrm>
            <a:off x="6991917" y="119096"/>
            <a:ext cx="855197" cy="399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EEDD917F-867B-EC4E-B1B7-D04187DA1F9C}"/>
              </a:ext>
            </a:extLst>
          </p:cNvPr>
          <p:cNvCxnSpPr>
            <a:cxnSpLocks/>
            <a:stCxn id="22" idx="3"/>
            <a:endCxn id="23" idx="1"/>
          </p:cNvCxnSpPr>
          <p:nvPr/>
        </p:nvCxnSpPr>
        <p:spPr>
          <a:xfrm>
            <a:off x="4805913" y="119096"/>
            <a:ext cx="77343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B19ED95-5ABE-EB43-A190-4E05D018B3D5}"/>
              </a:ext>
            </a:extLst>
          </p:cNvPr>
          <p:cNvSpPr txBox="1"/>
          <p:nvPr/>
        </p:nvSpPr>
        <p:spPr>
          <a:xfrm>
            <a:off x="7821891" y="-25"/>
            <a:ext cx="1386918" cy="246221"/>
          </a:xfrm>
          <a:prstGeom prst="rect">
            <a:avLst/>
          </a:prstGeom>
          <a:noFill/>
        </p:spPr>
        <p:txBody>
          <a:bodyPr wrap="none" rtlCol="0">
            <a:spAutoFit/>
          </a:bodyPr>
          <a:lstStyle/>
          <a:p>
            <a:r>
              <a:rPr lang="en-US" sz="1000" b="1" dirty="0">
                <a:solidFill>
                  <a:schemeClr val="bg1"/>
                </a:solidFill>
                <a:latin typeface="Arial" panose="020B0604020202020204" pitchFamily="34" charset="0"/>
                <a:cs typeface="Arial" panose="020B0604020202020204" pitchFamily="34" charset="0"/>
              </a:rPr>
              <a:t>Transfer annotation</a:t>
            </a:r>
            <a:endParaRPr lang="en-KR" sz="1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656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D9B18112-596C-31BB-0F08-42D075B050B5}"/>
              </a:ext>
            </a:extLst>
          </p:cNvPr>
          <p:cNvSpPr/>
          <p:nvPr/>
        </p:nvSpPr>
        <p:spPr>
          <a:xfrm>
            <a:off x="269175" y="1183576"/>
            <a:ext cx="7972493" cy="1820882"/>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ore-US" altLang="en-US" sz="1400" dirty="0">
                <a:solidFill>
                  <a:schemeClr val="tx1"/>
                </a:solidFill>
                <a:latin typeface="Courier New" panose="02070309020205020404" pitchFamily="49" charset="0"/>
                <a:cs typeface="Courier New" panose="02070309020205020404" pitchFamily="49" charset="0"/>
              </a:rPr>
              <a:t>rm(allen_reference)</a:t>
            </a:r>
          </a:p>
          <a:p>
            <a:r>
              <a:rPr lang="ko-Kore-US" altLang="en-US" sz="1400" dirty="0">
                <a:solidFill>
                  <a:schemeClr val="tx1"/>
                </a:solidFill>
                <a:latin typeface="Courier New" panose="02070309020205020404" pitchFamily="49" charset="0"/>
                <a:cs typeface="Courier New" panose="02070309020205020404" pitchFamily="49" charset="0"/>
              </a:rPr>
              <a:t>rm(brain)</a:t>
            </a:r>
          </a:p>
          <a:p>
            <a:r>
              <a:rPr lang="ko-Kore-US" altLang="en-US" sz="1400" dirty="0">
                <a:solidFill>
                  <a:schemeClr val="tx1"/>
                </a:solidFill>
                <a:latin typeface="Courier New" panose="02070309020205020404" pitchFamily="49" charset="0"/>
                <a:cs typeface="Courier New" panose="02070309020205020404" pitchFamily="49" charset="0"/>
              </a:rPr>
              <a:t>rm(cortex)</a:t>
            </a:r>
          </a:p>
          <a:p>
            <a:r>
              <a:rPr lang="ko-Kore-US" altLang="en-US" sz="1400" dirty="0">
                <a:solidFill>
                  <a:schemeClr val="tx1"/>
                </a:solidFill>
                <a:latin typeface="Courier New" panose="02070309020205020404" pitchFamily="49" charset="0"/>
                <a:cs typeface="Courier New" panose="02070309020205020404" pitchFamily="49" charset="0"/>
              </a:rPr>
              <a:t>rm(anchors)</a:t>
            </a:r>
          </a:p>
          <a:p>
            <a:r>
              <a:rPr lang="ko-Kore-US" altLang="en-US" sz="1400" dirty="0">
                <a:solidFill>
                  <a:schemeClr val="tx1"/>
                </a:solidFill>
                <a:latin typeface="Courier New" panose="02070309020205020404" pitchFamily="49" charset="0"/>
                <a:cs typeface="Courier New" panose="02070309020205020404" pitchFamily="49" charset="0"/>
              </a:rPr>
              <a:t>rm(predictions);</a:t>
            </a:r>
          </a:p>
          <a:p>
            <a:r>
              <a:rPr lang="ko-Kore-US" altLang="en-US" sz="1400" dirty="0">
                <a:solidFill>
                  <a:schemeClr val="tx1"/>
                </a:solidFill>
                <a:latin typeface="Courier New" panose="02070309020205020404" pitchFamily="49" charset="0"/>
                <a:cs typeface="Courier New" panose="02070309020205020404" pitchFamily="49" charset="0"/>
              </a:rPr>
              <a:t>rm(predictions.assay);</a:t>
            </a:r>
          </a:p>
          <a:p>
            <a:r>
              <a:rPr lang="ko-Kore-US" altLang="en-US" sz="1400" dirty="0">
                <a:solidFill>
                  <a:schemeClr val="tx1"/>
                </a:solidFill>
                <a:latin typeface="Courier New" panose="02070309020205020404" pitchFamily="49" charset="0"/>
                <a:cs typeface="Courier New" panose="02070309020205020404" pitchFamily="49" charset="0"/>
              </a:rPr>
              <a:t>gc()</a:t>
            </a:r>
          </a:p>
        </p:txBody>
      </p:sp>
      <p:sp>
        <p:nvSpPr>
          <p:cNvPr id="7" name="제목 12">
            <a:extLst>
              <a:ext uri="{FF2B5EF4-FFF2-40B4-BE49-F238E27FC236}">
                <a16:creationId xmlns:a16="http://schemas.microsoft.com/office/drawing/2014/main" id="{06DC6786-ECB6-C2EB-5CDC-6553B97890BD}"/>
              </a:ext>
            </a:extLst>
          </p:cNvPr>
          <p:cNvSpPr>
            <a:spLocks noGrp="1"/>
          </p:cNvSpPr>
          <p:nvPr>
            <p:ph type="title"/>
          </p:nvPr>
        </p:nvSpPr>
        <p:spPr>
          <a:xfrm>
            <a:off x="269175" y="600717"/>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Remove all objects</a:t>
            </a:r>
            <a:r>
              <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before starting next chapter</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767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A587C8-FCDA-3541-9805-0172FFFBFF75}"/>
              </a:ext>
            </a:extLst>
          </p:cNvPr>
          <p:cNvSpPr txBox="1"/>
          <p:nvPr/>
        </p:nvSpPr>
        <p:spPr>
          <a:xfrm>
            <a:off x="749512" y="2767280"/>
            <a:ext cx="6544733" cy="1323439"/>
          </a:xfrm>
          <a:prstGeom prst="rect">
            <a:avLst/>
          </a:prstGeom>
          <a:noFill/>
        </p:spPr>
        <p:txBody>
          <a:bodyPr wrap="square" rtlCol="0">
            <a:spAutoFit/>
          </a:bodyPr>
          <a:lstStyle/>
          <a:p>
            <a:r>
              <a:rPr lang="en-US" altLang="ko-KR" sz="4000" b="1" dirty="0">
                <a:solidFill>
                  <a:srgbClr val="C85059"/>
                </a:solidFill>
                <a:latin typeface="Arial" panose="020B0604020202020204" pitchFamily="34" charset="0"/>
                <a:cs typeface="Arial" panose="020B0604020202020204" pitchFamily="34" charset="0"/>
              </a:rPr>
              <a:t>6. Deconvolution Analysis </a:t>
            </a:r>
          </a:p>
          <a:p>
            <a:r>
              <a:rPr lang="en-US" altLang="ko-KR" sz="4000" b="1" dirty="0">
                <a:solidFill>
                  <a:srgbClr val="C85059"/>
                </a:solidFill>
                <a:latin typeface="Arial" panose="020B0604020202020204" pitchFamily="34" charset="0"/>
                <a:cs typeface="Arial" panose="020B0604020202020204" pitchFamily="34" charset="0"/>
              </a:rPr>
              <a:t>    - </a:t>
            </a:r>
            <a:r>
              <a:rPr lang="en-US" altLang="ko-KR" sz="4000" b="1" dirty="0" err="1">
                <a:solidFill>
                  <a:srgbClr val="C85059"/>
                </a:solidFill>
                <a:latin typeface="Arial" panose="020B0604020202020204" pitchFamily="34" charset="0"/>
                <a:cs typeface="Arial" panose="020B0604020202020204" pitchFamily="34" charset="0"/>
              </a:rPr>
              <a:t>SpaceXR</a:t>
            </a:r>
            <a:endParaRPr lang="en-US" altLang="ko-KR" sz="4000" b="1" dirty="0">
              <a:solidFill>
                <a:srgbClr val="C850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45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2">
            <a:extLst>
              <a:ext uri="{FF2B5EF4-FFF2-40B4-BE49-F238E27FC236}">
                <a16:creationId xmlns:a16="http://schemas.microsoft.com/office/drawing/2014/main" id="{1189B1BE-5D7F-8E87-6B75-3B9640856180}"/>
              </a:ext>
            </a:extLst>
          </p:cNvPr>
          <p:cNvSpPr>
            <a:spLocks noGrp="1"/>
          </p:cNvSpPr>
          <p:nvPr>
            <p:ph type="title"/>
          </p:nvPr>
        </p:nvSpPr>
        <p:spPr>
          <a:xfrm>
            <a:off x="257300" y="584974"/>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RCTD Algorithm</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직사각형 5">
            <a:extLst>
              <a:ext uri="{FF2B5EF4-FFF2-40B4-BE49-F238E27FC236}">
                <a16:creationId xmlns:a16="http://schemas.microsoft.com/office/drawing/2014/main" id="{69021F52-34E7-3510-39E2-78541451757B}"/>
              </a:ext>
            </a:extLst>
          </p:cNvPr>
          <p:cNvSpPr/>
          <p:nvPr/>
        </p:nvSpPr>
        <p:spPr>
          <a:xfrm>
            <a:off x="285344" y="1183575"/>
            <a:ext cx="7958544" cy="3352799"/>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Arial" panose="020B0604020202020204" pitchFamily="34" charset="0"/>
                <a:cs typeface="Arial" panose="020B0604020202020204" pitchFamily="34" charset="0"/>
              </a:rPr>
              <a:t>RCTD(</a:t>
            </a:r>
            <a:r>
              <a:rPr lang="en-US" altLang="ko-KR" b="1" dirty="0">
                <a:solidFill>
                  <a:schemeClr val="tx1"/>
                </a:solidFill>
                <a:latin typeface="Arial" panose="020B0604020202020204" pitchFamily="34" charset="0"/>
                <a:cs typeface="Arial" panose="020B0604020202020204" pitchFamily="34" charset="0"/>
              </a:rPr>
              <a:t>R</a:t>
            </a:r>
            <a:r>
              <a:rPr lang="en-US" altLang="ko-KR" dirty="0">
                <a:solidFill>
                  <a:schemeClr val="tx1"/>
                </a:solidFill>
                <a:latin typeface="Arial" panose="020B0604020202020204" pitchFamily="34" charset="0"/>
                <a:cs typeface="Arial" panose="020B0604020202020204" pitchFamily="34" charset="0"/>
              </a:rPr>
              <a:t>obust </a:t>
            </a:r>
            <a:r>
              <a:rPr lang="en-US" altLang="ko-KR" b="1" dirty="0">
                <a:solidFill>
                  <a:schemeClr val="tx1"/>
                </a:solidFill>
                <a:latin typeface="Arial" panose="020B0604020202020204" pitchFamily="34" charset="0"/>
                <a:cs typeface="Arial" panose="020B0604020202020204" pitchFamily="34" charset="0"/>
              </a:rPr>
              <a:t>c</a:t>
            </a:r>
            <a:r>
              <a:rPr lang="en-US" altLang="ko-KR" dirty="0">
                <a:solidFill>
                  <a:schemeClr val="tx1"/>
                </a:solidFill>
                <a:latin typeface="Arial" panose="020B0604020202020204" pitchFamily="34" charset="0"/>
                <a:cs typeface="Arial" panose="020B0604020202020204" pitchFamily="34" charset="0"/>
              </a:rPr>
              <a:t>ell </a:t>
            </a:r>
            <a:r>
              <a:rPr lang="en-US" altLang="ko-KR" b="1" dirty="0">
                <a:solidFill>
                  <a:schemeClr val="tx1"/>
                </a:solidFill>
                <a:latin typeface="Arial" panose="020B0604020202020204" pitchFamily="34" charset="0"/>
                <a:cs typeface="Arial" panose="020B0604020202020204" pitchFamily="34" charset="0"/>
              </a:rPr>
              <a:t>t</a:t>
            </a:r>
            <a:r>
              <a:rPr lang="en-US" altLang="ko-KR" dirty="0">
                <a:solidFill>
                  <a:schemeClr val="tx1"/>
                </a:solidFill>
                <a:latin typeface="Arial" panose="020B0604020202020204" pitchFamily="34" charset="0"/>
                <a:cs typeface="Arial" panose="020B0604020202020204" pitchFamily="34" charset="0"/>
              </a:rPr>
              <a:t>ype </a:t>
            </a:r>
            <a:r>
              <a:rPr lang="en-US" altLang="ko-KR" b="1" dirty="0">
                <a:solidFill>
                  <a:schemeClr val="tx1"/>
                </a:solidFill>
                <a:latin typeface="Arial" panose="020B0604020202020204" pitchFamily="34" charset="0"/>
                <a:cs typeface="Arial" panose="020B0604020202020204" pitchFamily="34" charset="0"/>
              </a:rPr>
              <a:t>d</a:t>
            </a:r>
            <a:r>
              <a:rPr lang="en-US" altLang="ko-KR" dirty="0">
                <a:solidFill>
                  <a:schemeClr val="tx1"/>
                </a:solidFill>
                <a:latin typeface="Arial" panose="020B0604020202020204" pitchFamily="34" charset="0"/>
                <a:cs typeface="Arial" panose="020B0604020202020204" pitchFamily="34" charset="0"/>
              </a:rPr>
              <a:t>ecomposition)</a:t>
            </a:r>
          </a:p>
          <a:p>
            <a:r>
              <a:rPr lang="en-US" altLang="ko-KR" dirty="0">
                <a:solidFill>
                  <a:schemeClr val="tx1"/>
                </a:solidFill>
                <a:latin typeface="Arial" panose="020B0604020202020204" pitchFamily="34" charset="0"/>
                <a:cs typeface="Arial" panose="020B0604020202020204" pitchFamily="34" charset="0"/>
              </a:rPr>
              <a:t>Method that </a:t>
            </a:r>
            <a:r>
              <a:rPr lang="en-US" altLang="ko-KR" b="1" dirty="0">
                <a:solidFill>
                  <a:schemeClr val="tx1"/>
                </a:solidFill>
                <a:latin typeface="Arial" panose="020B0604020202020204" pitchFamily="34" charset="0"/>
                <a:cs typeface="Arial" panose="020B0604020202020204" pitchFamily="34" charset="0"/>
              </a:rPr>
              <a:t>decomposes cell type mixtures</a:t>
            </a:r>
            <a:r>
              <a:rPr lang="en-US" altLang="ko-KR" dirty="0">
                <a:solidFill>
                  <a:schemeClr val="tx1"/>
                </a:solidFill>
                <a:latin typeface="Arial" panose="020B0604020202020204" pitchFamily="34" charset="0"/>
                <a:cs typeface="Arial" panose="020B0604020202020204" pitchFamily="34" charset="0"/>
              </a:rPr>
              <a:t> using cell type profiles learned from single-cell RNA-seq</a:t>
            </a:r>
          </a:p>
          <a:p>
            <a:endParaRPr lang="en-US" altLang="ko-KR" sz="1600" dirty="0">
              <a:solidFill>
                <a:schemeClr val="tx1"/>
              </a:solidFill>
              <a:latin typeface="Arial" panose="020B0604020202020204" pitchFamily="34" charset="0"/>
              <a:cs typeface="Arial" panose="020B0604020202020204" pitchFamily="34" charset="0"/>
            </a:endParaRPr>
          </a:p>
          <a:p>
            <a:pPr marL="342900" indent="-342900">
              <a:buAutoNum type="arabicPeriod"/>
            </a:pPr>
            <a:r>
              <a:rPr lang="en-US" altLang="ko-KR" sz="1600" dirty="0">
                <a:solidFill>
                  <a:schemeClr val="tx1"/>
                </a:solidFill>
                <a:latin typeface="Arial" panose="020B0604020202020204" pitchFamily="34" charset="0"/>
                <a:cs typeface="Arial" panose="020B0604020202020204" pitchFamily="34" charset="0"/>
              </a:rPr>
              <a:t>Computes the average gene expression profile for each cell type using </a:t>
            </a:r>
            <a:r>
              <a:rPr lang="en-US" altLang="ko-KR" sz="1600" dirty="0" err="1">
                <a:solidFill>
                  <a:schemeClr val="tx1"/>
                </a:solidFill>
                <a:latin typeface="Arial" panose="020B0604020202020204" pitchFamily="34" charset="0"/>
                <a:cs typeface="Arial" panose="020B0604020202020204" pitchFamily="34" charset="0"/>
              </a:rPr>
              <a:t>scRNA</a:t>
            </a:r>
            <a:r>
              <a:rPr lang="en-US" altLang="ko-KR" sz="1600" dirty="0">
                <a:solidFill>
                  <a:schemeClr val="tx1"/>
                </a:solidFill>
                <a:latin typeface="Arial" panose="020B0604020202020204" pitchFamily="34" charset="0"/>
                <a:cs typeface="Arial" panose="020B0604020202020204" pitchFamily="34" charset="0"/>
              </a:rPr>
              <a:t>-seq data</a:t>
            </a:r>
          </a:p>
          <a:p>
            <a:pPr marL="342900" indent="-342900">
              <a:buAutoNum type="arabicPeriod"/>
            </a:pPr>
            <a:r>
              <a:rPr lang="en-US" altLang="ko-KR" sz="1600" dirty="0">
                <a:solidFill>
                  <a:schemeClr val="tx1"/>
                </a:solidFill>
                <a:latin typeface="Arial" panose="020B0604020202020204" pitchFamily="34" charset="0"/>
                <a:cs typeface="Arial" panose="020B0604020202020204" pitchFamily="34" charset="0"/>
              </a:rPr>
              <a:t>By fitting each spatial transcriptomics spot as a linear combination of individual cell types, RCTD generates a spatial map of cell types</a:t>
            </a:r>
          </a:p>
          <a:p>
            <a:pPr marL="342900" indent="-342900">
              <a:buAutoNum type="arabicPeriod"/>
            </a:pPr>
            <a:r>
              <a:rPr lang="en-US" altLang="ko-KR" sz="1600" dirty="0">
                <a:solidFill>
                  <a:schemeClr val="tx1"/>
                </a:solidFill>
                <a:latin typeface="Arial" panose="020B0604020202020204" pitchFamily="34" charset="0"/>
                <a:cs typeface="Arial" panose="020B0604020202020204" pitchFamily="34" charset="0"/>
              </a:rPr>
              <a:t>The gene expression of each cell type for a given spot is estimated by fitting a statistical model to observed gene counts (Assume to follow </a:t>
            </a:r>
            <a:r>
              <a:rPr lang="en-US" altLang="ko-KR" sz="1600" dirty="0" err="1">
                <a:solidFill>
                  <a:schemeClr val="tx1"/>
                </a:solidFill>
                <a:latin typeface="Arial" panose="020B0604020202020204" pitchFamily="34" charset="0"/>
                <a:cs typeface="Arial" panose="020B0604020202020204" pitchFamily="34" charset="0"/>
              </a:rPr>
              <a:t>poisson</a:t>
            </a:r>
            <a:r>
              <a:rPr lang="en-US" altLang="ko-KR" sz="1600" dirty="0">
                <a:solidFill>
                  <a:schemeClr val="tx1"/>
                </a:solidFill>
                <a:latin typeface="Arial" panose="020B0604020202020204" pitchFamily="34" charset="0"/>
                <a:cs typeface="Arial" panose="020B0604020202020204" pitchFamily="34" charset="0"/>
              </a:rPr>
              <a:t> distributions)</a:t>
            </a:r>
          </a:p>
          <a:p>
            <a:pPr marL="342900" indent="-342900">
              <a:buAutoNum type="arabicPeriod"/>
            </a:pPr>
            <a:r>
              <a:rPr lang="en-US" altLang="ko-KR" sz="1600" dirty="0">
                <a:solidFill>
                  <a:schemeClr val="tx1"/>
                </a:solidFill>
                <a:latin typeface="Arial" panose="020B0604020202020204" pitchFamily="34" charset="0"/>
                <a:cs typeface="Arial" panose="020B0604020202020204" pitchFamily="34" charset="0"/>
              </a:rPr>
              <a:t>This model is also optimized with maximum-likelihood estimation (MLE)</a:t>
            </a:r>
          </a:p>
        </p:txBody>
      </p:sp>
      <p:sp>
        <p:nvSpPr>
          <p:cNvPr id="21" name="TextBox 20">
            <a:extLst>
              <a:ext uri="{FF2B5EF4-FFF2-40B4-BE49-F238E27FC236}">
                <a16:creationId xmlns:a16="http://schemas.microsoft.com/office/drawing/2014/main" id="{571646DF-F78B-F507-A5E1-ADA14FF3558E}"/>
              </a:ext>
            </a:extLst>
          </p:cNvPr>
          <p:cNvSpPr txBox="1"/>
          <p:nvPr/>
        </p:nvSpPr>
        <p:spPr>
          <a:xfrm>
            <a:off x="-4605" y="-5252"/>
            <a:ext cx="2494594" cy="261610"/>
          </a:xfrm>
          <a:prstGeom prst="rect">
            <a:avLst/>
          </a:prstGeom>
          <a:noFill/>
        </p:spPr>
        <p:txBody>
          <a:bodyPr wrap="none" rtlCol="0">
            <a:spAutoFit/>
          </a:bodyPr>
          <a:lstStyle/>
          <a:p>
            <a:r>
              <a:rPr lang="en-US" sz="1100" b="1" dirty="0">
                <a:solidFill>
                  <a:srgbClr val="CBA5B6"/>
                </a:solidFill>
                <a:latin typeface="Arial" panose="020B0604020202020204" pitchFamily="34" charset="0"/>
                <a:cs typeface="Arial" panose="020B0604020202020204" pitchFamily="34" charset="0"/>
              </a:rPr>
              <a:t>Process single cell for RCTD input</a:t>
            </a:r>
            <a:endParaRPr lang="en-KR" sz="1100" b="1" dirty="0">
              <a:solidFill>
                <a:srgbClr val="CBA5B6"/>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365C91A2-D71B-F45C-EA48-24A037BD7732}"/>
              </a:ext>
            </a:extLst>
          </p:cNvPr>
          <p:cNvSpPr txBox="1"/>
          <p:nvPr/>
        </p:nvSpPr>
        <p:spPr>
          <a:xfrm>
            <a:off x="2868448" y="574"/>
            <a:ext cx="2121093" cy="261610"/>
          </a:xfrm>
          <a:prstGeom prst="rect">
            <a:avLst/>
          </a:prstGeom>
          <a:noFill/>
        </p:spPr>
        <p:txBody>
          <a:bodyPr wrap="none" rtlCol="0">
            <a:spAutoFit/>
          </a:bodyPr>
          <a:lstStyle/>
          <a:p>
            <a:r>
              <a:rPr lang="en-US" sz="1100" dirty="0">
                <a:solidFill>
                  <a:srgbClr val="DDC5D0"/>
                </a:solidFill>
                <a:latin typeface="Arial" panose="020B0604020202020204" pitchFamily="34" charset="0"/>
                <a:cs typeface="Arial" panose="020B0604020202020204" pitchFamily="34" charset="0"/>
              </a:rPr>
              <a:t>Process spatial for RCTD input</a:t>
            </a:r>
            <a:endParaRPr lang="en-KR" sz="1100" dirty="0">
              <a:solidFill>
                <a:srgbClr val="DDC5D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2FB774E-FA02-DDB7-C23A-AECC946CAE88}"/>
              </a:ext>
            </a:extLst>
          </p:cNvPr>
          <p:cNvSpPr txBox="1"/>
          <p:nvPr/>
        </p:nvSpPr>
        <p:spPr>
          <a:xfrm>
            <a:off x="5516721" y="-4015"/>
            <a:ext cx="877163" cy="261610"/>
          </a:xfrm>
          <a:prstGeom prst="rect">
            <a:avLst/>
          </a:prstGeom>
          <a:noFill/>
        </p:spPr>
        <p:txBody>
          <a:bodyPr wrap="none" rtlCol="0">
            <a:spAutoFit/>
          </a:bodyPr>
          <a:lstStyle/>
          <a:p>
            <a:r>
              <a:rPr lang="en-US" sz="1100" dirty="0">
                <a:solidFill>
                  <a:srgbClr val="DDC5D0"/>
                </a:solidFill>
                <a:latin typeface="Arial" panose="020B0604020202020204" pitchFamily="34" charset="0"/>
                <a:cs typeface="Arial" panose="020B0604020202020204" pitchFamily="34" charset="0"/>
              </a:rPr>
              <a:t>Run RCTD</a:t>
            </a:r>
            <a:endParaRPr lang="en-KR" sz="1100" dirty="0">
              <a:solidFill>
                <a:srgbClr val="DDC5D0"/>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97C6AEA-1A25-34D2-FBE0-24D194128487}"/>
              </a:ext>
            </a:extLst>
          </p:cNvPr>
          <p:cNvSpPr txBox="1"/>
          <p:nvPr/>
        </p:nvSpPr>
        <p:spPr>
          <a:xfrm>
            <a:off x="6902284" y="-25"/>
            <a:ext cx="2236510" cy="261610"/>
          </a:xfrm>
          <a:prstGeom prst="rect">
            <a:avLst/>
          </a:prstGeom>
          <a:noFill/>
        </p:spPr>
        <p:txBody>
          <a:bodyPr wrap="none" rtlCol="0">
            <a:spAutoFit/>
          </a:bodyPr>
          <a:lstStyle/>
          <a:p>
            <a:r>
              <a:rPr lang="en-US" altLang="ko-Kore-US" sz="1100" dirty="0">
                <a:solidFill>
                  <a:schemeClr val="bg1"/>
                </a:solidFill>
                <a:latin typeface="Arial" panose="020B0604020202020204" pitchFamily="34" charset="0"/>
                <a:cs typeface="Arial" panose="020B0604020202020204" pitchFamily="34" charset="0"/>
              </a:rPr>
              <a:t>Process output for deconvolution</a:t>
            </a:r>
            <a:endParaRPr lang="en-KR" altLang="ko-Kore-US" sz="1100" dirty="0">
              <a:solidFill>
                <a:schemeClr val="bg1"/>
              </a:solidFill>
              <a:latin typeface="Arial" panose="020B0604020202020204" pitchFamily="34" charset="0"/>
              <a:cs typeface="Arial" panose="020B0604020202020204" pitchFamily="34" charset="0"/>
            </a:endParaRPr>
          </a:p>
        </p:txBody>
      </p:sp>
      <p:cxnSp>
        <p:nvCxnSpPr>
          <p:cNvPr id="25" name="Straight Connector 17">
            <a:extLst>
              <a:ext uri="{FF2B5EF4-FFF2-40B4-BE49-F238E27FC236}">
                <a16:creationId xmlns:a16="http://schemas.microsoft.com/office/drawing/2014/main" id="{7F3EDB07-EEA9-F017-6623-E40923092D17}"/>
              </a:ext>
            </a:extLst>
          </p:cNvPr>
          <p:cNvCxnSpPr>
            <a:cxnSpLocks/>
            <a:stCxn id="21" idx="3"/>
            <a:endCxn id="22" idx="1"/>
          </p:cNvCxnSpPr>
          <p:nvPr/>
        </p:nvCxnSpPr>
        <p:spPr>
          <a:xfrm>
            <a:off x="2489989" y="125553"/>
            <a:ext cx="378459" cy="5826"/>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19">
            <a:extLst>
              <a:ext uri="{FF2B5EF4-FFF2-40B4-BE49-F238E27FC236}">
                <a16:creationId xmlns:a16="http://schemas.microsoft.com/office/drawing/2014/main" id="{38F08174-E8CA-E194-C48D-12EAC055363B}"/>
              </a:ext>
            </a:extLst>
          </p:cNvPr>
          <p:cNvCxnSpPr>
            <a:cxnSpLocks/>
            <a:stCxn id="23" idx="3"/>
            <a:endCxn id="24" idx="1"/>
          </p:cNvCxnSpPr>
          <p:nvPr/>
        </p:nvCxnSpPr>
        <p:spPr>
          <a:xfrm>
            <a:off x="6393884" y="126790"/>
            <a:ext cx="508400"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2">
            <a:extLst>
              <a:ext uri="{FF2B5EF4-FFF2-40B4-BE49-F238E27FC236}">
                <a16:creationId xmlns:a16="http://schemas.microsoft.com/office/drawing/2014/main" id="{8CFA2E28-655C-C823-44F0-CB3735AE2370}"/>
              </a:ext>
            </a:extLst>
          </p:cNvPr>
          <p:cNvCxnSpPr>
            <a:cxnSpLocks/>
            <a:stCxn id="22" idx="3"/>
            <a:endCxn id="23" idx="1"/>
          </p:cNvCxnSpPr>
          <p:nvPr/>
        </p:nvCxnSpPr>
        <p:spPr>
          <a:xfrm flipV="1">
            <a:off x="4989541" y="126790"/>
            <a:ext cx="527180" cy="4589"/>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C6EF9D8-6E9E-2CB8-606F-C85F5C0FF4C4}"/>
              </a:ext>
            </a:extLst>
          </p:cNvPr>
          <p:cNvSpPr txBox="1"/>
          <p:nvPr/>
        </p:nvSpPr>
        <p:spPr>
          <a:xfrm>
            <a:off x="304800" y="4527499"/>
            <a:ext cx="4582886" cy="207749"/>
          </a:xfrm>
          <a:prstGeom prst="rect">
            <a:avLst/>
          </a:prstGeom>
          <a:noFill/>
        </p:spPr>
        <p:txBody>
          <a:bodyPr wrap="square">
            <a:spAutoFit/>
          </a:bodyPr>
          <a:lstStyle/>
          <a:p>
            <a:r>
              <a:rPr lang="en" altLang="ko-Kore-US" sz="750" dirty="0">
                <a:solidFill>
                  <a:schemeClr val="tx1">
                    <a:lumMod val="50000"/>
                    <a:lumOff val="50000"/>
                  </a:schemeClr>
                </a:solidFill>
                <a:latin typeface="Arial" panose="020B0604020202020204" pitchFamily="34" charset="0"/>
                <a:cs typeface="Arial" panose="020B0604020202020204" pitchFamily="34" charset="0"/>
              </a:rPr>
              <a:t>Robust decomposition of cell type mixtures in spatial transcriptomics</a:t>
            </a:r>
            <a:endParaRPr lang="ko-Kore-US" altLang="en-US" sz="75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7090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2">
            <a:extLst>
              <a:ext uri="{FF2B5EF4-FFF2-40B4-BE49-F238E27FC236}">
                <a16:creationId xmlns:a16="http://schemas.microsoft.com/office/drawing/2014/main" id="{1189B1BE-5D7F-8E87-6B75-3B9640856180}"/>
              </a:ext>
            </a:extLst>
          </p:cNvPr>
          <p:cNvSpPr>
            <a:spLocks noGrp="1"/>
          </p:cNvSpPr>
          <p:nvPr>
            <p:ph type="title"/>
          </p:nvPr>
        </p:nvSpPr>
        <p:spPr>
          <a:xfrm>
            <a:off x="278976" y="596849"/>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Load RCTD input reference dataset (single cell)</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직사각형 5">
            <a:extLst>
              <a:ext uri="{FF2B5EF4-FFF2-40B4-BE49-F238E27FC236}">
                <a16:creationId xmlns:a16="http://schemas.microsoft.com/office/drawing/2014/main" id="{69021F52-34E7-3510-39E2-78541451757B}"/>
              </a:ext>
            </a:extLst>
          </p:cNvPr>
          <p:cNvSpPr/>
          <p:nvPr/>
        </p:nvSpPr>
        <p:spPr>
          <a:xfrm>
            <a:off x="269174" y="1195355"/>
            <a:ext cx="7972493" cy="799700"/>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readRDS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BIML_sc_allen_cortex.rds</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 subset(</a:t>
            </a:r>
            <a:r>
              <a:rPr lang="en-US" altLang="ko-KR" sz="1500" dirty="0" err="1">
                <a:solidFill>
                  <a:schemeClr val="tx1"/>
                </a:solidFill>
                <a:latin typeface="Courier New" panose="02070309020205020404" pitchFamily="49" charset="0"/>
                <a:cs typeface="Courier New" panose="02070309020205020404" pitchFamily="49" charset="0"/>
              </a:rPr>
              <a:t>allen_reference</a:t>
            </a:r>
            <a:r>
              <a:rPr lang="en-US" altLang="ko-KR" sz="1500" dirty="0">
                <a:solidFill>
                  <a:schemeClr val="tx1"/>
                </a:solidFill>
                <a:latin typeface="Courier New" panose="02070309020205020404" pitchFamily="49" charset="0"/>
                <a:cs typeface="Courier New" panose="02070309020205020404" pitchFamily="49" charset="0"/>
              </a:rPr>
              <a:t>, subclass != c("CR"))</a:t>
            </a:r>
          </a:p>
        </p:txBody>
      </p:sp>
      <p:sp>
        <p:nvSpPr>
          <p:cNvPr id="6" name="TextBox 5">
            <a:extLst>
              <a:ext uri="{FF2B5EF4-FFF2-40B4-BE49-F238E27FC236}">
                <a16:creationId xmlns:a16="http://schemas.microsoft.com/office/drawing/2014/main" id="{76510634-2665-770A-6821-7B08032BA758}"/>
              </a:ext>
            </a:extLst>
          </p:cNvPr>
          <p:cNvSpPr txBox="1"/>
          <p:nvPr/>
        </p:nvSpPr>
        <p:spPr>
          <a:xfrm>
            <a:off x="278976" y="2277093"/>
            <a:ext cx="7989596" cy="553998"/>
          </a:xfrm>
          <a:prstGeom prst="rect">
            <a:avLst/>
          </a:prstGeom>
          <a:noFill/>
        </p:spPr>
        <p:txBody>
          <a:bodyPr wrap="square">
            <a:spAutoFit/>
          </a:bodyPr>
          <a:lstStyle/>
          <a:p>
            <a:r>
              <a:rPr lang="en-US" altLang="ko-KR" sz="1500" dirty="0">
                <a:solidFill>
                  <a:schemeClr val="tx1"/>
                </a:solidFill>
                <a:latin typeface="Arial" panose="020B0604020202020204" pitchFamily="34" charset="0"/>
                <a:cs typeface="Arial" panose="020B0604020202020204" pitchFamily="34" charset="0"/>
              </a:rPr>
              <a:t>Excluded CR cell type since since it needs a minimum of 25 cells for each cell type in the reference</a:t>
            </a:r>
          </a:p>
        </p:txBody>
      </p:sp>
      <p:sp>
        <p:nvSpPr>
          <p:cNvPr id="4" name="TextBox 3">
            <a:extLst>
              <a:ext uri="{FF2B5EF4-FFF2-40B4-BE49-F238E27FC236}">
                <a16:creationId xmlns:a16="http://schemas.microsoft.com/office/drawing/2014/main" id="{AD0F0FCC-B139-D3FD-27C9-B3E714DD8E42}"/>
              </a:ext>
            </a:extLst>
          </p:cNvPr>
          <p:cNvSpPr txBox="1"/>
          <p:nvPr/>
        </p:nvSpPr>
        <p:spPr>
          <a:xfrm>
            <a:off x="-4605" y="-5252"/>
            <a:ext cx="2494594" cy="261610"/>
          </a:xfrm>
          <a:prstGeom prst="rect">
            <a:avLst/>
          </a:prstGeom>
          <a:noFill/>
        </p:spPr>
        <p:txBody>
          <a:bodyPr wrap="none" rtlCol="0">
            <a:spAutoFit/>
          </a:bodyPr>
          <a:lstStyle/>
          <a:p>
            <a:r>
              <a:rPr lang="en-US" sz="1100" b="1" dirty="0">
                <a:solidFill>
                  <a:srgbClr val="CBA5B6"/>
                </a:solidFill>
                <a:latin typeface="Arial" panose="020B0604020202020204" pitchFamily="34" charset="0"/>
                <a:cs typeface="Arial" panose="020B0604020202020204" pitchFamily="34" charset="0"/>
              </a:rPr>
              <a:t>Process single cell for RCTD input</a:t>
            </a:r>
            <a:endParaRPr lang="en-KR" sz="1100" b="1" dirty="0">
              <a:solidFill>
                <a:srgbClr val="CBA5B6"/>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1521FDC2-F3AC-3FC2-DFD3-6252E113A763}"/>
              </a:ext>
            </a:extLst>
          </p:cNvPr>
          <p:cNvSpPr txBox="1"/>
          <p:nvPr/>
        </p:nvSpPr>
        <p:spPr>
          <a:xfrm>
            <a:off x="2868448" y="574"/>
            <a:ext cx="2121093" cy="261610"/>
          </a:xfrm>
          <a:prstGeom prst="rect">
            <a:avLst/>
          </a:prstGeom>
          <a:noFill/>
        </p:spPr>
        <p:txBody>
          <a:bodyPr wrap="none" rtlCol="0">
            <a:spAutoFit/>
          </a:bodyPr>
          <a:lstStyle/>
          <a:p>
            <a:r>
              <a:rPr lang="en-US" sz="1100" dirty="0">
                <a:solidFill>
                  <a:srgbClr val="DDC5D0"/>
                </a:solidFill>
                <a:latin typeface="Arial" panose="020B0604020202020204" pitchFamily="34" charset="0"/>
                <a:cs typeface="Arial" panose="020B0604020202020204" pitchFamily="34" charset="0"/>
              </a:rPr>
              <a:t>Process spatial for RCTD input</a:t>
            </a:r>
            <a:endParaRPr lang="en-KR" sz="1100" dirty="0">
              <a:solidFill>
                <a:srgbClr val="DDC5D0"/>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8351976-C0F7-649A-89CE-D8359331939D}"/>
              </a:ext>
            </a:extLst>
          </p:cNvPr>
          <p:cNvSpPr txBox="1"/>
          <p:nvPr/>
        </p:nvSpPr>
        <p:spPr>
          <a:xfrm>
            <a:off x="5516721" y="-4015"/>
            <a:ext cx="877163" cy="261610"/>
          </a:xfrm>
          <a:prstGeom prst="rect">
            <a:avLst/>
          </a:prstGeom>
          <a:noFill/>
        </p:spPr>
        <p:txBody>
          <a:bodyPr wrap="none" rtlCol="0">
            <a:spAutoFit/>
          </a:bodyPr>
          <a:lstStyle/>
          <a:p>
            <a:r>
              <a:rPr lang="en-US" sz="1100" dirty="0">
                <a:solidFill>
                  <a:srgbClr val="DDC5D0"/>
                </a:solidFill>
                <a:latin typeface="Arial" panose="020B0604020202020204" pitchFamily="34" charset="0"/>
                <a:cs typeface="Arial" panose="020B0604020202020204" pitchFamily="34" charset="0"/>
              </a:rPr>
              <a:t>Run RCTD</a:t>
            </a:r>
            <a:endParaRPr lang="en-KR" sz="1100" dirty="0">
              <a:solidFill>
                <a:srgbClr val="DDC5D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5BB7D82-3AA1-05D1-2682-F9C3E1D74AD9}"/>
              </a:ext>
            </a:extLst>
          </p:cNvPr>
          <p:cNvSpPr txBox="1"/>
          <p:nvPr/>
        </p:nvSpPr>
        <p:spPr>
          <a:xfrm>
            <a:off x="6902284" y="-25"/>
            <a:ext cx="2236510" cy="261610"/>
          </a:xfrm>
          <a:prstGeom prst="rect">
            <a:avLst/>
          </a:prstGeom>
          <a:noFill/>
        </p:spPr>
        <p:txBody>
          <a:bodyPr wrap="none" rtlCol="0">
            <a:spAutoFit/>
          </a:bodyPr>
          <a:lstStyle/>
          <a:p>
            <a:r>
              <a:rPr lang="en-US" altLang="ko-Kore-US" sz="1100" dirty="0">
                <a:solidFill>
                  <a:schemeClr val="bg1"/>
                </a:solidFill>
                <a:latin typeface="Arial" panose="020B0604020202020204" pitchFamily="34" charset="0"/>
                <a:cs typeface="Arial" panose="020B0604020202020204" pitchFamily="34" charset="0"/>
              </a:rPr>
              <a:t>Process output for deconvolution</a:t>
            </a:r>
            <a:endParaRPr lang="en-KR" altLang="ko-Kore-US" sz="1100" dirty="0">
              <a:solidFill>
                <a:schemeClr val="bg1"/>
              </a:solidFill>
              <a:latin typeface="Arial" panose="020B0604020202020204" pitchFamily="34" charset="0"/>
              <a:cs typeface="Arial" panose="020B0604020202020204" pitchFamily="34" charset="0"/>
            </a:endParaRPr>
          </a:p>
        </p:txBody>
      </p:sp>
      <p:cxnSp>
        <p:nvCxnSpPr>
          <p:cNvPr id="9" name="Straight Connector 17">
            <a:extLst>
              <a:ext uri="{FF2B5EF4-FFF2-40B4-BE49-F238E27FC236}">
                <a16:creationId xmlns:a16="http://schemas.microsoft.com/office/drawing/2014/main" id="{749C22B6-F4AE-30A2-D5E6-352386CF3836}"/>
              </a:ext>
            </a:extLst>
          </p:cNvPr>
          <p:cNvCxnSpPr>
            <a:cxnSpLocks/>
            <a:stCxn id="4" idx="3"/>
            <a:endCxn id="5" idx="1"/>
          </p:cNvCxnSpPr>
          <p:nvPr/>
        </p:nvCxnSpPr>
        <p:spPr>
          <a:xfrm>
            <a:off x="2489989" y="125553"/>
            <a:ext cx="378459" cy="5826"/>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19">
            <a:extLst>
              <a:ext uri="{FF2B5EF4-FFF2-40B4-BE49-F238E27FC236}">
                <a16:creationId xmlns:a16="http://schemas.microsoft.com/office/drawing/2014/main" id="{1544E4A3-DD92-44D6-B018-8F4F652021E4}"/>
              </a:ext>
            </a:extLst>
          </p:cNvPr>
          <p:cNvCxnSpPr>
            <a:cxnSpLocks/>
            <a:stCxn id="7" idx="3"/>
            <a:endCxn id="8" idx="1"/>
          </p:cNvCxnSpPr>
          <p:nvPr/>
        </p:nvCxnSpPr>
        <p:spPr>
          <a:xfrm>
            <a:off x="6393884" y="126790"/>
            <a:ext cx="508400"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22">
            <a:extLst>
              <a:ext uri="{FF2B5EF4-FFF2-40B4-BE49-F238E27FC236}">
                <a16:creationId xmlns:a16="http://schemas.microsoft.com/office/drawing/2014/main" id="{D82CA965-993E-E7E6-AB4B-FD26A358D7B9}"/>
              </a:ext>
            </a:extLst>
          </p:cNvPr>
          <p:cNvCxnSpPr>
            <a:cxnSpLocks/>
            <a:stCxn id="5" idx="3"/>
            <a:endCxn id="7" idx="1"/>
          </p:cNvCxnSpPr>
          <p:nvPr/>
        </p:nvCxnSpPr>
        <p:spPr>
          <a:xfrm flipV="1">
            <a:off x="4989541" y="126790"/>
            <a:ext cx="527180" cy="4589"/>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428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2">
            <a:extLst>
              <a:ext uri="{FF2B5EF4-FFF2-40B4-BE49-F238E27FC236}">
                <a16:creationId xmlns:a16="http://schemas.microsoft.com/office/drawing/2014/main" id="{1189B1BE-5D7F-8E87-6B75-3B9640856180}"/>
              </a:ext>
            </a:extLst>
          </p:cNvPr>
          <p:cNvSpPr>
            <a:spLocks noGrp="1"/>
          </p:cNvSpPr>
          <p:nvPr>
            <p:ph type="title"/>
          </p:nvPr>
        </p:nvSpPr>
        <p:spPr>
          <a:xfrm>
            <a:off x="267100" y="597358"/>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Prepare single cell dataset</a:t>
            </a:r>
            <a:r>
              <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for</a:t>
            </a:r>
            <a:r>
              <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RCTD</a:t>
            </a:r>
            <a:r>
              <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input</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직사각형 5">
            <a:extLst>
              <a:ext uri="{FF2B5EF4-FFF2-40B4-BE49-F238E27FC236}">
                <a16:creationId xmlns:a16="http://schemas.microsoft.com/office/drawing/2014/main" id="{FAF0A7A4-4A09-E329-B5C1-0AFCD206FEC6}"/>
              </a:ext>
            </a:extLst>
          </p:cNvPr>
          <p:cNvSpPr/>
          <p:nvPr/>
        </p:nvSpPr>
        <p:spPr>
          <a:xfrm>
            <a:off x="278976" y="1195449"/>
            <a:ext cx="7964912" cy="2909623"/>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err="1">
                <a:solidFill>
                  <a:schemeClr val="tx1"/>
                </a:solidFill>
                <a:latin typeface="Courier New" panose="02070309020205020404" pitchFamily="49" charset="0"/>
                <a:cs typeface="Courier New" panose="02070309020205020404" pitchFamily="49" charset="0"/>
              </a:rPr>
              <a:t>allen_counts</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allen_reference$RNA@counts</a:t>
            </a:r>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err="1">
                <a:solidFill>
                  <a:schemeClr val="tx1"/>
                </a:solidFill>
                <a:latin typeface="Courier New" panose="02070309020205020404" pitchFamily="49" charset="0"/>
                <a:cs typeface="Courier New" panose="02070309020205020404" pitchFamily="49" charset="0"/>
              </a:rPr>
              <a:t>allen_meta_data</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allen_reference@meta.data</a:t>
            </a:r>
            <a:endParaRPr lang="en-US" altLang="ko-KR" sz="1200" dirty="0">
              <a:solidFill>
                <a:schemeClr val="tx1"/>
              </a:solidFill>
              <a:latin typeface="Courier New" panose="02070309020205020404" pitchFamily="49" charset="0"/>
              <a:cs typeface="Courier New" panose="02070309020205020404" pitchFamily="49" charset="0"/>
            </a:endParaRPr>
          </a:p>
          <a:p>
            <a:endParaRPr lang="en-US" altLang="ko-KR" sz="1200" dirty="0">
              <a:solidFill>
                <a:schemeClr val="tx1"/>
              </a:solidFill>
              <a:latin typeface="Arial" panose="020B0604020202020204" pitchFamily="34" charset="0"/>
              <a:cs typeface="Arial" panose="020B0604020202020204" pitchFamily="34" charset="0"/>
            </a:endParaRPr>
          </a:p>
          <a:p>
            <a:r>
              <a:rPr lang="en-US" altLang="ko-KR" sz="1000" dirty="0">
                <a:solidFill>
                  <a:schemeClr val="tx1"/>
                </a:solidFill>
                <a:latin typeface="Arial" panose="020B0604020202020204" pitchFamily="34" charset="0"/>
                <a:cs typeface="Arial" panose="020B0604020202020204" pitchFamily="34" charset="0"/>
              </a:rPr>
              <a:t># Renamed the cluster due to prohibited characters “/”</a:t>
            </a:r>
          </a:p>
          <a:p>
            <a:r>
              <a:rPr lang="en-US" altLang="ko-KR" sz="1200" dirty="0" err="1">
                <a:solidFill>
                  <a:schemeClr val="tx1"/>
                </a:solidFill>
                <a:latin typeface="Courier New" panose="02070309020205020404" pitchFamily="49" charset="0"/>
                <a:cs typeface="Courier New" panose="02070309020205020404" pitchFamily="49" charset="0"/>
              </a:rPr>
              <a:t>allen_reference</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SetIdent</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allen_reference</a:t>
            </a:r>
            <a:r>
              <a:rPr lang="en-US" altLang="ko-KR" sz="1200" dirty="0">
                <a:solidFill>
                  <a:schemeClr val="tx1"/>
                </a:solidFill>
                <a:latin typeface="Courier New" panose="02070309020205020404" pitchFamily="49" charset="0"/>
                <a:cs typeface="Courier New" panose="02070309020205020404" pitchFamily="49" charset="0"/>
              </a:rPr>
              <a:t>, value="subclass")</a:t>
            </a:r>
          </a:p>
          <a:p>
            <a:r>
              <a:rPr lang="en-US" altLang="ko-KR" sz="1200" dirty="0" err="1">
                <a:solidFill>
                  <a:schemeClr val="tx1"/>
                </a:solidFill>
                <a:latin typeface="Courier New" panose="02070309020205020404" pitchFamily="49" charset="0"/>
                <a:cs typeface="Courier New" panose="02070309020205020404" pitchFamily="49" charset="0"/>
              </a:rPr>
              <a:t>allen_reference</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RenameIdents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allen_reference</a:t>
            </a:r>
            <a:r>
              <a:rPr lang="en-US" altLang="ko-KR" sz="1200" dirty="0">
                <a:solidFill>
                  <a:schemeClr val="tx1"/>
                </a:solidFill>
                <a:latin typeface="Courier New" panose="02070309020205020404" pitchFamily="49" charset="0"/>
                <a:cs typeface="Courier New" panose="02070309020205020404" pitchFamily="49" charset="0"/>
              </a:rPr>
              <a:t>, "L2/3 IT" = "L2_3 IT")</a:t>
            </a:r>
          </a:p>
          <a:p>
            <a:r>
              <a:rPr lang="en-US" altLang="ko-KR" sz="1200" dirty="0" err="1">
                <a:solidFill>
                  <a:schemeClr val="tx1"/>
                </a:solidFill>
                <a:latin typeface="Courier New" panose="02070309020205020404" pitchFamily="49" charset="0"/>
                <a:cs typeface="Courier New" panose="02070309020205020404" pitchFamily="49" charset="0"/>
              </a:rPr>
              <a:t>allen_reference$subclass</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allen_reference@active.ident</a:t>
            </a:r>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err="1">
                <a:solidFill>
                  <a:schemeClr val="tx1"/>
                </a:solidFill>
                <a:latin typeface="Courier New" panose="02070309020205020404" pitchFamily="49" charset="0"/>
                <a:cs typeface="Courier New" panose="02070309020205020404" pitchFamily="49" charset="0"/>
              </a:rPr>
              <a:t>allen_annotation</a:t>
            </a:r>
            <a:r>
              <a:rPr lang="en-US" altLang="ko-KR" sz="1200" dirty="0">
                <a:solidFill>
                  <a:schemeClr val="tx1"/>
                </a:solidFill>
                <a:latin typeface="Courier New" panose="02070309020205020404" pitchFamily="49" charset="0"/>
                <a:cs typeface="Courier New" panose="02070309020205020404" pitchFamily="49" charset="0"/>
              </a:rPr>
              <a:t>  = allen_reference@meta.data$subclass</a:t>
            </a:r>
          </a:p>
          <a:p>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a:solidFill>
                  <a:schemeClr val="tx1"/>
                </a:solidFill>
                <a:latin typeface="Courier New" panose="02070309020205020404" pitchFamily="49" charset="0"/>
                <a:cs typeface="Courier New" panose="02070309020205020404" pitchFamily="49" charset="0"/>
              </a:rPr>
              <a:t>names(</a:t>
            </a:r>
            <a:r>
              <a:rPr lang="en-US" altLang="ko-KR" sz="1200" dirty="0" err="1">
                <a:solidFill>
                  <a:schemeClr val="tx1"/>
                </a:solidFill>
                <a:latin typeface="Courier New" panose="02070309020205020404" pitchFamily="49" charset="0"/>
                <a:cs typeface="Courier New" panose="02070309020205020404" pitchFamily="49" charset="0"/>
              </a:rPr>
              <a:t>allen_annotation</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rownames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allen_meta_data</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allen_annotation</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as.factor</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allen_annotation</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allen_nUMI</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allen_meta_data$nCount_RNA</a:t>
            </a:r>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a:solidFill>
                  <a:schemeClr val="tx1"/>
                </a:solidFill>
                <a:latin typeface="Courier New" panose="02070309020205020404" pitchFamily="49" charset="0"/>
                <a:cs typeface="Courier New" panose="02070309020205020404" pitchFamily="49" charset="0"/>
              </a:rPr>
              <a:t>names(</a:t>
            </a:r>
            <a:r>
              <a:rPr lang="en-US" altLang="ko-KR" sz="1200" dirty="0" err="1">
                <a:solidFill>
                  <a:schemeClr val="tx1"/>
                </a:solidFill>
                <a:latin typeface="Courier New" panose="02070309020205020404" pitchFamily="49" charset="0"/>
                <a:cs typeface="Courier New" panose="02070309020205020404" pitchFamily="49" charset="0"/>
              </a:rPr>
              <a:t>allen_nUMI</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rownames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allen_meta_data</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allen_reference</a:t>
            </a:r>
            <a:r>
              <a:rPr lang="en-US" altLang="ko-KR" sz="1200" dirty="0">
                <a:solidFill>
                  <a:schemeClr val="tx1"/>
                </a:solidFill>
                <a:latin typeface="Courier New" panose="02070309020205020404" pitchFamily="49" charset="0"/>
                <a:cs typeface="Courier New" panose="02070309020205020404" pitchFamily="49" charset="0"/>
              </a:rPr>
              <a:t> = Reference(</a:t>
            </a:r>
            <a:r>
              <a:rPr lang="en-US" altLang="ko-KR" sz="1200" dirty="0" err="1">
                <a:solidFill>
                  <a:schemeClr val="tx1"/>
                </a:solidFill>
                <a:latin typeface="Courier New" panose="02070309020205020404" pitchFamily="49" charset="0"/>
                <a:cs typeface="Courier New" panose="02070309020205020404" pitchFamily="49" charset="0"/>
              </a:rPr>
              <a:t>allen_counts</a:t>
            </a:r>
            <a:r>
              <a:rPr lang="en-US" altLang="ko-KR" sz="1200" dirty="0">
                <a:solidFill>
                  <a:schemeClr val="tx1"/>
                </a:solidFill>
                <a:latin typeface="Courier New" panose="02070309020205020404" pitchFamily="49" charset="0"/>
                <a:cs typeface="Courier New" panose="02070309020205020404" pitchFamily="49" charset="0"/>
              </a:rPr>
              <a:t>, </a:t>
            </a:r>
            <a:r>
              <a:rPr lang="en-US" altLang="ko-KR" sz="1200" dirty="0" err="1">
                <a:solidFill>
                  <a:schemeClr val="tx1"/>
                </a:solidFill>
                <a:latin typeface="Courier New" panose="02070309020205020404" pitchFamily="49" charset="0"/>
                <a:cs typeface="Courier New" panose="02070309020205020404" pitchFamily="49" charset="0"/>
              </a:rPr>
              <a:t>allen_annotation</a:t>
            </a:r>
            <a:r>
              <a:rPr lang="en-US" altLang="ko-KR" sz="1200" dirty="0">
                <a:solidFill>
                  <a:schemeClr val="tx1"/>
                </a:solidFill>
                <a:latin typeface="Courier New" panose="02070309020205020404" pitchFamily="49" charset="0"/>
                <a:cs typeface="Courier New" panose="02070309020205020404" pitchFamily="49" charset="0"/>
              </a:rPr>
              <a:t>, </a:t>
            </a:r>
            <a:r>
              <a:rPr lang="en-US" altLang="ko-KR" sz="1200" dirty="0" err="1">
                <a:solidFill>
                  <a:schemeClr val="tx1"/>
                </a:solidFill>
                <a:latin typeface="Courier New" panose="02070309020205020404" pitchFamily="49" charset="0"/>
                <a:cs typeface="Courier New" panose="02070309020205020404" pitchFamily="49" charset="0"/>
              </a:rPr>
              <a:t>allen_nUMI</a:t>
            </a:r>
            <a:r>
              <a:rPr lang="en-US" altLang="ko-KR" sz="1200" dirty="0">
                <a:solidFill>
                  <a:schemeClr val="tx1"/>
                </a:solidFill>
                <a:latin typeface="Courier New" panose="02070309020205020404" pitchFamily="49" charset="0"/>
                <a:cs typeface="Courier New" panose="02070309020205020404" pitchFamily="49" charset="0"/>
              </a:rPr>
              <a:t>)</a:t>
            </a:r>
          </a:p>
        </p:txBody>
      </p:sp>
      <p:sp>
        <p:nvSpPr>
          <p:cNvPr id="7" name="제목 12">
            <a:extLst>
              <a:ext uri="{FF2B5EF4-FFF2-40B4-BE49-F238E27FC236}">
                <a16:creationId xmlns:a16="http://schemas.microsoft.com/office/drawing/2014/main" id="{3C8099B1-EB73-8F43-FE52-8FE5F7985762}"/>
              </a:ext>
            </a:extLst>
          </p:cNvPr>
          <p:cNvSpPr txBox="1">
            <a:spLocks/>
          </p:cNvSpPr>
          <p:nvPr/>
        </p:nvSpPr>
        <p:spPr>
          <a:xfrm>
            <a:off x="741045" y="1879480"/>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000" b="1" dirty="0">
              <a:solidFill>
                <a:srgbClr val="C85059"/>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DC83525B-155F-DB4F-A4B0-BF1A7A085AAE}"/>
              </a:ext>
            </a:extLst>
          </p:cNvPr>
          <p:cNvSpPr txBox="1"/>
          <p:nvPr/>
        </p:nvSpPr>
        <p:spPr>
          <a:xfrm>
            <a:off x="-4605" y="-5252"/>
            <a:ext cx="2494594" cy="261610"/>
          </a:xfrm>
          <a:prstGeom prst="rect">
            <a:avLst/>
          </a:prstGeom>
          <a:noFill/>
        </p:spPr>
        <p:txBody>
          <a:bodyPr wrap="none" rtlCol="0">
            <a:spAutoFit/>
          </a:bodyPr>
          <a:lstStyle/>
          <a:p>
            <a:r>
              <a:rPr lang="en-US" sz="1100" b="1" dirty="0">
                <a:solidFill>
                  <a:srgbClr val="CBA5B6"/>
                </a:solidFill>
                <a:latin typeface="Arial" panose="020B0604020202020204" pitchFamily="34" charset="0"/>
                <a:cs typeface="Arial" panose="020B0604020202020204" pitchFamily="34" charset="0"/>
              </a:rPr>
              <a:t>Process single cell for RCTD input</a:t>
            </a:r>
            <a:endParaRPr lang="en-KR" sz="1100" b="1" dirty="0">
              <a:solidFill>
                <a:srgbClr val="CBA5B6"/>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942115C-224F-6C40-A0C9-ECD33DDE2D18}"/>
              </a:ext>
            </a:extLst>
          </p:cNvPr>
          <p:cNvSpPr txBox="1"/>
          <p:nvPr/>
        </p:nvSpPr>
        <p:spPr>
          <a:xfrm>
            <a:off x="2868448" y="574"/>
            <a:ext cx="2121093" cy="261610"/>
          </a:xfrm>
          <a:prstGeom prst="rect">
            <a:avLst/>
          </a:prstGeom>
          <a:noFill/>
        </p:spPr>
        <p:txBody>
          <a:bodyPr wrap="none" rtlCol="0">
            <a:spAutoFit/>
          </a:bodyPr>
          <a:lstStyle/>
          <a:p>
            <a:r>
              <a:rPr lang="en-US" sz="1100" dirty="0">
                <a:solidFill>
                  <a:srgbClr val="DDC5D0"/>
                </a:solidFill>
                <a:latin typeface="Arial" panose="020B0604020202020204" pitchFamily="34" charset="0"/>
                <a:cs typeface="Arial" panose="020B0604020202020204" pitchFamily="34" charset="0"/>
              </a:rPr>
              <a:t>Process spatial for RCTD input</a:t>
            </a:r>
            <a:endParaRPr lang="en-KR" sz="1100" dirty="0">
              <a:solidFill>
                <a:srgbClr val="DDC5D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0F770DB8-330D-9E44-A41B-F111F34E1566}"/>
              </a:ext>
            </a:extLst>
          </p:cNvPr>
          <p:cNvSpPr txBox="1"/>
          <p:nvPr/>
        </p:nvSpPr>
        <p:spPr>
          <a:xfrm>
            <a:off x="5516721" y="-4015"/>
            <a:ext cx="877163" cy="261610"/>
          </a:xfrm>
          <a:prstGeom prst="rect">
            <a:avLst/>
          </a:prstGeom>
          <a:noFill/>
        </p:spPr>
        <p:txBody>
          <a:bodyPr wrap="none" rtlCol="0">
            <a:spAutoFit/>
          </a:bodyPr>
          <a:lstStyle/>
          <a:p>
            <a:r>
              <a:rPr lang="en-US" sz="1100" dirty="0">
                <a:solidFill>
                  <a:srgbClr val="DDC5D0"/>
                </a:solidFill>
                <a:latin typeface="Arial" panose="020B0604020202020204" pitchFamily="34" charset="0"/>
                <a:cs typeface="Arial" panose="020B0604020202020204" pitchFamily="34" charset="0"/>
              </a:rPr>
              <a:t>Run RCTD</a:t>
            </a:r>
            <a:endParaRPr lang="en-KR" sz="1100" dirty="0">
              <a:solidFill>
                <a:srgbClr val="DDC5D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3C9BE6D0-AEEF-E747-B91B-73D0BB244E84}"/>
              </a:ext>
            </a:extLst>
          </p:cNvPr>
          <p:cNvSpPr txBox="1"/>
          <p:nvPr/>
        </p:nvSpPr>
        <p:spPr>
          <a:xfrm>
            <a:off x="6902284" y="-25"/>
            <a:ext cx="2236510" cy="261610"/>
          </a:xfrm>
          <a:prstGeom prst="rect">
            <a:avLst/>
          </a:prstGeom>
          <a:noFill/>
        </p:spPr>
        <p:txBody>
          <a:bodyPr wrap="none" rtlCol="0">
            <a:spAutoFit/>
          </a:bodyPr>
          <a:lstStyle/>
          <a:p>
            <a:r>
              <a:rPr lang="en-US" altLang="ko-Kore-US" sz="1100" dirty="0">
                <a:solidFill>
                  <a:schemeClr val="bg1"/>
                </a:solidFill>
                <a:latin typeface="Arial" panose="020B0604020202020204" pitchFamily="34" charset="0"/>
                <a:cs typeface="Arial" panose="020B0604020202020204" pitchFamily="34" charset="0"/>
              </a:rPr>
              <a:t>Process output for deconvolution</a:t>
            </a:r>
            <a:endParaRPr lang="en-KR" altLang="ko-Kore-US" sz="1100" dirty="0">
              <a:solidFill>
                <a:schemeClr val="bg1"/>
              </a:solidFill>
              <a:latin typeface="Arial" panose="020B0604020202020204" pitchFamily="34" charset="0"/>
              <a:cs typeface="Arial" panose="020B0604020202020204" pitchFamily="34" charset="0"/>
            </a:endParaRPr>
          </a:p>
        </p:txBody>
      </p:sp>
      <p:cxnSp>
        <p:nvCxnSpPr>
          <p:cNvPr id="16" name="Straight Connector 17">
            <a:extLst>
              <a:ext uri="{FF2B5EF4-FFF2-40B4-BE49-F238E27FC236}">
                <a16:creationId xmlns:a16="http://schemas.microsoft.com/office/drawing/2014/main" id="{C4E4B3EC-56DE-5245-B3EC-FA0410338BCD}"/>
              </a:ext>
            </a:extLst>
          </p:cNvPr>
          <p:cNvCxnSpPr>
            <a:cxnSpLocks/>
            <a:stCxn id="12" idx="3"/>
            <a:endCxn id="13" idx="1"/>
          </p:cNvCxnSpPr>
          <p:nvPr/>
        </p:nvCxnSpPr>
        <p:spPr>
          <a:xfrm>
            <a:off x="2489989" y="125553"/>
            <a:ext cx="378459" cy="5826"/>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198A28A1-6FC1-AC45-95EB-6B11FB06B94B}"/>
              </a:ext>
            </a:extLst>
          </p:cNvPr>
          <p:cNvCxnSpPr>
            <a:cxnSpLocks/>
            <a:stCxn id="14" idx="3"/>
            <a:endCxn id="15" idx="1"/>
          </p:cNvCxnSpPr>
          <p:nvPr/>
        </p:nvCxnSpPr>
        <p:spPr>
          <a:xfrm>
            <a:off x="6393884" y="126790"/>
            <a:ext cx="508400"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2">
            <a:extLst>
              <a:ext uri="{FF2B5EF4-FFF2-40B4-BE49-F238E27FC236}">
                <a16:creationId xmlns:a16="http://schemas.microsoft.com/office/drawing/2014/main" id="{92F8849C-8180-8F4F-8FDB-36EA53B543B5}"/>
              </a:ext>
            </a:extLst>
          </p:cNvPr>
          <p:cNvCxnSpPr>
            <a:cxnSpLocks/>
            <a:stCxn id="13" idx="3"/>
            <a:endCxn id="14" idx="1"/>
          </p:cNvCxnSpPr>
          <p:nvPr/>
        </p:nvCxnSpPr>
        <p:spPr>
          <a:xfrm flipV="1">
            <a:off x="4989541" y="126790"/>
            <a:ext cx="527180" cy="4589"/>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080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2">
            <a:extLst>
              <a:ext uri="{FF2B5EF4-FFF2-40B4-BE49-F238E27FC236}">
                <a16:creationId xmlns:a16="http://schemas.microsoft.com/office/drawing/2014/main" id="{1189B1BE-5D7F-8E87-6B75-3B9640856180}"/>
              </a:ext>
            </a:extLst>
          </p:cNvPr>
          <p:cNvSpPr>
            <a:spLocks noGrp="1"/>
          </p:cNvSpPr>
          <p:nvPr>
            <p:ph type="title"/>
          </p:nvPr>
        </p:nvSpPr>
        <p:spPr>
          <a:xfrm>
            <a:off x="275672" y="594702"/>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Process spatial dataset for RCTD input</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직사각형 5">
            <a:extLst>
              <a:ext uri="{FF2B5EF4-FFF2-40B4-BE49-F238E27FC236}">
                <a16:creationId xmlns:a16="http://schemas.microsoft.com/office/drawing/2014/main" id="{69021F52-34E7-3510-39E2-78541451757B}"/>
              </a:ext>
            </a:extLst>
          </p:cNvPr>
          <p:cNvSpPr/>
          <p:nvPr/>
        </p:nvSpPr>
        <p:spPr>
          <a:xfrm>
            <a:off x="269174" y="1199837"/>
            <a:ext cx="7974713" cy="1516470"/>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Courier New" panose="02070309020205020404" pitchFamily="49" charset="0"/>
                <a:cs typeface="Courier New" panose="02070309020205020404" pitchFamily="49" charset="0"/>
              </a:rPr>
              <a:t>brain = </a:t>
            </a:r>
            <a:r>
              <a:rPr lang="en-US" altLang="ko-KR" sz="1200" dirty="0" err="1">
                <a:solidFill>
                  <a:schemeClr val="tx1"/>
                </a:solidFill>
                <a:latin typeface="Courier New" panose="02070309020205020404" pitchFamily="49" charset="0"/>
                <a:cs typeface="Courier New" panose="02070309020205020404" pitchFamily="49" charset="0"/>
              </a:rPr>
              <a:t>readRDS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BIML_visium_brain_processed.rds</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spatial_counts_brain</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brain@assays$Spatial@counts</a:t>
            </a:r>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err="1">
                <a:solidFill>
                  <a:schemeClr val="tx1"/>
                </a:solidFill>
                <a:latin typeface="Courier New" panose="02070309020205020404" pitchFamily="49" charset="0"/>
                <a:cs typeface="Courier New" panose="02070309020205020404" pitchFamily="49" charset="0"/>
              </a:rPr>
              <a:t>spatial_nUMI_brain</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colSums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spatial_counts_brain</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coords_brain</a:t>
            </a:r>
            <a:r>
              <a:rPr lang="en-US" altLang="ko-KR" sz="1200" dirty="0">
                <a:solidFill>
                  <a:schemeClr val="tx1"/>
                </a:solidFill>
                <a:latin typeface="Courier New" panose="02070309020205020404" pitchFamily="49" charset="0"/>
                <a:cs typeface="Courier New" panose="02070309020205020404" pitchFamily="49" charset="0"/>
              </a:rPr>
              <a:t> = brain@images$anterior1@coordinates[,c("</a:t>
            </a:r>
            <a:r>
              <a:rPr lang="en-US" altLang="ko-KR" sz="1200" dirty="0" err="1">
                <a:solidFill>
                  <a:schemeClr val="tx1"/>
                </a:solidFill>
                <a:latin typeface="Courier New" panose="02070309020205020404" pitchFamily="49" charset="0"/>
                <a:cs typeface="Courier New" panose="02070309020205020404" pitchFamily="49" charset="0"/>
              </a:rPr>
              <a:t>col","row</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nUMI_brain</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colSums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spatial_counts_brain</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puck_brain</a:t>
            </a:r>
            <a:r>
              <a:rPr lang="en-US" altLang="ko-KR" sz="1200" dirty="0">
                <a:solidFill>
                  <a:schemeClr val="tx1"/>
                </a:solidFill>
                <a:latin typeface="Courier New" panose="02070309020205020404" pitchFamily="49" charset="0"/>
                <a:cs typeface="Courier New" panose="02070309020205020404" pitchFamily="49" charset="0"/>
              </a:rPr>
              <a:t> = </a:t>
            </a:r>
            <a:r>
              <a:rPr lang="en-US" altLang="ko-KR" sz="1200" dirty="0" err="1">
                <a:solidFill>
                  <a:schemeClr val="tx1"/>
                </a:solidFill>
                <a:latin typeface="Courier New" panose="02070309020205020404" pitchFamily="49" charset="0"/>
                <a:cs typeface="Courier New" panose="02070309020205020404" pitchFamily="49" charset="0"/>
              </a:rPr>
              <a:t>SpatialRNA</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coords_brain</a:t>
            </a:r>
            <a:r>
              <a:rPr lang="en-US" altLang="ko-KR" sz="1200" dirty="0">
                <a:solidFill>
                  <a:schemeClr val="tx1"/>
                </a:solidFill>
                <a:latin typeface="Courier New" panose="02070309020205020404" pitchFamily="49" charset="0"/>
                <a:cs typeface="Courier New" panose="02070309020205020404" pitchFamily="49" charset="0"/>
              </a:rPr>
              <a:t>, </a:t>
            </a:r>
            <a:r>
              <a:rPr lang="en-US" altLang="ko-KR" sz="1200" dirty="0" err="1">
                <a:solidFill>
                  <a:schemeClr val="tx1"/>
                </a:solidFill>
                <a:latin typeface="Courier New" panose="02070309020205020404" pitchFamily="49" charset="0"/>
                <a:cs typeface="Courier New" panose="02070309020205020404" pitchFamily="49" charset="0"/>
              </a:rPr>
              <a:t>spatial_counts_brain</a:t>
            </a:r>
            <a:r>
              <a:rPr lang="en-US" altLang="ko-KR" sz="1200" dirty="0">
                <a:solidFill>
                  <a:schemeClr val="tx1"/>
                </a:solidFill>
                <a:latin typeface="Courier New" panose="02070309020205020404" pitchFamily="49" charset="0"/>
                <a:cs typeface="Courier New" panose="02070309020205020404" pitchFamily="49" charset="0"/>
              </a:rPr>
              <a:t>, </a:t>
            </a:r>
            <a:r>
              <a:rPr lang="en-US" altLang="ko-KR" sz="1200" dirty="0" err="1">
                <a:solidFill>
                  <a:schemeClr val="tx1"/>
                </a:solidFill>
                <a:latin typeface="Courier New" panose="02070309020205020404" pitchFamily="49" charset="0"/>
                <a:cs typeface="Courier New" panose="02070309020205020404" pitchFamily="49" charset="0"/>
              </a:rPr>
              <a:t>spatial_nUMI_brain</a:t>
            </a:r>
            <a:r>
              <a:rPr lang="en-US" altLang="ko-KR" sz="1200" dirty="0">
                <a:solidFill>
                  <a:schemeClr val="tx1"/>
                </a:solidFill>
                <a:latin typeface="Courier New" panose="02070309020205020404" pitchFamily="49" charset="0"/>
                <a:cs typeface="Courier New" panose="02070309020205020404" pitchFamily="49" charset="0"/>
              </a:rPr>
              <a:t>)</a:t>
            </a:r>
          </a:p>
        </p:txBody>
      </p:sp>
      <p:sp>
        <p:nvSpPr>
          <p:cNvPr id="25" name="TextBox 24">
            <a:extLst>
              <a:ext uri="{FF2B5EF4-FFF2-40B4-BE49-F238E27FC236}">
                <a16:creationId xmlns:a16="http://schemas.microsoft.com/office/drawing/2014/main" id="{5058F0D8-A764-6C4A-B0E4-194E59AD234B}"/>
              </a:ext>
            </a:extLst>
          </p:cNvPr>
          <p:cNvSpPr txBox="1"/>
          <p:nvPr/>
        </p:nvSpPr>
        <p:spPr>
          <a:xfrm>
            <a:off x="-4605" y="-5252"/>
            <a:ext cx="2334293" cy="261610"/>
          </a:xfrm>
          <a:prstGeom prst="rect">
            <a:avLst/>
          </a:prstGeom>
          <a:noFill/>
        </p:spPr>
        <p:txBody>
          <a:bodyPr wrap="none" rtlCol="0">
            <a:spAutoFit/>
          </a:bodyPr>
          <a:lstStyle/>
          <a:p>
            <a:r>
              <a:rPr lang="en-US" sz="1100" dirty="0">
                <a:solidFill>
                  <a:srgbClr val="CBA5B6"/>
                </a:solidFill>
                <a:latin typeface="Arial" panose="020B0604020202020204" pitchFamily="34" charset="0"/>
                <a:cs typeface="Arial" panose="020B0604020202020204" pitchFamily="34" charset="0"/>
              </a:rPr>
              <a:t>Process single cell for RCTD input</a:t>
            </a:r>
            <a:endParaRPr lang="en-KR" sz="1100" dirty="0">
              <a:solidFill>
                <a:srgbClr val="CBA5B6"/>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281BDC5F-3A6D-E143-BDC2-227A3DDA0824}"/>
              </a:ext>
            </a:extLst>
          </p:cNvPr>
          <p:cNvSpPr txBox="1"/>
          <p:nvPr/>
        </p:nvSpPr>
        <p:spPr>
          <a:xfrm>
            <a:off x="2868448" y="574"/>
            <a:ext cx="2260555" cy="261610"/>
          </a:xfrm>
          <a:prstGeom prst="rect">
            <a:avLst/>
          </a:prstGeom>
          <a:noFill/>
        </p:spPr>
        <p:txBody>
          <a:bodyPr wrap="none" rtlCol="0">
            <a:spAutoFit/>
          </a:bodyPr>
          <a:lstStyle/>
          <a:p>
            <a:r>
              <a:rPr lang="en-US" sz="1100" b="1" dirty="0">
                <a:solidFill>
                  <a:srgbClr val="CBA5B6"/>
                </a:solidFill>
                <a:latin typeface="Arial" panose="020B0604020202020204" pitchFamily="34" charset="0"/>
                <a:cs typeface="Arial" panose="020B0604020202020204" pitchFamily="34" charset="0"/>
              </a:rPr>
              <a:t>Process spatial for RCTD input</a:t>
            </a:r>
            <a:endParaRPr lang="en-KR" sz="1100" b="1" dirty="0">
              <a:solidFill>
                <a:srgbClr val="CBA5B6"/>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4AC19606-4ADD-F64D-AC10-8A85DE5FF630}"/>
              </a:ext>
            </a:extLst>
          </p:cNvPr>
          <p:cNvSpPr txBox="1"/>
          <p:nvPr/>
        </p:nvSpPr>
        <p:spPr>
          <a:xfrm>
            <a:off x="5516721" y="-4015"/>
            <a:ext cx="877163" cy="261610"/>
          </a:xfrm>
          <a:prstGeom prst="rect">
            <a:avLst/>
          </a:prstGeom>
          <a:noFill/>
        </p:spPr>
        <p:txBody>
          <a:bodyPr wrap="none" rtlCol="0">
            <a:spAutoFit/>
          </a:bodyPr>
          <a:lstStyle/>
          <a:p>
            <a:r>
              <a:rPr lang="en-US" sz="1100" dirty="0">
                <a:solidFill>
                  <a:srgbClr val="DDC5D0"/>
                </a:solidFill>
                <a:latin typeface="Arial" panose="020B0604020202020204" pitchFamily="34" charset="0"/>
                <a:cs typeface="Arial" panose="020B0604020202020204" pitchFamily="34" charset="0"/>
              </a:rPr>
              <a:t>Run RCTD</a:t>
            </a:r>
            <a:endParaRPr lang="en-KR" sz="1100" dirty="0">
              <a:solidFill>
                <a:srgbClr val="DDC5D0"/>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41B25B35-7E2B-CF4A-A738-410A543D668C}"/>
              </a:ext>
            </a:extLst>
          </p:cNvPr>
          <p:cNvSpPr txBox="1"/>
          <p:nvPr/>
        </p:nvSpPr>
        <p:spPr>
          <a:xfrm>
            <a:off x="6902284" y="-25"/>
            <a:ext cx="2236510" cy="261610"/>
          </a:xfrm>
          <a:prstGeom prst="rect">
            <a:avLst/>
          </a:prstGeom>
          <a:noFill/>
        </p:spPr>
        <p:txBody>
          <a:bodyPr wrap="none" rtlCol="0">
            <a:spAutoFit/>
          </a:bodyPr>
          <a:lstStyle/>
          <a:p>
            <a:r>
              <a:rPr lang="en-US" altLang="ko-Kore-US" sz="1100" dirty="0">
                <a:solidFill>
                  <a:schemeClr val="bg1"/>
                </a:solidFill>
                <a:latin typeface="Arial" panose="020B0604020202020204" pitchFamily="34" charset="0"/>
                <a:cs typeface="Arial" panose="020B0604020202020204" pitchFamily="34" charset="0"/>
              </a:rPr>
              <a:t>Process output for deconvolution</a:t>
            </a:r>
            <a:endParaRPr lang="en-KR" altLang="ko-Kore-US" sz="1100" dirty="0">
              <a:solidFill>
                <a:schemeClr val="bg1"/>
              </a:solidFill>
              <a:latin typeface="Arial" panose="020B0604020202020204" pitchFamily="34" charset="0"/>
              <a:cs typeface="Arial" panose="020B0604020202020204" pitchFamily="34" charset="0"/>
            </a:endParaRPr>
          </a:p>
        </p:txBody>
      </p:sp>
      <p:cxnSp>
        <p:nvCxnSpPr>
          <p:cNvPr id="29" name="Straight Connector 17">
            <a:extLst>
              <a:ext uri="{FF2B5EF4-FFF2-40B4-BE49-F238E27FC236}">
                <a16:creationId xmlns:a16="http://schemas.microsoft.com/office/drawing/2014/main" id="{62E00D76-F09F-ED4C-BB7A-61970FA63D2B}"/>
              </a:ext>
            </a:extLst>
          </p:cNvPr>
          <p:cNvCxnSpPr>
            <a:cxnSpLocks/>
            <a:stCxn id="25" idx="3"/>
            <a:endCxn id="26" idx="1"/>
          </p:cNvCxnSpPr>
          <p:nvPr/>
        </p:nvCxnSpPr>
        <p:spPr>
          <a:xfrm>
            <a:off x="2329688" y="125553"/>
            <a:ext cx="538760" cy="5826"/>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4D4D29F6-E87D-9047-82F9-E9325D1B352D}"/>
              </a:ext>
            </a:extLst>
          </p:cNvPr>
          <p:cNvCxnSpPr>
            <a:cxnSpLocks/>
            <a:stCxn id="27" idx="3"/>
            <a:endCxn id="28" idx="1"/>
          </p:cNvCxnSpPr>
          <p:nvPr/>
        </p:nvCxnSpPr>
        <p:spPr>
          <a:xfrm>
            <a:off x="6393884" y="126790"/>
            <a:ext cx="508400"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2">
            <a:extLst>
              <a:ext uri="{FF2B5EF4-FFF2-40B4-BE49-F238E27FC236}">
                <a16:creationId xmlns:a16="http://schemas.microsoft.com/office/drawing/2014/main" id="{D824CEEF-F6B2-8641-BED9-1424169062BB}"/>
              </a:ext>
            </a:extLst>
          </p:cNvPr>
          <p:cNvCxnSpPr>
            <a:cxnSpLocks/>
            <a:stCxn id="26" idx="3"/>
            <a:endCxn id="27" idx="1"/>
          </p:cNvCxnSpPr>
          <p:nvPr/>
        </p:nvCxnSpPr>
        <p:spPr>
          <a:xfrm flipV="1">
            <a:off x="5129003" y="126790"/>
            <a:ext cx="387718" cy="4589"/>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528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제목 12">
            <a:extLst>
              <a:ext uri="{FF2B5EF4-FFF2-40B4-BE49-F238E27FC236}">
                <a16:creationId xmlns:a16="http://schemas.microsoft.com/office/drawing/2014/main" id="{DCF222DE-2F9B-6D4E-B5B5-B3481B949C3C}"/>
              </a:ext>
            </a:extLst>
          </p:cNvPr>
          <p:cNvSpPr txBox="1">
            <a:spLocks/>
          </p:cNvSpPr>
          <p:nvPr/>
        </p:nvSpPr>
        <p:spPr>
          <a:xfrm>
            <a:off x="276828" y="584860"/>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Running RCTD (Full mode, Doublet mode)</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직사각형 5">
            <a:extLst>
              <a:ext uri="{FF2B5EF4-FFF2-40B4-BE49-F238E27FC236}">
                <a16:creationId xmlns:a16="http://schemas.microsoft.com/office/drawing/2014/main" id="{69021F52-34E7-3510-39E2-78541451757B}"/>
              </a:ext>
            </a:extLst>
          </p:cNvPr>
          <p:cNvSpPr/>
          <p:nvPr/>
        </p:nvSpPr>
        <p:spPr>
          <a:xfrm>
            <a:off x="271395" y="1183574"/>
            <a:ext cx="7972493" cy="1645765"/>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Arial" panose="020B0604020202020204" pitchFamily="34" charset="0"/>
                <a:cs typeface="Arial" panose="020B0604020202020204" pitchFamily="34" charset="0"/>
              </a:rPr>
              <a:t># Doublet mode: Fits at most two cell types per pixel. Classifies each pixel as 'singlet' or 'doublet' and searches for the cell </a:t>
            </a:r>
          </a:p>
          <a:p>
            <a:r>
              <a:rPr lang="en-US" altLang="ko-KR" sz="1100" dirty="0">
                <a:solidFill>
                  <a:schemeClr val="tx1"/>
                </a:solidFill>
                <a:latin typeface="Arial" panose="020B0604020202020204" pitchFamily="34" charset="0"/>
                <a:cs typeface="Arial" panose="020B0604020202020204" pitchFamily="34" charset="0"/>
              </a:rPr>
              <a:t>                            types on the pixel.</a:t>
            </a:r>
          </a:p>
          <a:p>
            <a:r>
              <a:rPr lang="en-US" altLang="ko-KR" sz="1100" dirty="0">
                <a:solidFill>
                  <a:schemeClr val="tx1"/>
                </a:solidFill>
                <a:latin typeface="Arial" panose="020B0604020202020204" pitchFamily="34" charset="0"/>
                <a:cs typeface="Arial" panose="020B0604020202020204" pitchFamily="34" charset="0"/>
              </a:rPr>
              <a:t># Full mode: Fit any number of cell types on each pixel</a:t>
            </a:r>
          </a:p>
          <a:p>
            <a:r>
              <a:rPr lang="en-US" altLang="ko-KR" sz="1100" dirty="0">
                <a:solidFill>
                  <a:schemeClr val="tx1"/>
                </a:solidFill>
                <a:latin typeface="Arial" panose="020B0604020202020204" pitchFamily="34" charset="0"/>
                <a:cs typeface="Arial" panose="020B0604020202020204" pitchFamily="34" charset="0"/>
              </a:rPr>
              <a:t># Each process takes 30 min ~ 1 hour</a:t>
            </a:r>
          </a:p>
          <a:p>
            <a:endParaRPr lang="en-US" altLang="ko-KR" sz="800" dirty="0">
              <a:solidFill>
                <a:schemeClr val="tx1"/>
              </a:solidFill>
              <a:latin typeface="Arial" panose="020B0604020202020204" pitchFamily="34" charset="0"/>
              <a:cs typeface="Arial" panose="020B0604020202020204" pitchFamily="34" charset="0"/>
            </a:endParaRPr>
          </a:p>
          <a:p>
            <a:r>
              <a:rPr lang="en-US" altLang="ko-KR" sz="1300" dirty="0" err="1">
                <a:solidFill>
                  <a:schemeClr val="tx1"/>
                </a:solidFill>
                <a:latin typeface="Courier New" panose="02070309020205020404" pitchFamily="49" charset="0"/>
                <a:cs typeface="Courier New" panose="02070309020205020404" pitchFamily="49" charset="0"/>
              </a:rPr>
              <a:t>RCTD_brain</a:t>
            </a:r>
            <a:r>
              <a:rPr lang="en-US" altLang="ko-KR" sz="1300" dirty="0">
                <a:solidFill>
                  <a:schemeClr val="tx1"/>
                </a:solidFill>
                <a:latin typeface="Courier New" panose="02070309020205020404" pitchFamily="49" charset="0"/>
                <a:cs typeface="Courier New" panose="02070309020205020404" pitchFamily="49" charset="0"/>
              </a:rPr>
              <a:t> = </a:t>
            </a:r>
            <a:r>
              <a:rPr lang="en-US" altLang="ko-KR" sz="1300" dirty="0" err="1">
                <a:solidFill>
                  <a:schemeClr val="tx1"/>
                </a:solidFill>
                <a:latin typeface="Courier New" panose="02070309020205020404" pitchFamily="49" charset="0"/>
                <a:cs typeface="Courier New" panose="02070309020205020404" pitchFamily="49" charset="0"/>
              </a:rPr>
              <a:t>create.RCTD</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puck_brain</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allen_reference</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max_cores</a:t>
            </a:r>
            <a:r>
              <a:rPr lang="en-US" altLang="ko-KR" sz="1300" dirty="0">
                <a:solidFill>
                  <a:schemeClr val="tx1"/>
                </a:solidFill>
                <a:latin typeface="Courier New" panose="02070309020205020404" pitchFamily="49" charset="0"/>
                <a:cs typeface="Courier New" panose="02070309020205020404" pitchFamily="49" charset="0"/>
              </a:rPr>
              <a:t> = 8)</a:t>
            </a:r>
          </a:p>
          <a:p>
            <a:r>
              <a:rPr lang="en-US" altLang="ko-KR" sz="1300" dirty="0" err="1">
                <a:solidFill>
                  <a:schemeClr val="tx1"/>
                </a:solidFill>
                <a:latin typeface="Courier New" panose="02070309020205020404" pitchFamily="49" charset="0"/>
                <a:cs typeface="Courier New" panose="02070309020205020404" pitchFamily="49" charset="0"/>
              </a:rPr>
              <a:t>RCTD_brain</a:t>
            </a:r>
            <a:r>
              <a:rPr lang="en-US" altLang="ko-KR" sz="1300" dirty="0">
                <a:solidFill>
                  <a:schemeClr val="tx1"/>
                </a:solidFill>
                <a:latin typeface="Courier New" panose="02070309020205020404" pitchFamily="49" charset="0"/>
                <a:cs typeface="Courier New" panose="02070309020205020404" pitchFamily="49" charset="0"/>
              </a:rPr>
              <a:t> = </a:t>
            </a:r>
            <a:r>
              <a:rPr lang="en-US" altLang="ko-KR" sz="1300" dirty="0" err="1">
                <a:solidFill>
                  <a:schemeClr val="tx1"/>
                </a:solidFill>
                <a:latin typeface="Courier New" panose="02070309020205020404" pitchFamily="49" charset="0"/>
                <a:cs typeface="Courier New" panose="02070309020205020404" pitchFamily="49" charset="0"/>
              </a:rPr>
              <a:t>run.RCTD</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RCTD_brain</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doublet_mode</a:t>
            </a:r>
            <a:r>
              <a:rPr lang="en-US" altLang="ko-KR" sz="1300" dirty="0">
                <a:solidFill>
                  <a:schemeClr val="tx1"/>
                </a:solidFill>
                <a:latin typeface="Courier New" panose="02070309020205020404" pitchFamily="49" charset="0"/>
                <a:cs typeface="Courier New" panose="02070309020205020404" pitchFamily="49" charset="0"/>
              </a:rPr>
              <a:t> = 'full’)</a:t>
            </a:r>
          </a:p>
          <a:p>
            <a:r>
              <a:rPr lang="en-US" altLang="ko-KR" sz="1300" dirty="0" err="1">
                <a:solidFill>
                  <a:schemeClr val="tx1"/>
                </a:solidFill>
                <a:latin typeface="Courier New" panose="02070309020205020404" pitchFamily="49" charset="0"/>
                <a:cs typeface="Courier New" panose="02070309020205020404" pitchFamily="49" charset="0"/>
              </a:rPr>
              <a:t>RCTD_brain_doublet</a:t>
            </a:r>
            <a:r>
              <a:rPr lang="en-US" altLang="ko-KR" sz="1300" dirty="0">
                <a:solidFill>
                  <a:schemeClr val="tx1"/>
                </a:solidFill>
                <a:latin typeface="Courier New" panose="02070309020205020404" pitchFamily="49" charset="0"/>
                <a:cs typeface="Courier New" panose="02070309020205020404" pitchFamily="49" charset="0"/>
              </a:rPr>
              <a:t> = </a:t>
            </a:r>
            <a:r>
              <a:rPr lang="en-US" altLang="ko-KR" sz="1300" dirty="0" err="1">
                <a:solidFill>
                  <a:schemeClr val="tx1"/>
                </a:solidFill>
                <a:latin typeface="Courier New" panose="02070309020205020404" pitchFamily="49" charset="0"/>
                <a:cs typeface="Courier New" panose="02070309020205020404" pitchFamily="49" charset="0"/>
              </a:rPr>
              <a:t>run.RCTD</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RCTD_brain</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doublet_mode</a:t>
            </a:r>
            <a:r>
              <a:rPr lang="en-US" altLang="ko-KR" sz="1300" dirty="0">
                <a:solidFill>
                  <a:schemeClr val="tx1"/>
                </a:solidFill>
                <a:latin typeface="Courier New" panose="02070309020205020404" pitchFamily="49" charset="0"/>
                <a:cs typeface="Courier New" panose="02070309020205020404" pitchFamily="49" charset="0"/>
              </a:rPr>
              <a:t> = 'doublet') </a:t>
            </a:r>
          </a:p>
        </p:txBody>
      </p:sp>
      <p:sp>
        <p:nvSpPr>
          <p:cNvPr id="4" name="직사각형 5">
            <a:extLst>
              <a:ext uri="{FF2B5EF4-FFF2-40B4-BE49-F238E27FC236}">
                <a16:creationId xmlns:a16="http://schemas.microsoft.com/office/drawing/2014/main" id="{BAD57037-3FC5-0110-AEF9-CE909ED9D3D0}"/>
              </a:ext>
            </a:extLst>
          </p:cNvPr>
          <p:cNvSpPr/>
          <p:nvPr/>
        </p:nvSpPr>
        <p:spPr>
          <a:xfrm>
            <a:off x="285680" y="3890886"/>
            <a:ext cx="7958207" cy="1714783"/>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Arial" panose="020B0604020202020204" pitchFamily="34" charset="0"/>
                <a:cs typeface="Arial" panose="020B0604020202020204" pitchFamily="34" charset="0"/>
              </a:rPr>
              <a:t># We need to normalize the decomposed matrix</a:t>
            </a:r>
          </a:p>
          <a:p>
            <a:r>
              <a:rPr lang="en-US" altLang="ko-KR" sz="1200" dirty="0" err="1">
                <a:solidFill>
                  <a:schemeClr val="tx1"/>
                </a:solidFill>
                <a:latin typeface="Courier New" panose="02070309020205020404" pitchFamily="49" charset="0"/>
                <a:cs typeface="Courier New" panose="02070309020205020404" pitchFamily="49" charset="0"/>
              </a:rPr>
              <a:t>RCTD_results</a:t>
            </a:r>
            <a:r>
              <a:rPr lang="en-US" altLang="ko-KR" sz="1200" dirty="0">
                <a:solidFill>
                  <a:schemeClr val="tx1"/>
                </a:solidFill>
                <a:latin typeface="Courier New" panose="02070309020205020404" pitchFamily="49" charset="0"/>
                <a:cs typeface="Courier New" panose="02070309020205020404" pitchFamily="49" charset="0"/>
              </a:rPr>
              <a:t> = sweep(</a:t>
            </a:r>
            <a:r>
              <a:rPr lang="en-US" altLang="ko-KR" sz="1200" dirty="0" err="1">
                <a:solidFill>
                  <a:schemeClr val="tx1"/>
                </a:solidFill>
                <a:latin typeface="Courier New" panose="02070309020205020404" pitchFamily="49" charset="0"/>
                <a:cs typeface="Courier New" panose="02070309020205020404" pitchFamily="49" charset="0"/>
              </a:rPr>
              <a:t>RCTD_brain@results$weights</a:t>
            </a:r>
            <a:r>
              <a:rPr lang="en-US" altLang="ko-KR" sz="1200" dirty="0">
                <a:solidFill>
                  <a:schemeClr val="tx1"/>
                </a:solidFill>
                <a:latin typeface="Courier New" panose="02070309020205020404" pitchFamily="49" charset="0"/>
                <a:cs typeface="Courier New" panose="02070309020205020404" pitchFamily="49" charset="0"/>
              </a:rPr>
              <a:t>, 1,</a:t>
            </a:r>
          </a:p>
          <a:p>
            <a:r>
              <a:rPr lang="en-US" altLang="ko-KR" sz="1200" dirty="0">
                <a:solidFill>
                  <a:schemeClr val="tx1"/>
                </a:solidFill>
                <a:latin typeface="Courier New" panose="02070309020205020404" pitchFamily="49" charset="0"/>
                <a:cs typeface="Courier New" panose="02070309020205020404" pitchFamily="49" charset="0"/>
              </a:rPr>
              <a:t>				 </a:t>
            </a:r>
            <a:r>
              <a:rPr lang="en-US" altLang="ko-KR" sz="1200" dirty="0" err="1">
                <a:solidFill>
                  <a:schemeClr val="tx1"/>
                </a:solidFill>
                <a:latin typeface="Courier New" panose="02070309020205020404" pitchFamily="49" charset="0"/>
                <a:cs typeface="Courier New" panose="02070309020205020404" pitchFamily="49" charset="0"/>
              </a:rPr>
              <a:t>rowSums</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RCTD_brain@results$weights</a:t>
            </a:r>
            <a:r>
              <a:rPr lang="en-US" altLang="ko-KR" sz="1200" dirty="0">
                <a:solidFill>
                  <a:schemeClr val="tx1"/>
                </a:solidFill>
                <a:latin typeface="Courier New" panose="02070309020205020404" pitchFamily="49" charset="0"/>
                <a:cs typeface="Courier New" panose="02070309020205020404" pitchFamily="49" charset="0"/>
              </a:rPr>
              <a:t>), '/’)</a:t>
            </a:r>
          </a:p>
          <a:p>
            <a:endParaRPr lang="en-US" altLang="ko-KR" sz="1200" dirty="0">
              <a:solidFill>
                <a:schemeClr val="tx1"/>
              </a:solidFill>
              <a:latin typeface="Courier New" panose="02070309020205020404" pitchFamily="49" charset="0"/>
              <a:cs typeface="Courier New" panose="02070309020205020404" pitchFamily="49" charset="0"/>
            </a:endParaRPr>
          </a:p>
          <a:p>
            <a:r>
              <a:rPr lang="en-US" altLang="ko-KR" sz="1200" dirty="0" err="1">
                <a:solidFill>
                  <a:schemeClr val="tx1"/>
                </a:solidFill>
                <a:latin typeface="Courier New" panose="02070309020205020404" pitchFamily="49" charset="0"/>
                <a:cs typeface="Courier New" panose="02070309020205020404" pitchFamily="49" charset="0"/>
              </a:rPr>
              <a:t>write.csv</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RCTD_results</a:t>
            </a:r>
            <a:r>
              <a:rPr lang="en-US" altLang="ko-KR" sz="1200" dirty="0">
                <a:solidFill>
                  <a:schemeClr val="tx1"/>
                </a:solidFill>
                <a:latin typeface="Courier New" panose="02070309020205020404" pitchFamily="49" charset="0"/>
                <a:cs typeface="Courier New" panose="02070309020205020404" pitchFamily="49" charset="0"/>
              </a:rPr>
              <a:t>, "./</a:t>
            </a:r>
            <a:r>
              <a:rPr lang="en-US" altLang="ko-KR" sz="1200" dirty="0" err="1">
                <a:solidFill>
                  <a:schemeClr val="tx1"/>
                </a:solidFill>
                <a:latin typeface="Courier New" panose="02070309020205020404" pitchFamily="49" charset="0"/>
                <a:cs typeface="Courier New" panose="02070309020205020404" pitchFamily="49" charset="0"/>
              </a:rPr>
              <a:t>BIML_spacexr_cortex_fullmode.csv</a:t>
            </a:r>
            <a:r>
              <a:rPr lang="en-US" altLang="ko-KR" sz="1200" dirty="0">
                <a:solidFill>
                  <a:schemeClr val="tx1"/>
                </a:solidFill>
                <a:latin typeface="Courier New" panose="02070309020205020404" pitchFamily="49" charset="0"/>
                <a:cs typeface="Courier New" panose="02070309020205020404" pitchFamily="49" charset="0"/>
              </a:rPr>
              <a:t>")</a:t>
            </a:r>
          </a:p>
          <a:p>
            <a:r>
              <a:rPr lang="en-US" altLang="ko-KR" sz="1200" dirty="0" err="1">
                <a:solidFill>
                  <a:schemeClr val="tx1"/>
                </a:solidFill>
                <a:latin typeface="Courier New" panose="02070309020205020404" pitchFamily="49" charset="0"/>
                <a:cs typeface="Courier New" panose="02070309020205020404" pitchFamily="49" charset="0"/>
              </a:rPr>
              <a:t>write.csv</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RCTD_brain_doublet@results$results_df</a:t>
            </a:r>
            <a:r>
              <a:rPr lang="en-US" altLang="ko-KR" sz="1200" dirty="0">
                <a:solidFill>
                  <a:schemeClr val="tx1"/>
                </a:solidFill>
                <a:latin typeface="Courier New" panose="02070309020205020404" pitchFamily="49" charset="0"/>
                <a:cs typeface="Courier New" panose="02070309020205020404" pitchFamily="49" charset="0"/>
              </a:rPr>
              <a:t>,"./</a:t>
            </a:r>
            <a:r>
              <a:rPr lang="en-US" altLang="ko-KR" sz="1200" dirty="0" err="1">
                <a:solidFill>
                  <a:schemeClr val="tx1"/>
                </a:solidFill>
                <a:latin typeface="Courier New" panose="02070309020205020404" pitchFamily="49" charset="0"/>
                <a:cs typeface="Courier New" panose="02070309020205020404" pitchFamily="49" charset="0"/>
              </a:rPr>
              <a:t>BIML_spacexr_cortex_doubletmode.csv</a:t>
            </a:r>
            <a:r>
              <a:rPr lang="en-US" altLang="ko-KR" sz="1200" dirty="0">
                <a:solidFill>
                  <a:schemeClr val="tx1"/>
                </a:solidFill>
                <a:latin typeface="Courier New" panose="02070309020205020404" pitchFamily="49" charset="0"/>
                <a:cs typeface="Courier New" panose="02070309020205020404" pitchFamily="49" charset="0"/>
              </a:rPr>
              <a:t>")</a:t>
            </a:r>
          </a:p>
        </p:txBody>
      </p:sp>
      <p:sp>
        <p:nvSpPr>
          <p:cNvPr id="5" name="제목 12">
            <a:extLst>
              <a:ext uri="{FF2B5EF4-FFF2-40B4-BE49-F238E27FC236}">
                <a16:creationId xmlns:a16="http://schemas.microsoft.com/office/drawing/2014/main" id="{A9AE4449-DD20-63B1-95A9-0F0A56C6601A}"/>
              </a:ext>
            </a:extLst>
          </p:cNvPr>
          <p:cNvSpPr txBox="1">
            <a:spLocks/>
          </p:cNvSpPr>
          <p:nvPr/>
        </p:nvSpPr>
        <p:spPr>
          <a:xfrm>
            <a:off x="266700" y="3309032"/>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Save RCTD results file</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AF72E2E-31CB-3A49-8D8B-4E17F75BC519}"/>
              </a:ext>
            </a:extLst>
          </p:cNvPr>
          <p:cNvSpPr txBox="1"/>
          <p:nvPr/>
        </p:nvSpPr>
        <p:spPr>
          <a:xfrm>
            <a:off x="-4605" y="-5252"/>
            <a:ext cx="2334293" cy="261610"/>
          </a:xfrm>
          <a:prstGeom prst="rect">
            <a:avLst/>
          </a:prstGeom>
          <a:noFill/>
        </p:spPr>
        <p:txBody>
          <a:bodyPr wrap="none" rtlCol="0">
            <a:spAutoFit/>
          </a:bodyPr>
          <a:lstStyle/>
          <a:p>
            <a:r>
              <a:rPr lang="en-US" sz="1100" dirty="0">
                <a:solidFill>
                  <a:srgbClr val="CBA5B6"/>
                </a:solidFill>
                <a:latin typeface="Arial" panose="020B0604020202020204" pitchFamily="34" charset="0"/>
                <a:cs typeface="Arial" panose="020B0604020202020204" pitchFamily="34" charset="0"/>
              </a:rPr>
              <a:t>Process single cell for RCTD input</a:t>
            </a:r>
            <a:endParaRPr lang="en-KR" sz="1100" dirty="0">
              <a:solidFill>
                <a:srgbClr val="CBA5B6"/>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88F9AE49-F084-9C40-8BB4-D57DB8DF0074}"/>
              </a:ext>
            </a:extLst>
          </p:cNvPr>
          <p:cNvSpPr txBox="1"/>
          <p:nvPr/>
        </p:nvSpPr>
        <p:spPr>
          <a:xfrm>
            <a:off x="2868448" y="574"/>
            <a:ext cx="2121093" cy="261610"/>
          </a:xfrm>
          <a:prstGeom prst="rect">
            <a:avLst/>
          </a:prstGeom>
          <a:noFill/>
        </p:spPr>
        <p:txBody>
          <a:bodyPr wrap="none" rtlCol="0">
            <a:spAutoFit/>
          </a:bodyPr>
          <a:lstStyle/>
          <a:p>
            <a:r>
              <a:rPr lang="en-US" sz="1100" dirty="0">
                <a:solidFill>
                  <a:srgbClr val="CBA5B6"/>
                </a:solidFill>
                <a:latin typeface="Arial" panose="020B0604020202020204" pitchFamily="34" charset="0"/>
                <a:cs typeface="Arial" panose="020B0604020202020204" pitchFamily="34" charset="0"/>
              </a:rPr>
              <a:t>Process spatial for RCTD input</a:t>
            </a:r>
            <a:endParaRPr lang="en-KR" sz="1100" dirty="0">
              <a:solidFill>
                <a:srgbClr val="CBA5B6"/>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89467FB8-258D-074D-A3FD-22B3B5E565D0}"/>
              </a:ext>
            </a:extLst>
          </p:cNvPr>
          <p:cNvSpPr txBox="1"/>
          <p:nvPr/>
        </p:nvSpPr>
        <p:spPr>
          <a:xfrm>
            <a:off x="5516721" y="-4015"/>
            <a:ext cx="893193" cy="261610"/>
          </a:xfrm>
          <a:prstGeom prst="rect">
            <a:avLst/>
          </a:prstGeom>
          <a:noFill/>
        </p:spPr>
        <p:txBody>
          <a:bodyPr wrap="none" rtlCol="0">
            <a:spAutoFit/>
          </a:bodyPr>
          <a:lstStyle/>
          <a:p>
            <a:r>
              <a:rPr lang="en-US" sz="1100" b="1" dirty="0">
                <a:solidFill>
                  <a:srgbClr val="CBA5B6"/>
                </a:solidFill>
                <a:latin typeface="Arial" panose="020B0604020202020204" pitchFamily="34" charset="0"/>
                <a:cs typeface="Arial" panose="020B0604020202020204" pitchFamily="34" charset="0"/>
              </a:rPr>
              <a:t>Run RCTD</a:t>
            </a:r>
            <a:endParaRPr lang="en-KR" sz="1100" b="1" dirty="0">
              <a:solidFill>
                <a:srgbClr val="CBA5B6"/>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5EABA4B-414E-3A4C-9D6B-20A3BBC72C07}"/>
              </a:ext>
            </a:extLst>
          </p:cNvPr>
          <p:cNvSpPr txBox="1"/>
          <p:nvPr/>
        </p:nvSpPr>
        <p:spPr>
          <a:xfrm>
            <a:off x="6902284" y="-25"/>
            <a:ext cx="2236510" cy="261610"/>
          </a:xfrm>
          <a:prstGeom prst="rect">
            <a:avLst/>
          </a:prstGeom>
          <a:noFill/>
        </p:spPr>
        <p:txBody>
          <a:bodyPr wrap="none" rtlCol="0">
            <a:spAutoFit/>
          </a:bodyPr>
          <a:lstStyle/>
          <a:p>
            <a:r>
              <a:rPr lang="en-US" altLang="ko-Kore-US" sz="1100" dirty="0">
                <a:solidFill>
                  <a:schemeClr val="bg1"/>
                </a:solidFill>
                <a:latin typeface="Arial" panose="020B0604020202020204" pitchFamily="34" charset="0"/>
                <a:cs typeface="Arial" panose="020B0604020202020204" pitchFamily="34" charset="0"/>
              </a:rPr>
              <a:t>Process output for deconvolution</a:t>
            </a:r>
            <a:endParaRPr lang="en-KR" altLang="ko-Kore-US" sz="1100" dirty="0">
              <a:solidFill>
                <a:schemeClr val="bg1"/>
              </a:solidFill>
              <a:latin typeface="Arial" panose="020B0604020202020204" pitchFamily="34" charset="0"/>
              <a:cs typeface="Arial" panose="020B0604020202020204" pitchFamily="34" charset="0"/>
            </a:endParaRPr>
          </a:p>
        </p:txBody>
      </p:sp>
      <p:cxnSp>
        <p:nvCxnSpPr>
          <p:cNvPr id="17" name="Straight Connector 17">
            <a:extLst>
              <a:ext uri="{FF2B5EF4-FFF2-40B4-BE49-F238E27FC236}">
                <a16:creationId xmlns:a16="http://schemas.microsoft.com/office/drawing/2014/main" id="{DFCB7CAC-5647-5741-9933-E2DE3050670E}"/>
              </a:ext>
            </a:extLst>
          </p:cNvPr>
          <p:cNvCxnSpPr>
            <a:cxnSpLocks/>
            <a:stCxn id="13" idx="3"/>
            <a:endCxn id="14" idx="1"/>
          </p:cNvCxnSpPr>
          <p:nvPr/>
        </p:nvCxnSpPr>
        <p:spPr>
          <a:xfrm>
            <a:off x="2329688" y="125553"/>
            <a:ext cx="538760" cy="5826"/>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9">
            <a:extLst>
              <a:ext uri="{FF2B5EF4-FFF2-40B4-BE49-F238E27FC236}">
                <a16:creationId xmlns:a16="http://schemas.microsoft.com/office/drawing/2014/main" id="{80E9321B-3347-CA43-9B3E-1EE05E1DE53E}"/>
              </a:ext>
            </a:extLst>
          </p:cNvPr>
          <p:cNvCxnSpPr>
            <a:cxnSpLocks/>
            <a:stCxn id="15" idx="3"/>
            <a:endCxn id="16" idx="1"/>
          </p:cNvCxnSpPr>
          <p:nvPr/>
        </p:nvCxnSpPr>
        <p:spPr>
          <a:xfrm>
            <a:off x="6409914" y="126790"/>
            <a:ext cx="492370"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22">
            <a:extLst>
              <a:ext uri="{FF2B5EF4-FFF2-40B4-BE49-F238E27FC236}">
                <a16:creationId xmlns:a16="http://schemas.microsoft.com/office/drawing/2014/main" id="{7F98CF4A-6542-8D44-A9E6-9BADBE02384F}"/>
              </a:ext>
            </a:extLst>
          </p:cNvPr>
          <p:cNvCxnSpPr>
            <a:cxnSpLocks/>
            <a:stCxn id="14" idx="3"/>
            <a:endCxn id="15" idx="1"/>
          </p:cNvCxnSpPr>
          <p:nvPr/>
        </p:nvCxnSpPr>
        <p:spPr>
          <a:xfrm flipV="1">
            <a:off x="4989541" y="126790"/>
            <a:ext cx="527180" cy="4589"/>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450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5">
            <a:extLst>
              <a:ext uri="{FF2B5EF4-FFF2-40B4-BE49-F238E27FC236}">
                <a16:creationId xmlns:a16="http://schemas.microsoft.com/office/drawing/2014/main" id="{BE645D93-07E7-632F-5F58-D3F4B2B05D72}"/>
              </a:ext>
            </a:extLst>
          </p:cNvPr>
          <p:cNvSpPr/>
          <p:nvPr/>
        </p:nvSpPr>
        <p:spPr>
          <a:xfrm>
            <a:off x="281122" y="1184202"/>
            <a:ext cx="7962765" cy="1416494"/>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err="1">
                <a:solidFill>
                  <a:schemeClr val="tx1"/>
                </a:solidFill>
                <a:latin typeface="Courier New" panose="02070309020205020404" pitchFamily="49" charset="0"/>
                <a:cs typeface="Courier New" panose="02070309020205020404" pitchFamily="49" charset="0"/>
              </a:rPr>
              <a:t>full_rctd</a:t>
            </a:r>
            <a:r>
              <a:rPr lang="en-US" altLang="ko-KR" sz="1300" dirty="0">
                <a:solidFill>
                  <a:schemeClr val="tx1"/>
                </a:solidFill>
                <a:latin typeface="Courier New" panose="02070309020205020404" pitchFamily="49" charset="0"/>
                <a:cs typeface="Courier New" panose="02070309020205020404" pitchFamily="49" charset="0"/>
              </a:rPr>
              <a:t> = </a:t>
            </a:r>
            <a:r>
              <a:rPr lang="en-US" altLang="ko-KR" sz="1300" dirty="0" err="1">
                <a:solidFill>
                  <a:schemeClr val="tx1"/>
                </a:solidFill>
                <a:latin typeface="Courier New" panose="02070309020205020404" pitchFamily="49" charset="0"/>
                <a:cs typeface="Courier New" panose="02070309020205020404" pitchFamily="49" charset="0"/>
              </a:rPr>
              <a:t>read.csv</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BIML_spacexr_cortex_fullmode.csv</a:t>
            </a:r>
            <a:r>
              <a:rPr lang="en-US" altLang="ko-KR" sz="1300" dirty="0">
                <a:solidFill>
                  <a:schemeClr val="tx1"/>
                </a:solidFill>
                <a:latin typeface="Courier New" panose="02070309020205020404" pitchFamily="49" charset="0"/>
                <a:cs typeface="Courier New" panose="02070309020205020404" pitchFamily="49" charset="0"/>
              </a:rPr>
              <a:t>", header = TRUE, </a:t>
            </a:r>
            <a:r>
              <a:rPr lang="en-US" altLang="ko-KR" sz="1300" dirty="0" err="1">
                <a:solidFill>
                  <a:schemeClr val="tx1"/>
                </a:solidFill>
                <a:latin typeface="Courier New" panose="02070309020205020404" pitchFamily="49" charset="0"/>
                <a:cs typeface="Courier New" panose="02070309020205020404" pitchFamily="49" charset="0"/>
              </a:rPr>
              <a:t>row.names</a:t>
            </a:r>
            <a:r>
              <a:rPr lang="en-US" altLang="ko-KR" sz="1300" dirty="0">
                <a:solidFill>
                  <a:schemeClr val="tx1"/>
                </a:solidFill>
                <a:latin typeface="Courier New" panose="02070309020205020404" pitchFamily="49" charset="0"/>
                <a:cs typeface="Courier New" panose="02070309020205020404" pitchFamily="49" charset="0"/>
              </a:rPr>
              <a:t> = 1)</a:t>
            </a:r>
          </a:p>
          <a:p>
            <a:r>
              <a:rPr lang="en-US" altLang="ko-KR" sz="1300" dirty="0" err="1">
                <a:solidFill>
                  <a:schemeClr val="tx1"/>
                </a:solidFill>
                <a:latin typeface="Courier New" panose="02070309020205020404" pitchFamily="49" charset="0"/>
                <a:cs typeface="Courier New" panose="02070309020205020404" pitchFamily="49" charset="0"/>
              </a:rPr>
              <a:t>colnames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full_rctd</a:t>
            </a:r>
            <a:r>
              <a:rPr lang="en-US" altLang="ko-KR" sz="1300" dirty="0">
                <a:solidFill>
                  <a:schemeClr val="tx1"/>
                </a:solidFill>
                <a:latin typeface="Courier New" panose="02070309020205020404" pitchFamily="49" charset="0"/>
                <a:cs typeface="Courier New" panose="02070309020205020404" pitchFamily="49" charset="0"/>
              </a:rPr>
              <a:t>) = </a:t>
            </a:r>
            <a:r>
              <a:rPr lang="en-US" altLang="ko-KR" sz="1300" dirty="0" err="1">
                <a:solidFill>
                  <a:schemeClr val="tx1"/>
                </a:solidFill>
                <a:latin typeface="Courier New" panose="02070309020205020404" pitchFamily="49" charset="0"/>
                <a:cs typeface="Courier New" panose="02070309020205020404" pitchFamily="49" charset="0"/>
              </a:rPr>
              <a:t>gsub</a:t>
            </a:r>
            <a:r>
              <a:rPr lang="en-US" altLang="ko-KR" sz="1300" dirty="0">
                <a:solidFill>
                  <a:schemeClr val="tx1"/>
                </a:solidFill>
                <a:latin typeface="Courier New" panose="02070309020205020404" pitchFamily="49" charset="0"/>
                <a:cs typeface="Courier New" panose="02070309020205020404" pitchFamily="49" charset="0"/>
              </a:rPr>
              <a:t>("weights.","",</a:t>
            </a:r>
            <a:r>
              <a:rPr lang="en-US" altLang="ko-KR" sz="1300" dirty="0" err="1">
                <a:solidFill>
                  <a:schemeClr val="tx1"/>
                </a:solidFill>
                <a:latin typeface="Courier New" panose="02070309020205020404" pitchFamily="49" charset="0"/>
                <a:cs typeface="Courier New" panose="02070309020205020404" pitchFamily="49" charset="0"/>
              </a:rPr>
              <a:t>colnames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full_rctd</a:t>
            </a:r>
            <a:r>
              <a:rPr lang="en-US" altLang="ko-KR" sz="1300" dirty="0">
                <a:solidFill>
                  <a:schemeClr val="tx1"/>
                </a:solidFill>
                <a:latin typeface="Courier New" panose="02070309020205020404" pitchFamily="49" charset="0"/>
                <a:cs typeface="Courier New" panose="02070309020205020404" pitchFamily="49" charset="0"/>
              </a:rPr>
              <a:t>))</a:t>
            </a:r>
          </a:p>
          <a:p>
            <a:r>
              <a:rPr lang="en-US" altLang="ko-KR" sz="1300" dirty="0">
                <a:solidFill>
                  <a:schemeClr val="tx1"/>
                </a:solidFill>
                <a:latin typeface="Courier New" panose="02070309020205020404" pitchFamily="49" charset="0"/>
                <a:cs typeface="Courier New" panose="02070309020205020404" pitchFamily="49" charset="0"/>
              </a:rPr>
              <a:t>brain[['RCTD']] = </a:t>
            </a:r>
            <a:r>
              <a:rPr lang="en-US" altLang="ko-KR" sz="1300" dirty="0" err="1">
                <a:solidFill>
                  <a:schemeClr val="tx1"/>
                </a:solidFill>
                <a:latin typeface="Courier New" panose="02070309020205020404" pitchFamily="49" charset="0"/>
                <a:cs typeface="Courier New" panose="02070309020205020404" pitchFamily="49" charset="0"/>
              </a:rPr>
              <a:t>CreateAssayObject</a:t>
            </a:r>
            <a:r>
              <a:rPr lang="en-US" altLang="ko-KR" sz="1300" dirty="0">
                <a:solidFill>
                  <a:schemeClr val="tx1"/>
                </a:solidFill>
                <a:latin typeface="Courier New" panose="02070309020205020404" pitchFamily="49" charset="0"/>
                <a:cs typeface="Courier New" panose="02070309020205020404" pitchFamily="49" charset="0"/>
              </a:rPr>
              <a:t>(counts = t(</a:t>
            </a:r>
            <a:r>
              <a:rPr lang="en-US" altLang="ko-KR" sz="1300" dirty="0" err="1">
                <a:solidFill>
                  <a:schemeClr val="tx1"/>
                </a:solidFill>
                <a:latin typeface="Courier New" panose="02070309020205020404" pitchFamily="49" charset="0"/>
                <a:cs typeface="Courier New" panose="02070309020205020404" pitchFamily="49" charset="0"/>
              </a:rPr>
              <a:t>as.matrix</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full_rctd</a:t>
            </a:r>
            <a:r>
              <a:rPr lang="en-US" altLang="ko-KR" sz="1300" dirty="0">
                <a:solidFill>
                  <a:schemeClr val="tx1"/>
                </a:solidFill>
                <a:latin typeface="Courier New" panose="02070309020205020404" pitchFamily="49" charset="0"/>
                <a:cs typeface="Courier New" panose="02070309020205020404" pitchFamily="49" charset="0"/>
              </a:rPr>
              <a:t>)))</a:t>
            </a:r>
          </a:p>
          <a:p>
            <a:r>
              <a:rPr lang="en-US" altLang="ko-KR" sz="1300" dirty="0" err="1">
                <a:solidFill>
                  <a:schemeClr val="tx1"/>
                </a:solidFill>
                <a:latin typeface="Courier New" panose="02070309020205020404" pitchFamily="49" charset="0"/>
                <a:cs typeface="Courier New" panose="02070309020205020404" pitchFamily="49" charset="0"/>
              </a:rPr>
              <a:t>DefaultAssay</a:t>
            </a:r>
            <a:r>
              <a:rPr lang="en-US" altLang="ko-KR" sz="1300" dirty="0">
                <a:solidFill>
                  <a:schemeClr val="tx1"/>
                </a:solidFill>
                <a:latin typeface="Courier New" panose="02070309020205020404" pitchFamily="49" charset="0"/>
                <a:cs typeface="Courier New" panose="02070309020205020404" pitchFamily="49" charset="0"/>
              </a:rPr>
              <a:t>(brain) = "RCTD"</a:t>
            </a:r>
          </a:p>
        </p:txBody>
      </p:sp>
      <p:sp>
        <p:nvSpPr>
          <p:cNvPr id="5" name="제목 12">
            <a:extLst>
              <a:ext uri="{FF2B5EF4-FFF2-40B4-BE49-F238E27FC236}">
                <a16:creationId xmlns:a16="http://schemas.microsoft.com/office/drawing/2014/main" id="{E0E1CF2E-DB16-1E1D-BE1B-36ADD8A14CCE}"/>
              </a:ext>
            </a:extLst>
          </p:cNvPr>
          <p:cNvSpPr txBox="1">
            <a:spLocks/>
          </p:cNvSpPr>
          <p:nvPr/>
        </p:nvSpPr>
        <p:spPr>
          <a:xfrm>
            <a:off x="741045" y="367746"/>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000" b="1" dirty="0">
              <a:solidFill>
                <a:srgbClr val="C85059"/>
              </a:solidFill>
              <a:effectLst>
                <a:outerShdw blurRad="38100" dist="38100" dir="2700000" algn="tl">
                  <a:srgbClr val="000000">
                    <a:alpha val="43137"/>
                  </a:srgbClr>
                </a:outerShdw>
              </a:effectLst>
            </a:endParaRPr>
          </a:p>
        </p:txBody>
      </p:sp>
      <p:sp>
        <p:nvSpPr>
          <p:cNvPr id="8" name="제목 12">
            <a:extLst>
              <a:ext uri="{FF2B5EF4-FFF2-40B4-BE49-F238E27FC236}">
                <a16:creationId xmlns:a16="http://schemas.microsoft.com/office/drawing/2014/main" id="{1E451925-2726-0338-3EF2-E89F17710293}"/>
              </a:ext>
            </a:extLst>
          </p:cNvPr>
          <p:cNvSpPr>
            <a:spLocks noGrp="1"/>
          </p:cNvSpPr>
          <p:nvPr>
            <p:ph type="title"/>
          </p:nvPr>
        </p:nvSpPr>
        <p:spPr>
          <a:xfrm>
            <a:off x="276828" y="584860"/>
            <a:ext cx="7661910" cy="540564"/>
          </a:xfrm>
        </p:spPr>
        <p:txBody>
          <a:bodyPr>
            <a:normAutofit/>
          </a:bodyPr>
          <a:lstStyle/>
          <a:p>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Processs</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RCTD decomposed file (full mode)</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직사각형 5">
            <a:extLst>
              <a:ext uri="{FF2B5EF4-FFF2-40B4-BE49-F238E27FC236}">
                <a16:creationId xmlns:a16="http://schemas.microsoft.com/office/drawing/2014/main" id="{22414656-13ED-68EE-383D-96DB5A17CCBE}"/>
              </a:ext>
            </a:extLst>
          </p:cNvPr>
          <p:cNvSpPr/>
          <p:nvPr/>
        </p:nvSpPr>
        <p:spPr>
          <a:xfrm>
            <a:off x="276995" y="3580142"/>
            <a:ext cx="7966891" cy="1964742"/>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err="1">
                <a:solidFill>
                  <a:schemeClr val="tx1"/>
                </a:solidFill>
                <a:latin typeface="Courier New" panose="02070309020205020404" pitchFamily="49" charset="0"/>
                <a:cs typeface="Courier New" panose="02070309020205020404" pitchFamily="49" charset="0"/>
              </a:rPr>
              <a:t>doublet_rctd</a:t>
            </a:r>
            <a:r>
              <a:rPr lang="en-US" altLang="ko-KR" sz="1300" dirty="0">
                <a:solidFill>
                  <a:schemeClr val="tx1"/>
                </a:solidFill>
                <a:latin typeface="Courier New" panose="02070309020205020404" pitchFamily="49" charset="0"/>
                <a:cs typeface="Courier New" panose="02070309020205020404" pitchFamily="49" charset="0"/>
              </a:rPr>
              <a:t> &lt;- </a:t>
            </a:r>
            <a:r>
              <a:rPr lang="en-US" altLang="ko-KR" sz="1300" dirty="0" err="1">
                <a:solidFill>
                  <a:schemeClr val="tx1"/>
                </a:solidFill>
                <a:latin typeface="Courier New" panose="02070309020205020404" pitchFamily="49" charset="0"/>
                <a:cs typeface="Courier New" panose="02070309020205020404" pitchFamily="49" charset="0"/>
              </a:rPr>
              <a:t>read.table</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BIML_spacexr_cortex_doubletmode.csv</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sep</a:t>
            </a:r>
            <a:r>
              <a:rPr lang="en-US" altLang="ko-KR" sz="1300" dirty="0">
                <a:solidFill>
                  <a:schemeClr val="tx1"/>
                </a:solidFill>
                <a:latin typeface="Courier New" panose="02070309020205020404" pitchFamily="49" charset="0"/>
                <a:cs typeface="Courier New" panose="02070309020205020404" pitchFamily="49" charset="0"/>
              </a:rPr>
              <a:t>=",", header=TRUE)</a:t>
            </a:r>
          </a:p>
          <a:p>
            <a:r>
              <a:rPr lang="en-US" altLang="ko-KR" sz="1300" dirty="0" err="1">
                <a:solidFill>
                  <a:schemeClr val="tx1"/>
                </a:solidFill>
                <a:latin typeface="Courier New" panose="02070309020205020404" pitchFamily="49" charset="0"/>
                <a:cs typeface="Courier New" panose="02070309020205020404" pitchFamily="49" charset="0"/>
              </a:rPr>
              <a:t>spacexr_metadata</a:t>
            </a:r>
            <a:r>
              <a:rPr lang="en-US" altLang="ko-KR" sz="1300" dirty="0">
                <a:solidFill>
                  <a:schemeClr val="tx1"/>
                </a:solidFill>
                <a:latin typeface="Courier New" panose="02070309020205020404" pitchFamily="49" charset="0"/>
                <a:cs typeface="Courier New" panose="02070309020205020404" pitchFamily="49" charset="0"/>
              </a:rPr>
              <a:t> &lt;- </a:t>
            </a:r>
            <a:r>
              <a:rPr lang="en-US" altLang="ko-KR" sz="1300" dirty="0" err="1">
                <a:solidFill>
                  <a:schemeClr val="tx1"/>
                </a:solidFill>
                <a:latin typeface="Courier New" panose="02070309020205020404" pitchFamily="49" charset="0"/>
                <a:cs typeface="Courier New" panose="02070309020205020404" pitchFamily="49" charset="0"/>
              </a:rPr>
              <a:t>doublet_rctd</a:t>
            </a:r>
            <a:r>
              <a:rPr lang="en-US" altLang="ko-KR" sz="1300" dirty="0">
                <a:solidFill>
                  <a:schemeClr val="tx1"/>
                </a:solidFill>
                <a:latin typeface="Courier New" panose="02070309020205020404" pitchFamily="49" charset="0"/>
                <a:cs typeface="Courier New" panose="02070309020205020404" pitchFamily="49" charset="0"/>
              </a:rPr>
              <a:t>[,c("X", "</a:t>
            </a:r>
            <a:r>
              <a:rPr lang="en-US" altLang="ko-KR" sz="1300" dirty="0" err="1">
                <a:solidFill>
                  <a:schemeClr val="tx1"/>
                </a:solidFill>
                <a:latin typeface="Courier New" panose="02070309020205020404" pitchFamily="49" charset="0"/>
                <a:cs typeface="Courier New" panose="02070309020205020404" pitchFamily="49" charset="0"/>
              </a:rPr>
              <a:t>first_type</a:t>
            </a:r>
            <a:r>
              <a:rPr lang="en-US" altLang="ko-KR" sz="1300" dirty="0">
                <a:solidFill>
                  <a:schemeClr val="tx1"/>
                </a:solidFill>
                <a:latin typeface="Courier New" panose="02070309020205020404" pitchFamily="49" charset="0"/>
                <a:cs typeface="Courier New" panose="02070309020205020404" pitchFamily="49" charset="0"/>
              </a:rPr>
              <a:t>")]</a:t>
            </a:r>
          </a:p>
          <a:p>
            <a:r>
              <a:rPr lang="en-US" altLang="ko-KR" sz="1300" dirty="0" err="1">
                <a:solidFill>
                  <a:schemeClr val="tx1"/>
                </a:solidFill>
                <a:latin typeface="Courier New" panose="02070309020205020404" pitchFamily="49" charset="0"/>
                <a:cs typeface="Courier New" panose="02070309020205020404" pitchFamily="49" charset="0"/>
              </a:rPr>
              <a:t>colnames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spacexr_metadata</a:t>
            </a:r>
            <a:r>
              <a:rPr lang="en-US" altLang="ko-KR" sz="1300" dirty="0">
                <a:solidFill>
                  <a:schemeClr val="tx1"/>
                </a:solidFill>
                <a:latin typeface="Courier New" panose="02070309020205020404" pitchFamily="49" charset="0"/>
                <a:cs typeface="Courier New" panose="02070309020205020404" pitchFamily="49" charset="0"/>
              </a:rPr>
              <a:t>) &lt;- c("barcodes", "</a:t>
            </a:r>
            <a:r>
              <a:rPr lang="en-US" altLang="ko-KR" sz="1300" dirty="0" err="1">
                <a:solidFill>
                  <a:schemeClr val="tx1"/>
                </a:solidFill>
                <a:latin typeface="Courier New" panose="02070309020205020404" pitchFamily="49" charset="0"/>
                <a:cs typeface="Courier New" panose="02070309020205020404" pitchFamily="49" charset="0"/>
              </a:rPr>
              <a:t>spacexr_first_type</a:t>
            </a:r>
            <a:r>
              <a:rPr lang="en-US" altLang="ko-KR" sz="1300" dirty="0">
                <a:solidFill>
                  <a:schemeClr val="tx1"/>
                </a:solidFill>
                <a:latin typeface="Courier New" panose="02070309020205020404" pitchFamily="49" charset="0"/>
                <a:cs typeface="Courier New" panose="02070309020205020404" pitchFamily="49" charset="0"/>
              </a:rPr>
              <a:t>")</a:t>
            </a:r>
          </a:p>
          <a:p>
            <a:r>
              <a:rPr lang="en-US" altLang="ko-KR" sz="1300" dirty="0" err="1">
                <a:solidFill>
                  <a:schemeClr val="tx1"/>
                </a:solidFill>
                <a:latin typeface="Courier New" panose="02070309020205020404" pitchFamily="49" charset="0"/>
                <a:cs typeface="Courier New" panose="02070309020205020404" pitchFamily="49" charset="0"/>
              </a:rPr>
              <a:t>rownames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spacexr_metadata</a:t>
            </a:r>
            <a:r>
              <a:rPr lang="en-US" altLang="ko-KR" sz="1300" dirty="0">
                <a:solidFill>
                  <a:schemeClr val="tx1"/>
                </a:solidFill>
                <a:latin typeface="Courier New" panose="02070309020205020404" pitchFamily="49" charset="0"/>
                <a:cs typeface="Courier New" panose="02070309020205020404" pitchFamily="49" charset="0"/>
              </a:rPr>
              <a:t>) &lt;- </a:t>
            </a:r>
            <a:r>
              <a:rPr lang="en-US" altLang="ko-KR" sz="1300" dirty="0" err="1">
                <a:solidFill>
                  <a:schemeClr val="tx1"/>
                </a:solidFill>
                <a:latin typeface="Courier New" panose="02070309020205020404" pitchFamily="49" charset="0"/>
                <a:cs typeface="Courier New" panose="02070309020205020404" pitchFamily="49" charset="0"/>
              </a:rPr>
              <a:t>spacexr_metadata$barcodes</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spacexr_metadata$barcodes</a:t>
            </a:r>
            <a:r>
              <a:rPr lang="en-US" altLang="ko-KR" sz="1300" dirty="0">
                <a:solidFill>
                  <a:schemeClr val="tx1"/>
                </a:solidFill>
                <a:latin typeface="Courier New" panose="02070309020205020404" pitchFamily="49" charset="0"/>
                <a:cs typeface="Courier New" panose="02070309020205020404" pitchFamily="49" charset="0"/>
              </a:rPr>
              <a:t> &lt;- NULL</a:t>
            </a:r>
          </a:p>
          <a:p>
            <a:r>
              <a:rPr lang="en-US" altLang="ko-KR" sz="1300" dirty="0">
                <a:solidFill>
                  <a:schemeClr val="tx1"/>
                </a:solidFill>
                <a:latin typeface="Courier New" panose="02070309020205020404" pitchFamily="49" charset="0"/>
                <a:cs typeface="Courier New" panose="02070309020205020404" pitchFamily="49" charset="0"/>
              </a:rPr>
              <a:t>brain &lt;- </a:t>
            </a:r>
            <a:r>
              <a:rPr lang="en-US" altLang="ko-KR" sz="1300" dirty="0" err="1">
                <a:solidFill>
                  <a:schemeClr val="tx1"/>
                </a:solidFill>
                <a:latin typeface="Courier New" panose="02070309020205020404" pitchFamily="49" charset="0"/>
                <a:cs typeface="Courier New" panose="02070309020205020404" pitchFamily="49" charset="0"/>
              </a:rPr>
              <a:t>AddMetaData</a:t>
            </a:r>
            <a:r>
              <a:rPr lang="en-US" altLang="ko-KR" sz="1300" dirty="0">
                <a:solidFill>
                  <a:schemeClr val="tx1"/>
                </a:solidFill>
                <a:latin typeface="Courier New" panose="02070309020205020404" pitchFamily="49" charset="0"/>
                <a:cs typeface="Courier New" panose="02070309020205020404" pitchFamily="49" charset="0"/>
              </a:rPr>
              <a:t>(brain, </a:t>
            </a:r>
            <a:r>
              <a:rPr lang="en-US" altLang="ko-KR" sz="1300" dirty="0" err="1">
                <a:solidFill>
                  <a:schemeClr val="tx1"/>
                </a:solidFill>
                <a:latin typeface="Courier New" panose="02070309020205020404" pitchFamily="49" charset="0"/>
                <a:cs typeface="Courier New" panose="02070309020205020404" pitchFamily="49" charset="0"/>
              </a:rPr>
              <a:t>spacexr_metadata</a:t>
            </a:r>
            <a:r>
              <a:rPr lang="en-US" altLang="ko-KR" sz="1300" dirty="0">
                <a:solidFill>
                  <a:schemeClr val="tx1"/>
                </a:solidFill>
                <a:latin typeface="Courier New" panose="02070309020205020404" pitchFamily="49" charset="0"/>
                <a:cs typeface="Courier New" panose="02070309020205020404" pitchFamily="49" charset="0"/>
              </a:rPr>
              <a:t>)</a:t>
            </a:r>
          </a:p>
          <a:p>
            <a:r>
              <a:rPr lang="en-US" altLang="ko-KR" sz="1300" dirty="0">
                <a:solidFill>
                  <a:schemeClr val="tx1"/>
                </a:solidFill>
                <a:latin typeface="Courier New" panose="02070309020205020404" pitchFamily="49" charset="0"/>
                <a:cs typeface="Courier New" panose="02070309020205020404" pitchFamily="49" charset="0"/>
              </a:rPr>
              <a:t>brain &lt;- </a:t>
            </a:r>
            <a:r>
              <a:rPr lang="en-US" altLang="ko-KR" sz="1300" dirty="0" err="1">
                <a:solidFill>
                  <a:schemeClr val="tx1"/>
                </a:solidFill>
                <a:latin typeface="Courier New" panose="02070309020205020404" pitchFamily="49" charset="0"/>
                <a:cs typeface="Courier New" panose="02070309020205020404" pitchFamily="49" charset="0"/>
              </a:rPr>
              <a:t>SetIdent</a:t>
            </a:r>
            <a:r>
              <a:rPr lang="en-US" altLang="ko-KR" sz="1300" dirty="0">
                <a:solidFill>
                  <a:schemeClr val="tx1"/>
                </a:solidFill>
                <a:latin typeface="Courier New" panose="02070309020205020404" pitchFamily="49" charset="0"/>
                <a:cs typeface="Courier New" panose="02070309020205020404" pitchFamily="49" charset="0"/>
              </a:rPr>
              <a:t>(brain, value="</a:t>
            </a:r>
            <a:r>
              <a:rPr lang="en-US" altLang="ko-KR" sz="1300" dirty="0" err="1">
                <a:solidFill>
                  <a:schemeClr val="tx1"/>
                </a:solidFill>
                <a:latin typeface="Courier New" panose="02070309020205020404" pitchFamily="49" charset="0"/>
                <a:cs typeface="Courier New" panose="02070309020205020404" pitchFamily="49" charset="0"/>
              </a:rPr>
              <a:t>spacexr_first_type</a:t>
            </a:r>
            <a:r>
              <a:rPr lang="en-US" altLang="ko-KR" sz="1300" dirty="0">
                <a:solidFill>
                  <a:schemeClr val="tx1"/>
                </a:solidFill>
                <a:latin typeface="Courier New" panose="02070309020205020404" pitchFamily="49" charset="0"/>
                <a:cs typeface="Courier New" panose="02070309020205020404" pitchFamily="49" charset="0"/>
              </a:rPr>
              <a:t>")</a:t>
            </a:r>
          </a:p>
        </p:txBody>
      </p:sp>
      <p:sp>
        <p:nvSpPr>
          <p:cNvPr id="6" name="제목 12">
            <a:extLst>
              <a:ext uri="{FF2B5EF4-FFF2-40B4-BE49-F238E27FC236}">
                <a16:creationId xmlns:a16="http://schemas.microsoft.com/office/drawing/2014/main" id="{A987CD7C-F168-5199-6C05-20B33F9F70B5}"/>
              </a:ext>
            </a:extLst>
          </p:cNvPr>
          <p:cNvSpPr txBox="1">
            <a:spLocks/>
          </p:cNvSpPr>
          <p:nvPr/>
        </p:nvSpPr>
        <p:spPr>
          <a:xfrm>
            <a:off x="262973" y="2980800"/>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Processs</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RCTD decomposed file (doublet mode)</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3F0E4570-933C-9243-8002-8DE2F90F637E}"/>
              </a:ext>
            </a:extLst>
          </p:cNvPr>
          <p:cNvSpPr txBox="1"/>
          <p:nvPr/>
        </p:nvSpPr>
        <p:spPr>
          <a:xfrm>
            <a:off x="-4605" y="-5252"/>
            <a:ext cx="2334293" cy="261610"/>
          </a:xfrm>
          <a:prstGeom prst="rect">
            <a:avLst/>
          </a:prstGeom>
          <a:noFill/>
        </p:spPr>
        <p:txBody>
          <a:bodyPr wrap="none" rtlCol="0">
            <a:spAutoFit/>
          </a:bodyPr>
          <a:lstStyle/>
          <a:p>
            <a:r>
              <a:rPr lang="en-US" sz="1100" dirty="0">
                <a:solidFill>
                  <a:srgbClr val="CBA5B6"/>
                </a:solidFill>
                <a:latin typeface="Arial" panose="020B0604020202020204" pitchFamily="34" charset="0"/>
                <a:cs typeface="Arial" panose="020B0604020202020204" pitchFamily="34" charset="0"/>
              </a:rPr>
              <a:t>Process single cell for RCTD input</a:t>
            </a:r>
            <a:endParaRPr lang="en-KR" sz="1100" dirty="0">
              <a:solidFill>
                <a:srgbClr val="CBA5B6"/>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66180F9-500C-694D-927B-6E72CEEBF332}"/>
              </a:ext>
            </a:extLst>
          </p:cNvPr>
          <p:cNvSpPr txBox="1"/>
          <p:nvPr/>
        </p:nvSpPr>
        <p:spPr>
          <a:xfrm>
            <a:off x="2868448" y="574"/>
            <a:ext cx="2121093" cy="261610"/>
          </a:xfrm>
          <a:prstGeom prst="rect">
            <a:avLst/>
          </a:prstGeom>
          <a:noFill/>
        </p:spPr>
        <p:txBody>
          <a:bodyPr wrap="none" rtlCol="0">
            <a:spAutoFit/>
          </a:bodyPr>
          <a:lstStyle/>
          <a:p>
            <a:r>
              <a:rPr lang="en-US" sz="1100" dirty="0">
                <a:solidFill>
                  <a:srgbClr val="CBA5B6"/>
                </a:solidFill>
                <a:latin typeface="Arial" panose="020B0604020202020204" pitchFamily="34" charset="0"/>
                <a:cs typeface="Arial" panose="020B0604020202020204" pitchFamily="34" charset="0"/>
              </a:rPr>
              <a:t>Process spatial for RCTD input</a:t>
            </a:r>
            <a:endParaRPr lang="en-KR" sz="1100" dirty="0">
              <a:solidFill>
                <a:srgbClr val="CBA5B6"/>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3E337DD-9483-2D43-BF92-7F22EF68BC4D}"/>
              </a:ext>
            </a:extLst>
          </p:cNvPr>
          <p:cNvSpPr txBox="1"/>
          <p:nvPr/>
        </p:nvSpPr>
        <p:spPr>
          <a:xfrm>
            <a:off x="5516721" y="-4015"/>
            <a:ext cx="893193" cy="261610"/>
          </a:xfrm>
          <a:prstGeom prst="rect">
            <a:avLst/>
          </a:prstGeom>
          <a:noFill/>
        </p:spPr>
        <p:txBody>
          <a:bodyPr wrap="none" rtlCol="0">
            <a:spAutoFit/>
          </a:bodyPr>
          <a:lstStyle/>
          <a:p>
            <a:r>
              <a:rPr lang="en-US" sz="1100" b="1" dirty="0">
                <a:solidFill>
                  <a:srgbClr val="CBA5B6"/>
                </a:solidFill>
                <a:latin typeface="Arial" panose="020B0604020202020204" pitchFamily="34" charset="0"/>
                <a:cs typeface="Arial" panose="020B0604020202020204" pitchFamily="34" charset="0"/>
              </a:rPr>
              <a:t>Run RCTD</a:t>
            </a:r>
            <a:endParaRPr lang="en-KR" sz="1100" b="1" dirty="0">
              <a:solidFill>
                <a:srgbClr val="CBA5B6"/>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0402D08-5AC8-1142-AA36-DBFC2BEA4DA3}"/>
              </a:ext>
            </a:extLst>
          </p:cNvPr>
          <p:cNvSpPr txBox="1"/>
          <p:nvPr/>
        </p:nvSpPr>
        <p:spPr>
          <a:xfrm>
            <a:off x="6902284" y="-25"/>
            <a:ext cx="2236510" cy="261610"/>
          </a:xfrm>
          <a:prstGeom prst="rect">
            <a:avLst/>
          </a:prstGeom>
          <a:noFill/>
        </p:spPr>
        <p:txBody>
          <a:bodyPr wrap="none" rtlCol="0">
            <a:spAutoFit/>
          </a:bodyPr>
          <a:lstStyle/>
          <a:p>
            <a:r>
              <a:rPr lang="en-US" altLang="ko-Kore-US" sz="1100" dirty="0">
                <a:solidFill>
                  <a:schemeClr val="bg1"/>
                </a:solidFill>
                <a:latin typeface="Arial" panose="020B0604020202020204" pitchFamily="34" charset="0"/>
                <a:cs typeface="Arial" panose="020B0604020202020204" pitchFamily="34" charset="0"/>
              </a:rPr>
              <a:t>Process output for deconvolution</a:t>
            </a:r>
            <a:endParaRPr lang="en-KR" altLang="ko-Kore-US" sz="1100" dirty="0">
              <a:solidFill>
                <a:schemeClr val="bg1"/>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D5DE57DE-A108-2A44-A35A-48131EE0F263}"/>
              </a:ext>
            </a:extLst>
          </p:cNvPr>
          <p:cNvCxnSpPr>
            <a:cxnSpLocks/>
            <a:stCxn id="16" idx="3"/>
            <a:endCxn id="17" idx="1"/>
          </p:cNvCxnSpPr>
          <p:nvPr/>
        </p:nvCxnSpPr>
        <p:spPr>
          <a:xfrm>
            <a:off x="2329688" y="125553"/>
            <a:ext cx="538760" cy="5826"/>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19">
            <a:extLst>
              <a:ext uri="{FF2B5EF4-FFF2-40B4-BE49-F238E27FC236}">
                <a16:creationId xmlns:a16="http://schemas.microsoft.com/office/drawing/2014/main" id="{7AD20CF0-1775-6343-BC3A-3DE56228A3D6}"/>
              </a:ext>
            </a:extLst>
          </p:cNvPr>
          <p:cNvCxnSpPr>
            <a:cxnSpLocks/>
            <a:stCxn id="18" idx="3"/>
            <a:endCxn id="19" idx="1"/>
          </p:cNvCxnSpPr>
          <p:nvPr/>
        </p:nvCxnSpPr>
        <p:spPr>
          <a:xfrm>
            <a:off x="6409914" y="126790"/>
            <a:ext cx="492370"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4D54DD78-6554-2D4F-8888-17B14C484892}"/>
              </a:ext>
            </a:extLst>
          </p:cNvPr>
          <p:cNvCxnSpPr>
            <a:cxnSpLocks/>
            <a:stCxn id="17" idx="3"/>
            <a:endCxn id="18" idx="1"/>
          </p:cNvCxnSpPr>
          <p:nvPr/>
        </p:nvCxnSpPr>
        <p:spPr>
          <a:xfrm flipV="1">
            <a:off x="4989541" y="126790"/>
            <a:ext cx="527180" cy="4589"/>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684846" y="1190263"/>
            <a:ext cx="7774305" cy="1775856"/>
          </a:xfrm>
        </p:spPr>
        <p:txBody>
          <a:bodyPr>
            <a:normAutofit lnSpcReduction="10000"/>
          </a:bodyPr>
          <a:lstStyle/>
          <a:p>
            <a:r>
              <a:rPr lang="en-US" sz="2000" dirty="0">
                <a:latin typeface="Arial" panose="020B0604020202020204" pitchFamily="34" charset="0"/>
                <a:cs typeface="Arial" panose="020B0604020202020204" pitchFamily="34" charset="0"/>
              </a:rPr>
              <a:t>R is used widely in biological research and provides a </a:t>
            </a:r>
            <a:r>
              <a:rPr lang="en-US" sz="2000">
                <a:latin typeface="Arial" panose="020B0604020202020204" pitchFamily="34" charset="0"/>
                <a:cs typeface="Arial" panose="020B0604020202020204" pitchFamily="34" charset="0"/>
              </a:rPr>
              <a:t>solid </a:t>
            </a:r>
          </a:p>
          <a:p>
            <a:pPr marL="0" indent="0">
              <a:buNone/>
            </a:pPr>
            <a:r>
              <a:rPr lang="en-US" sz="2000">
                <a:latin typeface="Arial" panose="020B0604020202020204" pitchFamily="34" charset="0"/>
                <a:cs typeface="Arial" panose="020B0604020202020204" pitchFamily="34" charset="0"/>
              </a:rPr>
              <a:t>    platform </a:t>
            </a:r>
            <a:r>
              <a:rPr lang="en-US" sz="2000" dirty="0">
                <a:latin typeface="Arial" panose="020B0604020202020204" pitchFamily="34" charset="0"/>
                <a:cs typeface="Arial" panose="020B0604020202020204" pitchFamily="34" charset="0"/>
              </a:rPr>
              <a:t>for beginner scientific programmers. </a:t>
            </a:r>
          </a:p>
          <a:p>
            <a:r>
              <a:rPr lang="en-US" sz="2000" dirty="0">
                <a:latin typeface="Arial" panose="020B0604020202020204" pitchFamily="34" charset="0"/>
                <a:cs typeface="Arial" panose="020B0604020202020204" pitchFamily="34" charset="0"/>
              </a:rPr>
              <a:t>It’s free and open-source.</a:t>
            </a:r>
          </a:p>
          <a:p>
            <a:r>
              <a:rPr lang="en-US" sz="2000" dirty="0">
                <a:latin typeface="Arial" panose="020B0604020202020204" pitchFamily="34" charset="0"/>
                <a:cs typeface="Arial" panose="020B0604020202020204" pitchFamily="34" charset="0"/>
              </a:rPr>
              <a:t>Bioconductor uses the R statistical programming language and is open source and open development.</a:t>
            </a:r>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latin typeface="Arial" panose="020B0604020202020204" pitchFamily="34" charset="0"/>
                <a:cs typeface="Arial" panose="020B0604020202020204" pitchFamily="34" charset="0"/>
              </a:rPr>
              <a:pPr/>
              <a:t>5</a:t>
            </a:fld>
            <a:endParaRPr lang="en-KR"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77979E1-9B0F-995E-A12D-C59C74F1800F}"/>
              </a:ext>
            </a:extLst>
          </p:cNvPr>
          <p:cNvPicPr>
            <a:picLocks noChangeAspect="1"/>
          </p:cNvPicPr>
          <p:nvPr/>
        </p:nvPicPr>
        <p:blipFill>
          <a:blip r:embed="rId2"/>
          <a:stretch>
            <a:fillRect/>
          </a:stretch>
        </p:blipFill>
        <p:spPr>
          <a:xfrm>
            <a:off x="1416692" y="3747130"/>
            <a:ext cx="2278120" cy="1775856"/>
          </a:xfrm>
          <a:prstGeom prst="rect">
            <a:avLst/>
          </a:prstGeom>
        </p:spPr>
      </p:pic>
      <p:pic>
        <p:nvPicPr>
          <p:cNvPr id="8" name="Picture 7">
            <a:extLst>
              <a:ext uri="{FF2B5EF4-FFF2-40B4-BE49-F238E27FC236}">
                <a16:creationId xmlns:a16="http://schemas.microsoft.com/office/drawing/2014/main" id="{D1DD3756-2058-CCD1-FD96-9F7024E5C780}"/>
              </a:ext>
            </a:extLst>
          </p:cNvPr>
          <p:cNvPicPr>
            <a:picLocks noChangeAspect="1"/>
          </p:cNvPicPr>
          <p:nvPr/>
        </p:nvPicPr>
        <p:blipFill>
          <a:blip r:embed="rId3"/>
          <a:stretch>
            <a:fillRect/>
          </a:stretch>
        </p:blipFill>
        <p:spPr>
          <a:xfrm>
            <a:off x="4506973" y="3393920"/>
            <a:ext cx="3238807" cy="1131013"/>
          </a:xfrm>
          <a:prstGeom prst="rect">
            <a:avLst/>
          </a:prstGeom>
        </p:spPr>
      </p:pic>
      <p:pic>
        <p:nvPicPr>
          <p:cNvPr id="10" name="Picture 9">
            <a:extLst>
              <a:ext uri="{FF2B5EF4-FFF2-40B4-BE49-F238E27FC236}">
                <a16:creationId xmlns:a16="http://schemas.microsoft.com/office/drawing/2014/main" id="{059D2029-B50D-D8EF-9798-D7B433E85E2D}"/>
              </a:ext>
            </a:extLst>
          </p:cNvPr>
          <p:cNvPicPr>
            <a:picLocks noChangeAspect="1"/>
          </p:cNvPicPr>
          <p:nvPr/>
        </p:nvPicPr>
        <p:blipFill>
          <a:blip r:embed="rId4"/>
          <a:stretch>
            <a:fillRect/>
          </a:stretch>
        </p:blipFill>
        <p:spPr>
          <a:xfrm>
            <a:off x="4506973" y="5065061"/>
            <a:ext cx="3357056" cy="968082"/>
          </a:xfrm>
          <a:prstGeom prst="rect">
            <a:avLst/>
          </a:prstGeom>
        </p:spPr>
      </p:pic>
      <p:sp>
        <p:nvSpPr>
          <p:cNvPr id="9" name="TextBox 8">
            <a:extLst>
              <a:ext uri="{FF2B5EF4-FFF2-40B4-BE49-F238E27FC236}">
                <a16:creationId xmlns:a16="http://schemas.microsoft.com/office/drawing/2014/main" id="{A6B92442-01B6-4B27-D031-61BDA5D26BF2}"/>
              </a:ext>
            </a:extLst>
          </p:cNvPr>
          <p:cNvSpPr txBox="1"/>
          <p:nvPr/>
        </p:nvSpPr>
        <p:spPr>
          <a:xfrm>
            <a:off x="4479745" y="6097868"/>
            <a:ext cx="3411511" cy="346249"/>
          </a:xfrm>
          <a:prstGeom prst="rect">
            <a:avLst/>
          </a:prstGeom>
          <a:noFill/>
        </p:spPr>
        <p:txBody>
          <a:bodyPr wrap="none" rtlCol="0">
            <a:spAutoFit/>
          </a:bodyPr>
          <a:lstStyle/>
          <a:p>
            <a:r>
              <a:rPr lang="en-US" altLang="ko-KR" sz="825" dirty="0">
                <a:solidFill>
                  <a:schemeClr val="tx1">
                    <a:lumMod val="50000"/>
                    <a:lumOff val="50000"/>
                  </a:schemeClr>
                </a:solidFill>
              </a:rPr>
              <a:t>Modified</a:t>
            </a:r>
            <a:r>
              <a:rPr lang="ko-KR" altLang="en-US" sz="825" dirty="0">
                <a:solidFill>
                  <a:schemeClr val="tx1">
                    <a:lumMod val="50000"/>
                    <a:lumOff val="50000"/>
                  </a:schemeClr>
                </a:solidFill>
              </a:rPr>
              <a:t> </a:t>
            </a:r>
            <a:r>
              <a:rPr lang="en-US" altLang="ko-KR" sz="825" dirty="0">
                <a:solidFill>
                  <a:schemeClr val="tx1">
                    <a:lumMod val="50000"/>
                    <a:lumOff val="50000"/>
                  </a:schemeClr>
                </a:solidFill>
              </a:rPr>
              <a:t>from</a:t>
            </a:r>
            <a:r>
              <a:rPr lang="ko-KR" altLang="en-US" sz="825" dirty="0">
                <a:solidFill>
                  <a:schemeClr val="tx1">
                    <a:lumMod val="50000"/>
                    <a:lumOff val="50000"/>
                  </a:schemeClr>
                </a:solidFill>
              </a:rPr>
              <a:t> </a:t>
            </a:r>
            <a:r>
              <a:rPr lang="en-US" altLang="ko-KR" sz="825" dirty="0">
                <a:solidFill>
                  <a:schemeClr val="tx1">
                    <a:lumMod val="50000"/>
                    <a:lumOff val="50000"/>
                  </a:schemeClr>
                </a:solidFill>
              </a:rPr>
              <a:t>:</a:t>
            </a:r>
            <a:r>
              <a:rPr lang="ko-KR" altLang="en-US" sz="825" dirty="0">
                <a:solidFill>
                  <a:schemeClr val="tx1">
                    <a:lumMod val="50000"/>
                    <a:lumOff val="50000"/>
                  </a:schemeClr>
                </a:solidFill>
              </a:rPr>
              <a:t> </a:t>
            </a:r>
            <a:r>
              <a:rPr lang="en-US" sz="825" dirty="0">
                <a:solidFill>
                  <a:schemeClr val="tx1">
                    <a:lumMod val="50000"/>
                    <a:lumOff val="50000"/>
                  </a:schemeClr>
                </a:solidFill>
              </a:rPr>
              <a:t>https://datacarpentry.org/semester-biology/about/why-r/</a:t>
            </a:r>
          </a:p>
          <a:p>
            <a:r>
              <a:rPr lang="en-US" sz="825" dirty="0">
                <a:solidFill>
                  <a:schemeClr val="tx1">
                    <a:lumMod val="50000"/>
                    <a:lumOff val="50000"/>
                  </a:schemeClr>
                </a:solidFill>
              </a:rPr>
              <a:t>https://</a:t>
            </a:r>
            <a:r>
              <a:rPr lang="en-US" sz="825" dirty="0" err="1">
                <a:solidFill>
                  <a:schemeClr val="tx1">
                    <a:lumMod val="50000"/>
                    <a:lumOff val="50000"/>
                  </a:schemeClr>
                </a:solidFill>
              </a:rPr>
              <a:t>www.bioconductor.org</a:t>
            </a:r>
            <a:r>
              <a:rPr lang="en-US" sz="825" dirty="0">
                <a:solidFill>
                  <a:schemeClr val="tx1">
                    <a:lumMod val="50000"/>
                    <a:lumOff val="50000"/>
                  </a:schemeClr>
                </a:solidFill>
              </a:rPr>
              <a:t>/</a:t>
            </a:r>
            <a:endParaRPr lang="en-KR" sz="825" dirty="0">
              <a:solidFill>
                <a:schemeClr val="tx1">
                  <a:lumMod val="50000"/>
                  <a:lumOff val="50000"/>
                </a:schemeClr>
              </a:solidFill>
            </a:endParaRPr>
          </a:p>
        </p:txBody>
      </p:sp>
      <p:sp>
        <p:nvSpPr>
          <p:cNvPr id="11" name="제목 12">
            <a:extLst>
              <a:ext uri="{FF2B5EF4-FFF2-40B4-BE49-F238E27FC236}">
                <a16:creationId xmlns:a16="http://schemas.microsoft.com/office/drawing/2014/main" id="{8E07C69E-65E7-8C14-63E2-E5F98E1E613B}"/>
              </a:ext>
            </a:extLst>
          </p:cNvPr>
          <p:cNvSpPr txBox="1">
            <a:spLocks/>
          </p:cNvSpPr>
          <p:nvPr/>
        </p:nvSpPr>
        <p:spPr>
          <a:xfrm>
            <a:off x="2594268" y="584974"/>
            <a:ext cx="3955463"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R and Why R?</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53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5">
            <a:extLst>
              <a:ext uri="{FF2B5EF4-FFF2-40B4-BE49-F238E27FC236}">
                <a16:creationId xmlns:a16="http://schemas.microsoft.com/office/drawing/2014/main" id="{1D8F6220-1740-B742-A43F-67CB20D892F0}"/>
              </a:ext>
            </a:extLst>
          </p:cNvPr>
          <p:cNvSpPr/>
          <p:nvPr/>
        </p:nvSpPr>
        <p:spPr>
          <a:xfrm>
            <a:off x="281122" y="1184093"/>
            <a:ext cx="7969273" cy="1313570"/>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a:solidFill>
                  <a:schemeClr val="tx1"/>
                </a:solidFill>
                <a:latin typeface="Courier New" panose="02070309020205020404" pitchFamily="49" charset="0"/>
                <a:cs typeface="Courier New" panose="02070309020205020404" pitchFamily="49" charset="0"/>
              </a:rPr>
              <a:t>pdf("./</a:t>
            </a:r>
            <a:r>
              <a:rPr lang="en-US" altLang="ko-KR" sz="1400" dirty="0" err="1">
                <a:solidFill>
                  <a:schemeClr val="tx1"/>
                </a:solidFill>
                <a:latin typeface="Courier New" panose="02070309020205020404" pitchFamily="49" charset="0"/>
                <a:cs typeface="Courier New" panose="02070309020205020404" pitchFamily="49" charset="0"/>
              </a:rPr>
              <a:t>RCTD_decomposed_Spatial_Featureplot.pdf</a:t>
            </a:r>
            <a:r>
              <a:rPr lang="en-US" altLang="ko-KR" sz="1400" dirty="0">
                <a:solidFill>
                  <a:schemeClr val="tx1"/>
                </a:solidFill>
                <a:latin typeface="Courier New" panose="02070309020205020404" pitchFamily="49" charset="0"/>
                <a:cs typeface="Courier New" panose="02070309020205020404" pitchFamily="49" charset="0"/>
              </a:rPr>
              <a:t>", height=15, width=25)</a:t>
            </a:r>
          </a:p>
          <a:p>
            <a:r>
              <a:rPr lang="en-US" altLang="ko-KR" sz="1400" dirty="0" err="1">
                <a:solidFill>
                  <a:schemeClr val="tx1"/>
                </a:solidFill>
                <a:latin typeface="Courier New" panose="02070309020205020404" pitchFamily="49" charset="0"/>
                <a:cs typeface="Courier New" panose="02070309020205020404" pitchFamily="49" charset="0"/>
              </a:rPr>
              <a:t>SpatialFeaturePlot</a:t>
            </a:r>
            <a:r>
              <a:rPr lang="en-US" altLang="ko-KR" sz="1400" dirty="0">
                <a:solidFill>
                  <a:schemeClr val="tx1"/>
                </a:solidFill>
                <a:latin typeface="Courier New" panose="02070309020205020404" pitchFamily="49" charset="0"/>
                <a:cs typeface="Courier New" panose="02070309020205020404" pitchFamily="49" charset="0"/>
              </a:rPr>
              <a:t>(brain, features =</a:t>
            </a:r>
            <a:r>
              <a:rPr lang="en-US" altLang="ko-KR" sz="1400" dirty="0" err="1">
                <a:solidFill>
                  <a:schemeClr val="tx1"/>
                </a:solidFill>
                <a:latin typeface="Courier New" panose="02070309020205020404" pitchFamily="49" charset="0"/>
                <a:cs typeface="Courier New" panose="02070309020205020404" pitchFamily="49" charset="0"/>
              </a:rPr>
              <a:t>rownames</a:t>
            </a:r>
            <a:r>
              <a:rPr lang="en-US" altLang="ko-KR" sz="1400" dirty="0">
                <a:solidFill>
                  <a:schemeClr val="tx1"/>
                </a:solidFill>
                <a:latin typeface="Courier New" panose="02070309020205020404" pitchFamily="49" charset="0"/>
                <a:cs typeface="Courier New" panose="02070309020205020404" pitchFamily="49" charset="0"/>
              </a:rPr>
              <a:t>(brain),</a:t>
            </a:r>
            <a:r>
              <a:rPr lang="en-US" altLang="ko-KR" sz="1400" dirty="0" err="1">
                <a:solidFill>
                  <a:schemeClr val="tx1"/>
                </a:solidFill>
                <a:latin typeface="Courier New" panose="02070309020205020404" pitchFamily="49" charset="0"/>
                <a:cs typeface="Courier New" panose="02070309020205020404" pitchFamily="49" charset="0"/>
              </a:rPr>
              <a:t>ncol</a:t>
            </a:r>
            <a:r>
              <a:rPr lang="en-US" altLang="ko-KR" sz="1400" dirty="0">
                <a:solidFill>
                  <a:schemeClr val="tx1"/>
                </a:solidFill>
                <a:latin typeface="Courier New" panose="02070309020205020404" pitchFamily="49" charset="0"/>
                <a:cs typeface="Courier New" panose="02070309020205020404" pitchFamily="49" charset="0"/>
              </a:rPr>
              <a:t>=8, </a:t>
            </a:r>
            <a:r>
              <a:rPr lang="en-US" altLang="ko-KR" sz="1400" dirty="0" err="1">
                <a:solidFill>
                  <a:schemeClr val="tx1"/>
                </a:solidFill>
                <a:latin typeface="Courier New" panose="02070309020205020404" pitchFamily="49" charset="0"/>
                <a:cs typeface="Courier New" panose="02070309020205020404" pitchFamily="49" charset="0"/>
              </a:rPr>
              <a:t>pt.size.factor</a:t>
            </a:r>
            <a:r>
              <a:rPr lang="en-US" altLang="ko-KR" sz="1400" dirty="0">
                <a:solidFill>
                  <a:schemeClr val="tx1"/>
                </a:solidFill>
                <a:latin typeface="Courier New" panose="02070309020205020404" pitchFamily="49" charset="0"/>
                <a:cs typeface="Courier New" panose="02070309020205020404" pitchFamily="49" charset="0"/>
              </a:rPr>
              <a:t> = 1.6, crop = TRUE)</a:t>
            </a:r>
          </a:p>
          <a:p>
            <a:r>
              <a:rPr lang="en-US" altLang="ko-KR" sz="1400" dirty="0" err="1">
                <a:solidFill>
                  <a:schemeClr val="tx1"/>
                </a:solidFill>
                <a:latin typeface="Courier New" panose="02070309020205020404" pitchFamily="49" charset="0"/>
                <a:cs typeface="Courier New" panose="02070309020205020404" pitchFamily="49" charset="0"/>
              </a:rPr>
              <a:t>dev.off</a:t>
            </a:r>
            <a:r>
              <a:rPr lang="en-US" altLang="ko-KR" sz="1400" dirty="0">
                <a:solidFill>
                  <a:schemeClr val="tx1"/>
                </a:solidFill>
                <a:latin typeface="Courier New" panose="02070309020205020404" pitchFamily="49" charset="0"/>
                <a:cs typeface="Courier New" panose="02070309020205020404" pitchFamily="49" charset="0"/>
              </a:rPr>
              <a:t>()</a:t>
            </a:r>
          </a:p>
        </p:txBody>
      </p:sp>
      <p:pic>
        <p:nvPicPr>
          <p:cNvPr id="4" name="그림 3">
            <a:extLst>
              <a:ext uri="{FF2B5EF4-FFF2-40B4-BE49-F238E27FC236}">
                <a16:creationId xmlns:a16="http://schemas.microsoft.com/office/drawing/2014/main" id="{96A907AA-FDFD-6682-5538-CE7067173AC5}"/>
              </a:ext>
            </a:extLst>
          </p:cNvPr>
          <p:cNvPicPr>
            <a:picLocks noChangeAspect="1"/>
          </p:cNvPicPr>
          <p:nvPr/>
        </p:nvPicPr>
        <p:blipFill>
          <a:blip r:embed="rId2"/>
          <a:stretch>
            <a:fillRect/>
          </a:stretch>
        </p:blipFill>
        <p:spPr>
          <a:xfrm>
            <a:off x="274613" y="2561334"/>
            <a:ext cx="7893219" cy="3625457"/>
          </a:xfrm>
          <a:prstGeom prst="rect">
            <a:avLst/>
          </a:prstGeom>
        </p:spPr>
      </p:pic>
      <p:sp>
        <p:nvSpPr>
          <p:cNvPr id="6" name="제목 12">
            <a:extLst>
              <a:ext uri="{FF2B5EF4-FFF2-40B4-BE49-F238E27FC236}">
                <a16:creationId xmlns:a16="http://schemas.microsoft.com/office/drawing/2014/main" id="{D7827ECD-45EB-D7B0-C9BE-8124EFB771F0}"/>
              </a:ext>
            </a:extLst>
          </p:cNvPr>
          <p:cNvSpPr>
            <a:spLocks noGrp="1"/>
          </p:cNvSpPr>
          <p:nvPr>
            <p:ph type="title"/>
          </p:nvPr>
        </p:nvSpPr>
        <p:spPr>
          <a:xfrm>
            <a:off x="266700" y="602436"/>
            <a:ext cx="8010001" cy="540564"/>
          </a:xfrm>
        </p:spPr>
        <p:txBody>
          <a:bodyPr>
            <a:normAutofit fontScale="90000"/>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Spatial map of predicted cell type proportions by RCTD</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A148EC4D-CA74-395B-7D71-8D7A2C3346F9}"/>
              </a:ext>
            </a:extLst>
          </p:cNvPr>
          <p:cNvSpPr txBox="1"/>
          <p:nvPr/>
        </p:nvSpPr>
        <p:spPr>
          <a:xfrm>
            <a:off x="2277093" y="3102866"/>
            <a:ext cx="4601688" cy="369332"/>
          </a:xfrm>
          <a:prstGeom prst="rect">
            <a:avLst/>
          </a:prstGeom>
          <a:noFill/>
        </p:spPr>
        <p:txBody>
          <a:bodyPr wrap="square">
            <a:spAutoFit/>
          </a:bodyPr>
          <a:lstStyle/>
          <a:p>
            <a:endParaRPr lang="ko-Kore-US" altLang="en-US" dirty="0"/>
          </a:p>
        </p:txBody>
      </p:sp>
      <p:sp>
        <p:nvSpPr>
          <p:cNvPr id="14" name="TextBox 13">
            <a:extLst>
              <a:ext uri="{FF2B5EF4-FFF2-40B4-BE49-F238E27FC236}">
                <a16:creationId xmlns:a16="http://schemas.microsoft.com/office/drawing/2014/main" id="{F1624353-8CAC-5A4C-8621-742148361CB4}"/>
              </a:ext>
            </a:extLst>
          </p:cNvPr>
          <p:cNvSpPr txBox="1"/>
          <p:nvPr/>
        </p:nvSpPr>
        <p:spPr>
          <a:xfrm>
            <a:off x="-4605" y="-5252"/>
            <a:ext cx="2334293" cy="261610"/>
          </a:xfrm>
          <a:prstGeom prst="rect">
            <a:avLst/>
          </a:prstGeom>
          <a:noFill/>
        </p:spPr>
        <p:txBody>
          <a:bodyPr wrap="none" rtlCol="0">
            <a:spAutoFit/>
          </a:bodyPr>
          <a:lstStyle/>
          <a:p>
            <a:r>
              <a:rPr lang="en-US" sz="1100" dirty="0">
                <a:solidFill>
                  <a:srgbClr val="CBA5B6"/>
                </a:solidFill>
                <a:latin typeface="Arial" panose="020B0604020202020204" pitchFamily="34" charset="0"/>
                <a:cs typeface="Arial" panose="020B0604020202020204" pitchFamily="34" charset="0"/>
              </a:rPr>
              <a:t>Process single cell for RCTD input</a:t>
            </a:r>
            <a:endParaRPr lang="en-KR" sz="1100" dirty="0">
              <a:solidFill>
                <a:srgbClr val="CBA5B6"/>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92CBC59-102E-8C44-9F5C-2A0FCE8A625D}"/>
              </a:ext>
            </a:extLst>
          </p:cNvPr>
          <p:cNvSpPr txBox="1"/>
          <p:nvPr/>
        </p:nvSpPr>
        <p:spPr>
          <a:xfrm>
            <a:off x="2868448" y="574"/>
            <a:ext cx="2121093" cy="261610"/>
          </a:xfrm>
          <a:prstGeom prst="rect">
            <a:avLst/>
          </a:prstGeom>
          <a:noFill/>
        </p:spPr>
        <p:txBody>
          <a:bodyPr wrap="none" rtlCol="0">
            <a:spAutoFit/>
          </a:bodyPr>
          <a:lstStyle/>
          <a:p>
            <a:r>
              <a:rPr lang="en-US" sz="1100" dirty="0">
                <a:solidFill>
                  <a:srgbClr val="CBA5B6"/>
                </a:solidFill>
                <a:latin typeface="Arial" panose="020B0604020202020204" pitchFamily="34" charset="0"/>
                <a:cs typeface="Arial" panose="020B0604020202020204" pitchFamily="34" charset="0"/>
              </a:rPr>
              <a:t>Process spatial for RCTD input</a:t>
            </a:r>
            <a:endParaRPr lang="en-KR" sz="1100" dirty="0">
              <a:solidFill>
                <a:srgbClr val="CBA5B6"/>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EFB090F1-B635-F14F-B41D-F091AAC3935F}"/>
              </a:ext>
            </a:extLst>
          </p:cNvPr>
          <p:cNvSpPr txBox="1"/>
          <p:nvPr/>
        </p:nvSpPr>
        <p:spPr>
          <a:xfrm>
            <a:off x="5516721" y="-4015"/>
            <a:ext cx="893193" cy="261610"/>
          </a:xfrm>
          <a:prstGeom prst="rect">
            <a:avLst/>
          </a:prstGeom>
          <a:noFill/>
        </p:spPr>
        <p:txBody>
          <a:bodyPr wrap="none" rtlCol="0">
            <a:spAutoFit/>
          </a:bodyPr>
          <a:lstStyle/>
          <a:p>
            <a:r>
              <a:rPr lang="en-US" sz="1100" dirty="0">
                <a:solidFill>
                  <a:srgbClr val="DDC5D0"/>
                </a:solidFill>
                <a:latin typeface="Arial" panose="020B0604020202020204" pitchFamily="34" charset="0"/>
                <a:cs typeface="Arial" panose="020B0604020202020204" pitchFamily="34" charset="0"/>
              </a:rPr>
              <a:t>Run RCTD</a:t>
            </a:r>
            <a:endParaRPr lang="en-KR" sz="1100" dirty="0">
              <a:solidFill>
                <a:srgbClr val="DDC5D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4930B8BF-88B8-444F-A5A9-CEA576B2F36D}"/>
              </a:ext>
            </a:extLst>
          </p:cNvPr>
          <p:cNvSpPr txBox="1"/>
          <p:nvPr/>
        </p:nvSpPr>
        <p:spPr>
          <a:xfrm>
            <a:off x="6738544" y="-25"/>
            <a:ext cx="2441694" cy="261610"/>
          </a:xfrm>
          <a:prstGeom prst="rect">
            <a:avLst/>
          </a:prstGeom>
          <a:noFill/>
        </p:spPr>
        <p:txBody>
          <a:bodyPr wrap="none" rtlCol="0">
            <a:spAutoFit/>
          </a:bodyPr>
          <a:lstStyle/>
          <a:p>
            <a:r>
              <a:rPr lang="en-US" altLang="ko-Kore-US" sz="1100" b="1" dirty="0">
                <a:solidFill>
                  <a:srgbClr val="CBA5B6"/>
                </a:solidFill>
                <a:latin typeface="Arial" panose="020B0604020202020204" pitchFamily="34" charset="0"/>
                <a:cs typeface="Arial" panose="020B0604020202020204" pitchFamily="34" charset="0"/>
              </a:rPr>
              <a:t>Pr</a:t>
            </a:r>
            <a:r>
              <a:rPr lang="en-US" altLang="ko-Kore-US" sz="1100" b="1" dirty="0">
                <a:solidFill>
                  <a:schemeClr val="bg1"/>
                </a:solidFill>
                <a:latin typeface="Arial" panose="020B0604020202020204" pitchFamily="34" charset="0"/>
                <a:cs typeface="Arial" panose="020B0604020202020204" pitchFamily="34" charset="0"/>
              </a:rPr>
              <a:t>ocess output for deconvolution</a:t>
            </a:r>
          </a:p>
        </p:txBody>
      </p:sp>
      <p:cxnSp>
        <p:nvCxnSpPr>
          <p:cNvPr id="18" name="Straight Connector 17">
            <a:extLst>
              <a:ext uri="{FF2B5EF4-FFF2-40B4-BE49-F238E27FC236}">
                <a16:creationId xmlns:a16="http://schemas.microsoft.com/office/drawing/2014/main" id="{818DB897-147E-E247-8322-4C059CC351A9}"/>
              </a:ext>
            </a:extLst>
          </p:cNvPr>
          <p:cNvCxnSpPr>
            <a:cxnSpLocks/>
            <a:stCxn id="14" idx="3"/>
            <a:endCxn id="15" idx="1"/>
          </p:cNvCxnSpPr>
          <p:nvPr/>
        </p:nvCxnSpPr>
        <p:spPr>
          <a:xfrm>
            <a:off x="2329688" y="125553"/>
            <a:ext cx="538760" cy="5826"/>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9">
            <a:extLst>
              <a:ext uri="{FF2B5EF4-FFF2-40B4-BE49-F238E27FC236}">
                <a16:creationId xmlns:a16="http://schemas.microsoft.com/office/drawing/2014/main" id="{35D26120-A26E-084F-B0AD-E62FC73226DF}"/>
              </a:ext>
            </a:extLst>
          </p:cNvPr>
          <p:cNvCxnSpPr>
            <a:cxnSpLocks/>
            <a:stCxn id="16" idx="3"/>
            <a:endCxn id="17" idx="1"/>
          </p:cNvCxnSpPr>
          <p:nvPr/>
        </p:nvCxnSpPr>
        <p:spPr>
          <a:xfrm>
            <a:off x="6409914" y="126790"/>
            <a:ext cx="328630" cy="399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22">
            <a:extLst>
              <a:ext uri="{FF2B5EF4-FFF2-40B4-BE49-F238E27FC236}">
                <a16:creationId xmlns:a16="http://schemas.microsoft.com/office/drawing/2014/main" id="{ADAD4FD9-164A-D349-89E3-EB5C524A492F}"/>
              </a:ext>
            </a:extLst>
          </p:cNvPr>
          <p:cNvCxnSpPr>
            <a:cxnSpLocks/>
            <a:stCxn id="15" idx="3"/>
            <a:endCxn id="16" idx="1"/>
          </p:cNvCxnSpPr>
          <p:nvPr/>
        </p:nvCxnSpPr>
        <p:spPr>
          <a:xfrm flipV="1">
            <a:off x="4989541" y="126790"/>
            <a:ext cx="527180" cy="4589"/>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723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5">
            <a:extLst>
              <a:ext uri="{FF2B5EF4-FFF2-40B4-BE49-F238E27FC236}">
                <a16:creationId xmlns:a16="http://schemas.microsoft.com/office/drawing/2014/main" id="{BE645D93-07E7-632F-5F58-D3F4B2B05D72}"/>
              </a:ext>
            </a:extLst>
          </p:cNvPr>
          <p:cNvSpPr/>
          <p:nvPr/>
        </p:nvSpPr>
        <p:spPr>
          <a:xfrm>
            <a:off x="271394" y="1184202"/>
            <a:ext cx="7972493" cy="1811917"/>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Courier New" panose="02070309020205020404" pitchFamily="49" charset="0"/>
                <a:cs typeface="Courier New" panose="02070309020205020404" pitchFamily="49" charset="0"/>
              </a:rPr>
              <a:t>cortex = subset(brain, </a:t>
            </a:r>
            <a:r>
              <a:rPr lang="en-US" altLang="ko-KR" sz="1100" dirty="0" err="1">
                <a:solidFill>
                  <a:schemeClr val="tx1"/>
                </a:solidFill>
                <a:latin typeface="Courier New" panose="02070309020205020404" pitchFamily="49" charset="0"/>
                <a:cs typeface="Courier New" panose="02070309020205020404" pitchFamily="49" charset="0"/>
              </a:rPr>
              <a:t>seurat_clusters</a:t>
            </a:r>
            <a:r>
              <a:rPr lang="en-US" altLang="ko-KR" sz="1100" dirty="0">
                <a:solidFill>
                  <a:schemeClr val="tx1"/>
                </a:solidFill>
                <a:latin typeface="Courier New" panose="02070309020205020404" pitchFamily="49" charset="0"/>
                <a:cs typeface="Courier New" panose="02070309020205020404" pitchFamily="49" charset="0"/>
              </a:rPr>
              <a:t> %in% c(1, 2, 3, 4, 6, 7))</a:t>
            </a: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400 | anterior1_imagecol &lt; 150, invert = TRUE)</a:t>
            </a: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275 &amp; anterior1_imagecol &gt; 370, invert = TRUE)</a:t>
            </a:r>
          </a:p>
          <a:p>
            <a:r>
              <a:rPr lang="en-US" altLang="ko-KR" sz="1100" dirty="0">
                <a:solidFill>
                  <a:schemeClr val="tx1"/>
                </a:solidFill>
                <a:latin typeface="Courier New" panose="02070309020205020404" pitchFamily="49" charset="0"/>
                <a:cs typeface="Courier New" panose="02070309020205020404" pitchFamily="49" charset="0"/>
              </a:rPr>
              <a:t>cortex = subset(cortex, anterior1_imagerow &gt; 250 &amp; anterior1_imagecol &gt; 440, invert = TRUE)</a:t>
            </a:r>
          </a:p>
          <a:p>
            <a:r>
              <a:rPr lang="en-US" altLang="ko-KR" sz="1100" dirty="0" err="1">
                <a:solidFill>
                  <a:schemeClr val="tx1"/>
                </a:solidFill>
                <a:latin typeface="Courier New" panose="02070309020205020404" pitchFamily="49" charset="0"/>
                <a:cs typeface="Courier New" panose="02070309020205020404" pitchFamily="49" charset="0"/>
              </a:rPr>
              <a:t>SpatialDimPlot</a:t>
            </a:r>
            <a:r>
              <a:rPr lang="en-US" altLang="ko-KR" sz="1100" dirty="0">
                <a:solidFill>
                  <a:schemeClr val="tx1"/>
                </a:solidFill>
                <a:latin typeface="Courier New" panose="02070309020205020404" pitchFamily="49" charset="0"/>
                <a:cs typeface="Courier New" panose="02070309020205020404" pitchFamily="49" charset="0"/>
              </a:rPr>
              <a:t>(cortex)</a:t>
            </a:r>
          </a:p>
          <a:p>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900" dirty="0">
                <a:solidFill>
                  <a:schemeClr val="tx1"/>
                </a:solidFill>
                <a:latin typeface="Arial" panose="020B0604020202020204" pitchFamily="34" charset="0"/>
                <a:cs typeface="Arial" panose="020B0604020202020204" pitchFamily="34" charset="0"/>
              </a:rPr>
              <a:t># This file will be used in the </a:t>
            </a:r>
            <a:r>
              <a:rPr lang="en-US" altLang="ko-KR" sz="900" dirty="0" err="1">
                <a:solidFill>
                  <a:schemeClr val="tx1"/>
                </a:solidFill>
                <a:latin typeface="Arial" panose="020B0604020202020204" pitchFamily="34" charset="0"/>
                <a:cs typeface="Arial" panose="020B0604020202020204" pitchFamily="34" charset="0"/>
              </a:rPr>
              <a:t>Squidpy</a:t>
            </a:r>
            <a:r>
              <a:rPr lang="en-US" altLang="ko-KR" sz="900" dirty="0">
                <a:solidFill>
                  <a:schemeClr val="tx1"/>
                </a:solidFill>
                <a:latin typeface="Arial" panose="020B0604020202020204" pitchFamily="34" charset="0"/>
                <a:cs typeface="Arial" panose="020B0604020202020204" pitchFamily="34" charset="0"/>
              </a:rPr>
              <a:t> and </a:t>
            </a:r>
            <a:r>
              <a:rPr lang="en-US" altLang="ko-KR" sz="900" dirty="0" err="1">
                <a:solidFill>
                  <a:schemeClr val="tx1"/>
                </a:solidFill>
                <a:latin typeface="Arial" panose="020B0604020202020204" pitchFamily="34" charset="0"/>
                <a:cs typeface="Arial" panose="020B0604020202020204" pitchFamily="34" charset="0"/>
              </a:rPr>
              <a:t>CellChat</a:t>
            </a:r>
            <a:r>
              <a:rPr lang="en-US" altLang="ko-KR" sz="900" dirty="0">
                <a:solidFill>
                  <a:schemeClr val="tx1"/>
                </a:solidFill>
                <a:latin typeface="Arial" panose="020B0604020202020204" pitchFamily="34" charset="0"/>
                <a:cs typeface="Arial" panose="020B0604020202020204" pitchFamily="34" charset="0"/>
              </a:rPr>
              <a:t> Analysis</a:t>
            </a:r>
          </a:p>
          <a:p>
            <a:r>
              <a:rPr lang="en-US" altLang="ko-KR" sz="1100" dirty="0" err="1">
                <a:solidFill>
                  <a:schemeClr val="tx1"/>
                </a:solidFill>
                <a:latin typeface="Courier New" panose="02070309020205020404" pitchFamily="49" charset="0"/>
                <a:cs typeface="Courier New" panose="02070309020205020404" pitchFamily="49" charset="0"/>
              </a:rPr>
              <a:t>saveRDS</a:t>
            </a:r>
            <a:r>
              <a:rPr lang="en-US" altLang="ko-KR" sz="1100" dirty="0">
                <a:solidFill>
                  <a:schemeClr val="tx1"/>
                </a:solidFill>
                <a:latin typeface="Courier New" panose="02070309020205020404" pitchFamily="49" charset="0"/>
                <a:cs typeface="Courier New" panose="02070309020205020404" pitchFamily="49" charset="0"/>
              </a:rPr>
              <a:t>(cortex, "./</a:t>
            </a:r>
            <a:r>
              <a:rPr lang="en-US" altLang="ko-KR" sz="1100" dirty="0" err="1">
                <a:solidFill>
                  <a:schemeClr val="tx1"/>
                </a:solidFill>
                <a:latin typeface="Courier New" panose="02070309020205020404" pitchFamily="49" charset="0"/>
                <a:cs typeface="Courier New" panose="02070309020205020404" pitchFamily="49" charset="0"/>
              </a:rPr>
              <a:t>BMIL_visium_cortex_annotated.rds</a:t>
            </a:r>
            <a:r>
              <a:rPr lang="en-US" altLang="ko-KR" sz="1100" dirty="0">
                <a:solidFill>
                  <a:schemeClr val="tx1"/>
                </a:solidFill>
                <a:latin typeface="Courier New" panose="02070309020205020404" pitchFamily="49" charset="0"/>
                <a:cs typeface="Courier New" panose="02070309020205020404" pitchFamily="49" charset="0"/>
              </a:rPr>
              <a:t>")</a:t>
            </a:r>
          </a:p>
        </p:txBody>
      </p:sp>
      <p:sp>
        <p:nvSpPr>
          <p:cNvPr id="5" name="제목 12">
            <a:extLst>
              <a:ext uri="{FF2B5EF4-FFF2-40B4-BE49-F238E27FC236}">
                <a16:creationId xmlns:a16="http://schemas.microsoft.com/office/drawing/2014/main" id="{E0E1CF2E-DB16-1E1D-BE1B-36ADD8A14CCE}"/>
              </a:ext>
            </a:extLst>
          </p:cNvPr>
          <p:cNvSpPr txBox="1">
            <a:spLocks/>
          </p:cNvSpPr>
          <p:nvPr/>
        </p:nvSpPr>
        <p:spPr>
          <a:xfrm>
            <a:off x="741045" y="367746"/>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000" b="1" dirty="0">
              <a:solidFill>
                <a:srgbClr val="C85059"/>
              </a:solidFill>
              <a:effectLst>
                <a:outerShdw blurRad="38100" dist="38100" dir="2700000" algn="tl">
                  <a:srgbClr val="000000">
                    <a:alpha val="43137"/>
                  </a:srgbClr>
                </a:outerShdw>
              </a:effectLst>
            </a:endParaRPr>
          </a:p>
        </p:txBody>
      </p:sp>
      <p:sp>
        <p:nvSpPr>
          <p:cNvPr id="6" name="제목 12">
            <a:extLst>
              <a:ext uri="{FF2B5EF4-FFF2-40B4-BE49-F238E27FC236}">
                <a16:creationId xmlns:a16="http://schemas.microsoft.com/office/drawing/2014/main" id="{545159C3-0973-3425-B9E9-BCC69A4CFE24}"/>
              </a:ext>
            </a:extLst>
          </p:cNvPr>
          <p:cNvSpPr txBox="1">
            <a:spLocks/>
          </p:cNvSpPr>
          <p:nvPr/>
        </p:nvSpPr>
        <p:spPr>
          <a:xfrm>
            <a:off x="266700" y="602436"/>
            <a:ext cx="8010001" cy="540564"/>
          </a:xfrm>
          <a:prstGeom prst="rect">
            <a:avLst/>
          </a:prstGeom>
        </p:spPr>
        <p:txBody>
          <a:bodyPr vert="horz" lIns="91440" tIns="45720" rIns="91440" bIns="45720" rtlCol="0" anchor="ctr">
            <a:normAutofit fontScale="9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Spatial map of predicted cell type proportions by RCTD</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7" name="그림 6">
            <a:extLst>
              <a:ext uri="{FF2B5EF4-FFF2-40B4-BE49-F238E27FC236}">
                <a16:creationId xmlns:a16="http://schemas.microsoft.com/office/drawing/2014/main" id="{23C411D1-7078-8233-9143-9376EB457561}"/>
              </a:ext>
            </a:extLst>
          </p:cNvPr>
          <p:cNvPicPr>
            <a:picLocks noChangeAspect="1"/>
          </p:cNvPicPr>
          <p:nvPr/>
        </p:nvPicPr>
        <p:blipFill>
          <a:blip r:embed="rId2"/>
          <a:stretch>
            <a:fillRect/>
          </a:stretch>
        </p:blipFill>
        <p:spPr>
          <a:xfrm>
            <a:off x="2745426" y="3562770"/>
            <a:ext cx="3653147" cy="3031989"/>
          </a:xfrm>
          <a:prstGeom prst="rect">
            <a:avLst/>
          </a:prstGeom>
        </p:spPr>
      </p:pic>
      <p:sp>
        <p:nvSpPr>
          <p:cNvPr id="16" name="TextBox 15">
            <a:extLst>
              <a:ext uri="{FF2B5EF4-FFF2-40B4-BE49-F238E27FC236}">
                <a16:creationId xmlns:a16="http://schemas.microsoft.com/office/drawing/2014/main" id="{02F1AB82-2EFD-A847-95E8-8BF36BAFB27C}"/>
              </a:ext>
            </a:extLst>
          </p:cNvPr>
          <p:cNvSpPr txBox="1"/>
          <p:nvPr/>
        </p:nvSpPr>
        <p:spPr>
          <a:xfrm>
            <a:off x="-4605" y="-5252"/>
            <a:ext cx="2334293" cy="261610"/>
          </a:xfrm>
          <a:prstGeom prst="rect">
            <a:avLst/>
          </a:prstGeom>
          <a:noFill/>
        </p:spPr>
        <p:txBody>
          <a:bodyPr wrap="none" rtlCol="0">
            <a:spAutoFit/>
          </a:bodyPr>
          <a:lstStyle/>
          <a:p>
            <a:r>
              <a:rPr lang="en-US" sz="1100" dirty="0">
                <a:solidFill>
                  <a:srgbClr val="CBA5B6"/>
                </a:solidFill>
                <a:latin typeface="Arial" panose="020B0604020202020204" pitchFamily="34" charset="0"/>
                <a:cs typeface="Arial" panose="020B0604020202020204" pitchFamily="34" charset="0"/>
              </a:rPr>
              <a:t>Process single cell for RCTD input</a:t>
            </a:r>
            <a:endParaRPr lang="en-KR" sz="1100" dirty="0">
              <a:solidFill>
                <a:srgbClr val="CBA5B6"/>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8525C29-1D21-D140-B620-AB1FC1855028}"/>
              </a:ext>
            </a:extLst>
          </p:cNvPr>
          <p:cNvSpPr txBox="1"/>
          <p:nvPr/>
        </p:nvSpPr>
        <p:spPr>
          <a:xfrm>
            <a:off x="2868448" y="574"/>
            <a:ext cx="2121093" cy="261610"/>
          </a:xfrm>
          <a:prstGeom prst="rect">
            <a:avLst/>
          </a:prstGeom>
          <a:noFill/>
        </p:spPr>
        <p:txBody>
          <a:bodyPr wrap="none" rtlCol="0">
            <a:spAutoFit/>
          </a:bodyPr>
          <a:lstStyle/>
          <a:p>
            <a:r>
              <a:rPr lang="en-US" sz="1100" dirty="0">
                <a:solidFill>
                  <a:srgbClr val="CBA5B6"/>
                </a:solidFill>
                <a:latin typeface="Arial" panose="020B0604020202020204" pitchFamily="34" charset="0"/>
                <a:cs typeface="Arial" panose="020B0604020202020204" pitchFamily="34" charset="0"/>
              </a:rPr>
              <a:t>Process spatial for RCTD input</a:t>
            </a:r>
            <a:endParaRPr lang="en-KR" sz="1100" dirty="0">
              <a:solidFill>
                <a:srgbClr val="CBA5B6"/>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ACFF616-6F5F-BC45-837B-C65C53811491}"/>
              </a:ext>
            </a:extLst>
          </p:cNvPr>
          <p:cNvSpPr txBox="1"/>
          <p:nvPr/>
        </p:nvSpPr>
        <p:spPr>
          <a:xfrm>
            <a:off x="5516721" y="-4015"/>
            <a:ext cx="893193" cy="261610"/>
          </a:xfrm>
          <a:prstGeom prst="rect">
            <a:avLst/>
          </a:prstGeom>
          <a:noFill/>
        </p:spPr>
        <p:txBody>
          <a:bodyPr wrap="none" rtlCol="0">
            <a:spAutoFit/>
          </a:bodyPr>
          <a:lstStyle/>
          <a:p>
            <a:r>
              <a:rPr lang="en-US" sz="1100" dirty="0">
                <a:solidFill>
                  <a:srgbClr val="DDC5D0"/>
                </a:solidFill>
                <a:latin typeface="Arial" panose="020B0604020202020204" pitchFamily="34" charset="0"/>
                <a:cs typeface="Arial" panose="020B0604020202020204" pitchFamily="34" charset="0"/>
              </a:rPr>
              <a:t>Run RCTD</a:t>
            </a:r>
            <a:endParaRPr lang="en-KR" sz="1100" dirty="0">
              <a:solidFill>
                <a:srgbClr val="DDC5D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B8A16CA-3329-D241-A8E2-47EF34ACD67F}"/>
              </a:ext>
            </a:extLst>
          </p:cNvPr>
          <p:cNvSpPr txBox="1"/>
          <p:nvPr/>
        </p:nvSpPr>
        <p:spPr>
          <a:xfrm>
            <a:off x="6738544" y="-25"/>
            <a:ext cx="2441694" cy="261610"/>
          </a:xfrm>
          <a:prstGeom prst="rect">
            <a:avLst/>
          </a:prstGeom>
          <a:noFill/>
        </p:spPr>
        <p:txBody>
          <a:bodyPr wrap="none" rtlCol="0">
            <a:spAutoFit/>
          </a:bodyPr>
          <a:lstStyle/>
          <a:p>
            <a:r>
              <a:rPr lang="en-US" altLang="ko-Kore-US" sz="1100" b="1" dirty="0">
                <a:solidFill>
                  <a:srgbClr val="CBA5B6"/>
                </a:solidFill>
                <a:latin typeface="Arial" panose="020B0604020202020204" pitchFamily="34" charset="0"/>
                <a:cs typeface="Arial" panose="020B0604020202020204" pitchFamily="34" charset="0"/>
              </a:rPr>
              <a:t>Pr</a:t>
            </a:r>
            <a:r>
              <a:rPr lang="en-US" altLang="ko-Kore-US" sz="1100" b="1" dirty="0">
                <a:solidFill>
                  <a:schemeClr val="bg1"/>
                </a:solidFill>
                <a:latin typeface="Arial" panose="020B0604020202020204" pitchFamily="34" charset="0"/>
                <a:cs typeface="Arial" panose="020B0604020202020204" pitchFamily="34" charset="0"/>
              </a:rPr>
              <a:t>ocess output for deconvolution</a:t>
            </a:r>
          </a:p>
        </p:txBody>
      </p:sp>
      <p:cxnSp>
        <p:nvCxnSpPr>
          <p:cNvPr id="20" name="Straight Connector 19">
            <a:extLst>
              <a:ext uri="{FF2B5EF4-FFF2-40B4-BE49-F238E27FC236}">
                <a16:creationId xmlns:a16="http://schemas.microsoft.com/office/drawing/2014/main" id="{FDD67BD2-00C3-474D-B5CB-95E3388757C7}"/>
              </a:ext>
            </a:extLst>
          </p:cNvPr>
          <p:cNvCxnSpPr>
            <a:cxnSpLocks/>
            <a:stCxn id="16" idx="3"/>
            <a:endCxn id="17" idx="1"/>
          </p:cNvCxnSpPr>
          <p:nvPr/>
        </p:nvCxnSpPr>
        <p:spPr>
          <a:xfrm>
            <a:off x="2329688" y="125553"/>
            <a:ext cx="538760" cy="5826"/>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19">
            <a:extLst>
              <a:ext uri="{FF2B5EF4-FFF2-40B4-BE49-F238E27FC236}">
                <a16:creationId xmlns:a16="http://schemas.microsoft.com/office/drawing/2014/main" id="{9059625D-152E-194A-8230-6EF104FD623E}"/>
              </a:ext>
            </a:extLst>
          </p:cNvPr>
          <p:cNvCxnSpPr>
            <a:cxnSpLocks/>
            <a:stCxn id="18" idx="3"/>
            <a:endCxn id="19" idx="1"/>
          </p:cNvCxnSpPr>
          <p:nvPr/>
        </p:nvCxnSpPr>
        <p:spPr>
          <a:xfrm>
            <a:off x="6409914" y="126790"/>
            <a:ext cx="328630" cy="399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CC025C72-0D4F-2C40-9CF2-F8EE7AD2A448}"/>
              </a:ext>
            </a:extLst>
          </p:cNvPr>
          <p:cNvCxnSpPr>
            <a:cxnSpLocks/>
            <a:stCxn id="17" idx="3"/>
            <a:endCxn id="18" idx="1"/>
          </p:cNvCxnSpPr>
          <p:nvPr/>
        </p:nvCxnSpPr>
        <p:spPr>
          <a:xfrm flipV="1">
            <a:off x="4989541" y="126790"/>
            <a:ext cx="527180" cy="4589"/>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535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D9B18112-596C-31BB-0F08-42D075B050B5}"/>
              </a:ext>
            </a:extLst>
          </p:cNvPr>
          <p:cNvSpPr/>
          <p:nvPr/>
        </p:nvSpPr>
        <p:spPr>
          <a:xfrm>
            <a:off x="269175" y="1183575"/>
            <a:ext cx="7972493" cy="3534339"/>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1400" dirty="0">
                <a:solidFill>
                  <a:schemeClr val="tx1"/>
                </a:solidFill>
                <a:latin typeface="Courier New" panose="02070309020205020404" pitchFamily="49" charset="0"/>
                <a:cs typeface="Courier New" panose="02070309020205020404" pitchFamily="49" charset="0"/>
              </a:rPr>
              <a:t>rm(brain)</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spatial_counts_brain</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spatial_nUMI_brain</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coords_brain</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nUMI_brain</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puck_brain</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barcodes_brain</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RCTD_brain</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RCTD_brain_doublet</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RCTD_results</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full_rctd</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doublet_rctd</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a:t>
            </a:r>
            <a:r>
              <a:rPr lang="en-US" altLang="en-US" sz="1400" dirty="0" err="1">
                <a:solidFill>
                  <a:schemeClr val="tx1"/>
                </a:solidFill>
                <a:latin typeface="Courier New" panose="02070309020205020404" pitchFamily="49" charset="0"/>
                <a:cs typeface="Courier New" panose="02070309020205020404" pitchFamily="49" charset="0"/>
              </a:rPr>
              <a:t>spacexr_metadata</a:t>
            </a:r>
            <a:r>
              <a:rPr lang="en-US" altLang="en-US" sz="1400" dirty="0">
                <a:solidFill>
                  <a:schemeClr val="tx1"/>
                </a:solidFill>
                <a:latin typeface="Courier New" panose="02070309020205020404" pitchFamily="49" charset="0"/>
                <a:cs typeface="Courier New" panose="02070309020205020404" pitchFamily="49" charset="0"/>
              </a:rPr>
              <a:t>)</a:t>
            </a:r>
          </a:p>
          <a:p>
            <a:r>
              <a:rPr lang="en-US" altLang="en-US" sz="1400" dirty="0">
                <a:solidFill>
                  <a:schemeClr val="tx1"/>
                </a:solidFill>
                <a:latin typeface="Courier New" panose="02070309020205020404" pitchFamily="49" charset="0"/>
                <a:cs typeface="Courier New" panose="02070309020205020404" pitchFamily="49" charset="0"/>
              </a:rPr>
              <a:t>rm(cortex)</a:t>
            </a:r>
          </a:p>
          <a:p>
            <a:r>
              <a:rPr lang="en-US" altLang="en-US" sz="1400" dirty="0" err="1">
                <a:solidFill>
                  <a:schemeClr val="tx1"/>
                </a:solidFill>
                <a:latin typeface="Courier New" panose="02070309020205020404" pitchFamily="49" charset="0"/>
                <a:cs typeface="Courier New" panose="02070309020205020404" pitchFamily="49" charset="0"/>
              </a:rPr>
              <a:t>gc</a:t>
            </a:r>
            <a:r>
              <a:rPr lang="en-US" altLang="en-US" sz="1400" dirty="0">
                <a:solidFill>
                  <a:schemeClr val="tx1"/>
                </a:solidFill>
                <a:latin typeface="Courier New" panose="02070309020205020404" pitchFamily="49" charset="0"/>
                <a:cs typeface="Courier New" panose="02070309020205020404" pitchFamily="49" charset="0"/>
              </a:rPr>
              <a:t>()</a:t>
            </a:r>
            <a:endParaRPr lang="ko-Kore-US" altLang="en-US" sz="1400" dirty="0">
              <a:solidFill>
                <a:schemeClr val="tx1"/>
              </a:solidFill>
              <a:latin typeface="Courier New" panose="02070309020205020404" pitchFamily="49" charset="0"/>
              <a:cs typeface="Courier New" panose="02070309020205020404" pitchFamily="49" charset="0"/>
            </a:endParaRPr>
          </a:p>
        </p:txBody>
      </p:sp>
      <p:sp>
        <p:nvSpPr>
          <p:cNvPr id="7" name="제목 12">
            <a:extLst>
              <a:ext uri="{FF2B5EF4-FFF2-40B4-BE49-F238E27FC236}">
                <a16:creationId xmlns:a16="http://schemas.microsoft.com/office/drawing/2014/main" id="{06DC6786-ECB6-C2EB-5CDC-6553B97890BD}"/>
              </a:ext>
            </a:extLst>
          </p:cNvPr>
          <p:cNvSpPr>
            <a:spLocks noGrp="1"/>
          </p:cNvSpPr>
          <p:nvPr>
            <p:ph type="title"/>
          </p:nvPr>
        </p:nvSpPr>
        <p:spPr>
          <a:xfrm>
            <a:off x="269175" y="600717"/>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Remove all objects</a:t>
            </a:r>
            <a:r>
              <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before starting next chapter</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9736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3BD62-E5D3-B80C-AC24-A6F1FF123FED}"/>
              </a:ext>
            </a:extLst>
          </p:cNvPr>
          <p:cNvSpPr txBox="1"/>
          <p:nvPr/>
        </p:nvSpPr>
        <p:spPr>
          <a:xfrm>
            <a:off x="749512" y="2767280"/>
            <a:ext cx="8033500" cy="1323439"/>
          </a:xfrm>
          <a:prstGeom prst="rect">
            <a:avLst/>
          </a:prstGeom>
          <a:noFill/>
        </p:spPr>
        <p:txBody>
          <a:bodyPr wrap="square" rtlCol="0">
            <a:spAutoFit/>
          </a:bodyPr>
          <a:lstStyle/>
          <a:p>
            <a:r>
              <a:rPr lang="en-US" altLang="ko-KR" sz="4000" b="1" dirty="0">
                <a:solidFill>
                  <a:srgbClr val="C85059"/>
                </a:solidFill>
                <a:latin typeface="Arial" panose="020B0604020202020204" pitchFamily="34" charset="0"/>
                <a:cs typeface="Arial" panose="020B0604020202020204" pitchFamily="34" charset="0"/>
              </a:rPr>
              <a:t>7. Neighborhood Analysis </a:t>
            </a:r>
          </a:p>
          <a:p>
            <a:r>
              <a:rPr lang="en-US" altLang="ko-KR" sz="4000" b="1" dirty="0">
                <a:solidFill>
                  <a:srgbClr val="C85059"/>
                </a:solidFill>
                <a:latin typeface="Arial" panose="020B0604020202020204" pitchFamily="34" charset="0"/>
                <a:cs typeface="Arial" panose="020B0604020202020204" pitchFamily="34" charset="0"/>
              </a:rPr>
              <a:t>	 of Co</a:t>
            </a:r>
            <a:r>
              <a:rPr lang="en-US" altLang="ko-KR" sz="4000" dirty="0">
                <a:solidFill>
                  <a:srgbClr val="C85059"/>
                </a:solidFill>
                <a:latin typeface="Arial" panose="020B0604020202020204" pitchFamily="34" charset="0"/>
                <a:cs typeface="Arial" panose="020B0604020202020204" pitchFamily="34" charset="0"/>
              </a:rPr>
              <a:t>-</a:t>
            </a:r>
            <a:r>
              <a:rPr lang="en-US" altLang="ko-KR" sz="4000" b="1" dirty="0">
                <a:solidFill>
                  <a:srgbClr val="C85059"/>
                </a:solidFill>
                <a:latin typeface="Arial" panose="020B0604020202020204" pitchFamily="34" charset="0"/>
                <a:cs typeface="Arial" panose="020B0604020202020204" pitchFamily="34" charset="0"/>
              </a:rPr>
              <a:t>occurrence - </a:t>
            </a:r>
            <a:r>
              <a:rPr lang="en-US" altLang="ko-KR" sz="4000" b="1" dirty="0" err="1">
                <a:solidFill>
                  <a:srgbClr val="C85059"/>
                </a:solidFill>
                <a:latin typeface="Arial" panose="020B0604020202020204" pitchFamily="34" charset="0"/>
                <a:cs typeface="Arial" panose="020B0604020202020204" pitchFamily="34" charset="0"/>
              </a:rPr>
              <a:t>Squidpy</a:t>
            </a:r>
            <a:endParaRPr lang="ko-KR" altLang="en-US" sz="4000" b="1" dirty="0">
              <a:solidFill>
                <a:srgbClr val="C850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20641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66701" y="583234"/>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Install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Squidpy</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via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conda</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54</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66701" y="1183575"/>
            <a:ext cx="7962900" cy="4753399"/>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b="1" dirty="0">
                <a:solidFill>
                  <a:schemeClr val="tx1"/>
                </a:solidFill>
                <a:latin typeface="Arial" panose="020B0604020202020204" pitchFamily="34" charset="0"/>
                <a:cs typeface="Arial" panose="020B0604020202020204" pitchFamily="34" charset="0"/>
              </a:rPr>
              <a:t>We assume that </a:t>
            </a:r>
            <a:r>
              <a:rPr lang="en-US" altLang="ko-KR" sz="1400" b="1" dirty="0" err="1">
                <a:solidFill>
                  <a:schemeClr val="tx1"/>
                </a:solidFill>
                <a:latin typeface="Arial" panose="020B0604020202020204" pitchFamily="34" charset="0"/>
                <a:cs typeface="Arial" panose="020B0604020202020204" pitchFamily="34" charset="0"/>
              </a:rPr>
              <a:t>conda</a:t>
            </a:r>
            <a:r>
              <a:rPr lang="en-US" altLang="ko-KR" sz="1400" b="1" dirty="0">
                <a:solidFill>
                  <a:schemeClr val="tx1"/>
                </a:solidFill>
                <a:latin typeface="Arial" panose="020B0604020202020204" pitchFamily="34" charset="0"/>
                <a:cs typeface="Arial" panose="020B0604020202020204" pitchFamily="34" charset="0"/>
              </a:rPr>
              <a:t> is already installed on your laptop/computer</a:t>
            </a:r>
          </a:p>
          <a:p>
            <a:br>
              <a:rPr lang="en-US" altLang="ko-KR" sz="1000" dirty="0">
                <a:solidFill>
                  <a:schemeClr val="tx1"/>
                </a:solidFill>
                <a:latin typeface="Arial" panose="020B0604020202020204" pitchFamily="34" charset="0"/>
                <a:cs typeface="Arial" panose="020B0604020202020204" pitchFamily="34" charset="0"/>
              </a:rPr>
            </a:br>
            <a:r>
              <a:rPr lang="en-US" altLang="ko-KR" sz="1300" dirty="0">
                <a:solidFill>
                  <a:schemeClr val="tx1"/>
                </a:solidFill>
                <a:latin typeface="Arial" panose="020B0604020202020204" pitchFamily="34" charset="0"/>
                <a:cs typeface="Arial" panose="020B0604020202020204" pitchFamily="34" charset="0"/>
              </a:rPr>
              <a:t>Instruction below starts from installing </a:t>
            </a:r>
            <a:r>
              <a:rPr lang="en-US" altLang="ko-KR" sz="1300" dirty="0" err="1">
                <a:solidFill>
                  <a:schemeClr val="tx1"/>
                </a:solidFill>
                <a:latin typeface="Arial" panose="020B0604020202020204" pitchFamily="34" charset="0"/>
                <a:cs typeface="Arial" panose="020B0604020202020204" pitchFamily="34" charset="0"/>
              </a:rPr>
              <a:t>jupyter</a:t>
            </a:r>
            <a:r>
              <a:rPr lang="en-US" altLang="ko-KR" sz="1300" dirty="0">
                <a:solidFill>
                  <a:schemeClr val="tx1"/>
                </a:solidFill>
                <a:latin typeface="Arial" panose="020B0604020202020204" pitchFamily="34" charset="0"/>
                <a:cs typeface="Arial" panose="020B0604020202020204" pitchFamily="34" charset="0"/>
              </a:rPr>
              <a:t> notebook. If you have equivalent platform for visualizing result plots, </a:t>
            </a:r>
            <a:r>
              <a:rPr lang="en-US" altLang="ko-KR" sz="1300" b="1" dirty="0">
                <a:solidFill>
                  <a:schemeClr val="tx1"/>
                </a:solidFill>
                <a:latin typeface="Arial" panose="020B0604020202020204" pitchFamily="34" charset="0"/>
                <a:cs typeface="Arial" panose="020B0604020202020204" pitchFamily="34" charset="0"/>
              </a:rPr>
              <a:t>just follow black parts</a:t>
            </a:r>
          </a:p>
          <a:p>
            <a:endParaRPr lang="en-US" altLang="ko-KR" sz="1300" dirty="0">
              <a:solidFill>
                <a:schemeClr val="tx1"/>
              </a:solidFill>
              <a:latin typeface="Arial" panose="020B0604020202020204" pitchFamily="34" charset="0"/>
              <a:cs typeface="Arial" panose="020B0604020202020204" pitchFamily="34" charset="0"/>
            </a:endParaRPr>
          </a:p>
          <a:p>
            <a:pPr marL="342900" indent="-342900">
              <a:buFont typeface="+mj-lt"/>
              <a:buAutoNum type="arabicPeriod"/>
            </a:pPr>
            <a:r>
              <a:rPr lang="en-US" altLang="ko-KR" sz="1200" dirty="0">
                <a:solidFill>
                  <a:schemeClr val="tx1"/>
                </a:solidFill>
                <a:latin typeface="Arial" panose="020B0604020202020204" pitchFamily="34" charset="0"/>
                <a:cs typeface="Arial" panose="020B0604020202020204" pitchFamily="34" charset="0"/>
              </a:rPr>
              <a:t>Open your terminal and move to the directory ‘biml_2023’ where we downloaded all files for the exercise</a:t>
            </a:r>
          </a:p>
          <a:p>
            <a:pPr marL="342900" indent="-342900">
              <a:buFont typeface="+mj-lt"/>
              <a:buAutoNum type="arabicPeriod"/>
            </a:pPr>
            <a:endParaRPr lang="en-US" altLang="ko-KR" sz="1200" dirty="0">
              <a:solidFill>
                <a:schemeClr val="tx1"/>
              </a:solidFill>
              <a:latin typeface="Arial" panose="020B0604020202020204" pitchFamily="34" charset="0"/>
              <a:cs typeface="Arial" panose="020B0604020202020204" pitchFamily="34" charset="0"/>
            </a:endParaRPr>
          </a:p>
          <a:p>
            <a:pPr marL="342900" indent="-342900">
              <a:buAutoNum type="arabicPeriod" startAt="3"/>
            </a:pPr>
            <a:r>
              <a:rPr lang="en-US" altLang="ko-KR" sz="1200" dirty="0">
                <a:solidFill>
                  <a:schemeClr val="tx1"/>
                </a:solidFill>
                <a:latin typeface="Arial" panose="020B0604020202020204" pitchFamily="34" charset="0"/>
                <a:cs typeface="Arial" panose="020B0604020202020204" pitchFamily="34" charset="0"/>
              </a:rPr>
              <a:t>Type </a:t>
            </a:r>
            <a:r>
              <a:rPr lang="en-US" altLang="ko-KR" sz="1200" b="0" dirty="0" err="1">
                <a:solidFill>
                  <a:schemeClr val="tx1"/>
                </a:solidFill>
                <a:effectLst/>
                <a:latin typeface="Courier New" panose="02070309020205020404" pitchFamily="49" charset="0"/>
                <a:cs typeface="Courier New" panose="02070309020205020404" pitchFamily="49" charset="0"/>
              </a:rPr>
              <a:t>conda</a:t>
            </a:r>
            <a:r>
              <a:rPr lang="en-US" altLang="ko-KR" sz="1200" b="0" dirty="0">
                <a:solidFill>
                  <a:schemeClr val="tx1"/>
                </a:solidFill>
                <a:effectLst/>
                <a:latin typeface="Courier New" panose="02070309020205020404" pitchFamily="49" charset="0"/>
                <a:cs typeface="Courier New" panose="02070309020205020404" pitchFamily="49" charset="0"/>
              </a:rPr>
              <a:t> env create -f </a:t>
            </a:r>
            <a:r>
              <a:rPr lang="en-US" altLang="ko-KR" sz="1200" b="0" dirty="0" err="1">
                <a:solidFill>
                  <a:schemeClr val="tx1"/>
                </a:solidFill>
                <a:effectLst/>
                <a:latin typeface="Courier New" panose="02070309020205020404" pitchFamily="49" charset="0"/>
                <a:cs typeface="Courier New" panose="02070309020205020404" pitchFamily="49" charset="0"/>
              </a:rPr>
              <a:t>environment.yml</a:t>
            </a:r>
            <a:r>
              <a:rPr lang="en-US" altLang="ko-KR" sz="1200" b="0" i="1" dirty="0">
                <a:solidFill>
                  <a:schemeClr val="tx1"/>
                </a:solidFill>
                <a:effectLst/>
                <a:latin typeface="Arial" panose="020B0604020202020204" pitchFamily="34" charset="0"/>
                <a:cs typeface="Arial" panose="020B0604020202020204" pitchFamily="34" charset="0"/>
              </a:rPr>
              <a:t> </a:t>
            </a:r>
            <a:r>
              <a:rPr lang="en-US" altLang="ko-KR" sz="1200" b="0" dirty="0">
                <a:solidFill>
                  <a:schemeClr val="tx1"/>
                </a:solidFill>
                <a:effectLst/>
                <a:latin typeface="Arial" panose="020B0604020202020204" pitchFamily="34" charset="0"/>
                <a:cs typeface="Arial" panose="020B0604020202020204" pitchFamily="34" charset="0"/>
              </a:rPr>
              <a:t>to create </a:t>
            </a:r>
            <a:r>
              <a:rPr lang="en-US" altLang="ko-KR" sz="1200" b="0" dirty="0" err="1">
                <a:solidFill>
                  <a:schemeClr val="tx1"/>
                </a:solidFill>
                <a:effectLst/>
                <a:latin typeface="Arial" panose="020B0604020202020204" pitchFamily="34" charset="0"/>
                <a:cs typeface="Arial" panose="020B0604020202020204" pitchFamily="34" charset="0"/>
              </a:rPr>
              <a:t>conda</a:t>
            </a:r>
            <a:r>
              <a:rPr lang="en-US" altLang="ko-KR" sz="1200" b="0" dirty="0">
                <a:solidFill>
                  <a:schemeClr val="tx1"/>
                </a:solidFill>
                <a:effectLst/>
                <a:latin typeface="Arial" panose="020B0604020202020204" pitchFamily="34" charset="0"/>
                <a:cs typeface="Arial" panose="020B0604020202020204" pitchFamily="34" charset="0"/>
              </a:rPr>
              <a:t> environment named </a:t>
            </a:r>
            <a:r>
              <a:rPr lang="en-US" altLang="ko-KR" sz="1200" b="0" dirty="0" err="1">
                <a:solidFill>
                  <a:schemeClr val="tx1"/>
                </a:solidFill>
                <a:effectLst/>
                <a:latin typeface="Arial" panose="020B0604020202020204" pitchFamily="34" charset="0"/>
                <a:cs typeface="Arial" panose="020B0604020202020204" pitchFamily="34" charset="0"/>
              </a:rPr>
              <a:t>squidpy</a:t>
            </a:r>
            <a:r>
              <a:rPr lang="en-US" altLang="ko-KR" sz="1200" b="0" dirty="0">
                <a:solidFill>
                  <a:schemeClr val="tx1"/>
                </a:solidFill>
                <a:effectLst/>
                <a:latin typeface="Arial" panose="020B0604020202020204" pitchFamily="34" charset="0"/>
                <a:cs typeface="Arial" panose="020B0604020202020204" pitchFamily="34" charset="0"/>
              </a:rPr>
              <a:t> </a:t>
            </a:r>
          </a:p>
          <a:p>
            <a:pPr marL="342900" indent="-342900">
              <a:buAutoNum type="arabicPeriod" startAt="3"/>
            </a:pPr>
            <a:endParaRPr lang="en-US" altLang="ko-KR" sz="1200" dirty="0">
              <a:solidFill>
                <a:schemeClr val="tx1"/>
              </a:solidFill>
              <a:latin typeface="Arial" panose="020B0604020202020204" pitchFamily="34" charset="0"/>
              <a:cs typeface="Arial" panose="020B0604020202020204" pitchFamily="34" charset="0"/>
            </a:endParaRPr>
          </a:p>
          <a:p>
            <a:pPr marL="342900" indent="-342900">
              <a:buFontTx/>
              <a:buAutoNum type="arabicPeriod" startAt="3"/>
            </a:pPr>
            <a:r>
              <a:rPr lang="en-US" altLang="ko-KR" sz="1200" b="0" dirty="0">
                <a:solidFill>
                  <a:srgbClr val="983E46"/>
                </a:solidFill>
                <a:effectLst/>
                <a:latin typeface="Arial" panose="020B0604020202020204" pitchFamily="34" charset="0"/>
                <a:cs typeface="Arial" panose="020B0604020202020204" pitchFamily="34" charset="0"/>
              </a:rPr>
              <a:t>Type  </a:t>
            </a:r>
            <a:r>
              <a:rPr lang="sv" sz="1200" dirty="0">
                <a:solidFill>
                  <a:srgbClr val="983E46"/>
                </a:solidFill>
                <a:latin typeface="Courier New" panose="02070309020205020404" pitchFamily="49" charset="0"/>
                <a:cs typeface="Courier New" panose="02070309020205020404" pitchFamily="49" charset="0"/>
              </a:rPr>
              <a:t>python –m pip install –upgrade pip </a:t>
            </a:r>
          </a:p>
          <a:p>
            <a:pPr marL="342900" indent="-342900">
              <a:buFontTx/>
              <a:buAutoNum type="arabicPeriod" startAt="3"/>
            </a:pPr>
            <a:endParaRPr lang="sv" sz="1200" dirty="0">
              <a:solidFill>
                <a:srgbClr val="983E46"/>
              </a:solidFill>
              <a:latin typeface="Courier New" panose="02070309020205020404" pitchFamily="49" charset="0"/>
              <a:cs typeface="Courier New" panose="02070309020205020404" pitchFamily="49" charset="0"/>
            </a:endParaRPr>
          </a:p>
          <a:p>
            <a:pPr marL="342900" indent="-342900">
              <a:buFontTx/>
              <a:buAutoNum type="arabicPeriod" startAt="3"/>
            </a:pPr>
            <a:r>
              <a:rPr lang="sv" altLang="ko-KR" sz="1200" b="0" dirty="0">
                <a:solidFill>
                  <a:srgbClr val="983E46"/>
                </a:solidFill>
                <a:effectLst/>
                <a:latin typeface="Arial" panose="020B0604020202020204" pitchFamily="34" charset="0"/>
                <a:cs typeface="Arial" panose="020B0604020202020204" pitchFamily="34" charset="0"/>
              </a:rPr>
              <a:t>Type</a:t>
            </a:r>
            <a:r>
              <a:rPr lang="sv" altLang="ko-KR" sz="1200" b="0" dirty="0">
                <a:solidFill>
                  <a:srgbClr val="983E46"/>
                </a:solidFill>
                <a:effectLst/>
                <a:latin typeface="Courier New" panose="02070309020205020404" pitchFamily="49" charset="0"/>
                <a:cs typeface="Courier New" panose="02070309020205020404" pitchFamily="49" charset="0"/>
              </a:rPr>
              <a:t> </a:t>
            </a:r>
            <a:r>
              <a:rPr lang="sv" altLang="ko-KR" sz="1200" dirty="0">
                <a:solidFill>
                  <a:srgbClr val="983E46"/>
                </a:solidFill>
                <a:latin typeface="Courier New" panose="02070309020205020404" pitchFamily="49" charset="0"/>
                <a:cs typeface="Courier New" panose="02070309020205020404" pitchFamily="49" charset="0"/>
              </a:rPr>
              <a:t>python -m pip install jupyter</a:t>
            </a:r>
            <a:endParaRPr lang="en-US" altLang="ko-KR" sz="1200" b="0" dirty="0">
              <a:solidFill>
                <a:srgbClr val="983E46"/>
              </a:solidFill>
              <a:effectLst/>
              <a:latin typeface="Arial" panose="020B0604020202020204" pitchFamily="34" charset="0"/>
              <a:cs typeface="Arial" panose="020B0604020202020204" pitchFamily="34" charset="0"/>
            </a:endParaRPr>
          </a:p>
          <a:p>
            <a:pPr marL="342900" indent="-342900">
              <a:buAutoNum type="arabicPeriod" startAt="3"/>
            </a:pPr>
            <a:endParaRPr lang="en-US" altLang="ko-KR" sz="1200" dirty="0">
              <a:solidFill>
                <a:srgbClr val="0A3069"/>
              </a:solidFill>
              <a:latin typeface="Arial" panose="020B0604020202020204" pitchFamily="34" charset="0"/>
              <a:cs typeface="Arial" panose="020B0604020202020204" pitchFamily="34" charset="0"/>
            </a:endParaRPr>
          </a:p>
          <a:p>
            <a:pPr marL="342900" indent="-342900">
              <a:buAutoNum type="arabicPeriod" startAt="3"/>
            </a:pPr>
            <a:r>
              <a:rPr lang="en-US" altLang="ko-KR" sz="1200" dirty="0">
                <a:solidFill>
                  <a:schemeClr val="tx1"/>
                </a:solidFill>
                <a:latin typeface="Arial" panose="020B0604020202020204" pitchFamily="34" charset="0"/>
                <a:cs typeface="Arial" panose="020B0604020202020204" pitchFamily="34" charset="0"/>
              </a:rPr>
              <a:t>Type </a:t>
            </a:r>
            <a:r>
              <a:rPr lang="en-US" altLang="ko-KR" sz="1200" b="0" dirty="0" err="1">
                <a:solidFill>
                  <a:srgbClr val="404040"/>
                </a:solidFill>
                <a:effectLst/>
                <a:latin typeface="Courier New" panose="02070309020205020404" pitchFamily="49" charset="0"/>
                <a:cs typeface="Courier New" panose="02070309020205020404" pitchFamily="49" charset="0"/>
              </a:rPr>
              <a:t>conda</a:t>
            </a:r>
            <a:r>
              <a:rPr lang="en-US" altLang="ko-KR" sz="1200" b="0" dirty="0">
                <a:solidFill>
                  <a:srgbClr val="404040"/>
                </a:solidFill>
                <a:effectLst/>
                <a:latin typeface="Courier New" panose="02070309020205020404" pitchFamily="49" charset="0"/>
                <a:cs typeface="Courier New" panose="02070309020205020404" pitchFamily="49" charset="0"/>
              </a:rPr>
              <a:t> activate </a:t>
            </a:r>
            <a:r>
              <a:rPr lang="en-US" altLang="ko-KR" sz="1200" b="0" dirty="0" err="1">
                <a:solidFill>
                  <a:srgbClr val="404040"/>
                </a:solidFill>
                <a:effectLst/>
                <a:latin typeface="Courier New" panose="02070309020205020404" pitchFamily="49" charset="0"/>
                <a:cs typeface="Courier New" panose="02070309020205020404" pitchFamily="49" charset="0"/>
              </a:rPr>
              <a:t>squidpy</a:t>
            </a:r>
            <a:endParaRPr lang="en-US" altLang="ko-KR" sz="1200" b="0" dirty="0">
              <a:solidFill>
                <a:srgbClr val="404040"/>
              </a:solidFill>
              <a:effectLst/>
              <a:latin typeface="Courier New" panose="02070309020205020404" pitchFamily="49" charset="0"/>
              <a:cs typeface="Courier New" panose="02070309020205020404" pitchFamily="49" charset="0"/>
            </a:endParaRPr>
          </a:p>
          <a:p>
            <a:pPr marL="342900" indent="-342900">
              <a:buAutoNum type="arabicPeriod" startAt="3"/>
            </a:pPr>
            <a:endParaRPr lang="en-US" altLang="ko-KR" sz="1200" dirty="0">
              <a:solidFill>
                <a:schemeClr val="tx1"/>
              </a:solidFill>
              <a:latin typeface="Arial" panose="020B0604020202020204" pitchFamily="34" charset="0"/>
              <a:cs typeface="Arial" panose="020B0604020202020204" pitchFamily="34" charset="0"/>
            </a:endParaRPr>
          </a:p>
          <a:p>
            <a:pPr marL="342900" indent="-342900">
              <a:buFontTx/>
              <a:buAutoNum type="arabicPeriod" startAt="3"/>
            </a:pPr>
            <a:r>
              <a:rPr lang="en-US" altLang="ko-KR" sz="1200" dirty="0">
                <a:solidFill>
                  <a:schemeClr val="tx1"/>
                </a:solidFill>
                <a:latin typeface="Arial" panose="020B0604020202020204" pitchFamily="34" charset="0"/>
                <a:cs typeface="Arial" panose="020B0604020202020204" pitchFamily="34" charset="0"/>
              </a:rPr>
              <a:t>Type </a:t>
            </a:r>
            <a:r>
              <a:rPr lang="en-US" altLang="ko-KR" sz="1200" dirty="0" err="1">
                <a:solidFill>
                  <a:schemeClr val="tx1"/>
                </a:solidFill>
                <a:latin typeface="Courier New" panose="02070309020205020404" pitchFamily="49" charset="0"/>
                <a:cs typeface="Courier New" panose="02070309020205020404" pitchFamily="49" charset="0"/>
              </a:rPr>
              <a:t>conda</a:t>
            </a:r>
            <a:r>
              <a:rPr lang="en-US" altLang="ko-KR" sz="1200" dirty="0">
                <a:solidFill>
                  <a:schemeClr val="tx1"/>
                </a:solidFill>
                <a:latin typeface="Courier New" panose="02070309020205020404" pitchFamily="49" charset="0"/>
                <a:cs typeface="Courier New" panose="02070309020205020404" pitchFamily="49" charset="0"/>
              </a:rPr>
              <a:t> install -c anaconda </a:t>
            </a:r>
            <a:r>
              <a:rPr lang="en-US" altLang="ko-KR" sz="1200" dirty="0" err="1">
                <a:solidFill>
                  <a:schemeClr val="tx1"/>
                </a:solidFill>
                <a:latin typeface="Courier New" panose="02070309020205020404" pitchFamily="49" charset="0"/>
                <a:cs typeface="Courier New" panose="02070309020205020404" pitchFamily="49" charset="0"/>
              </a:rPr>
              <a:t>ipykernel</a:t>
            </a:r>
            <a:endParaRPr lang="en-US" altLang="ko-KR" sz="1200" dirty="0">
              <a:solidFill>
                <a:schemeClr val="tx1"/>
              </a:solidFill>
              <a:latin typeface="Courier New" panose="02070309020205020404" pitchFamily="49" charset="0"/>
              <a:cs typeface="Courier New" panose="02070309020205020404" pitchFamily="49" charset="0"/>
            </a:endParaRPr>
          </a:p>
          <a:p>
            <a:pPr marL="342900" indent="-342900">
              <a:buFontTx/>
              <a:buAutoNum type="arabicPeriod" startAt="3"/>
            </a:pPr>
            <a:endParaRPr lang="en-US" altLang="ko-KR" sz="1200" dirty="0">
              <a:solidFill>
                <a:schemeClr val="tx1"/>
              </a:solidFill>
              <a:latin typeface="Arial" panose="020B0604020202020204" pitchFamily="34" charset="0"/>
              <a:cs typeface="Arial" panose="020B0604020202020204" pitchFamily="34" charset="0"/>
            </a:endParaRPr>
          </a:p>
          <a:p>
            <a:pPr marL="342900" indent="-342900">
              <a:buFontTx/>
              <a:buAutoNum type="arabicPeriod" startAt="3"/>
            </a:pPr>
            <a:r>
              <a:rPr lang="en-US" altLang="ko-KR" sz="1200" dirty="0">
                <a:solidFill>
                  <a:schemeClr val="tx1"/>
                </a:solidFill>
                <a:latin typeface="Arial" panose="020B0604020202020204" pitchFamily="34" charset="0"/>
                <a:cs typeface="Arial" panose="020B0604020202020204" pitchFamily="34" charset="0"/>
              </a:rPr>
              <a:t>Type </a:t>
            </a:r>
            <a:r>
              <a:rPr lang="de" altLang="ko-KR" sz="1200" dirty="0" err="1">
                <a:solidFill>
                  <a:schemeClr val="tx1"/>
                </a:solidFill>
                <a:latin typeface="Courier New" panose="02070309020205020404" pitchFamily="49" charset="0"/>
                <a:cs typeface="Courier New" panose="02070309020205020404" pitchFamily="49" charset="0"/>
              </a:rPr>
              <a:t>python</a:t>
            </a:r>
            <a:r>
              <a:rPr lang="de" altLang="ko-KR" sz="1200" dirty="0">
                <a:solidFill>
                  <a:schemeClr val="tx1"/>
                </a:solidFill>
                <a:latin typeface="Courier New" panose="02070309020205020404" pitchFamily="49" charset="0"/>
                <a:cs typeface="Courier New" panose="02070309020205020404" pitchFamily="49" charset="0"/>
              </a:rPr>
              <a:t> -m </a:t>
            </a:r>
            <a:r>
              <a:rPr lang="de" altLang="ko-KR" sz="1200" dirty="0" err="1">
                <a:solidFill>
                  <a:schemeClr val="tx1"/>
                </a:solidFill>
                <a:latin typeface="Courier New" panose="02070309020205020404" pitchFamily="49" charset="0"/>
                <a:cs typeface="Courier New" panose="02070309020205020404" pitchFamily="49" charset="0"/>
              </a:rPr>
              <a:t>ipykernel</a:t>
            </a:r>
            <a:r>
              <a:rPr lang="de" altLang="ko-KR" sz="1200" dirty="0">
                <a:solidFill>
                  <a:schemeClr val="tx1"/>
                </a:solidFill>
                <a:latin typeface="Courier New" panose="02070309020205020404" pitchFamily="49" charset="0"/>
                <a:cs typeface="Courier New" panose="02070309020205020404" pitchFamily="49" charset="0"/>
              </a:rPr>
              <a:t> </a:t>
            </a:r>
            <a:r>
              <a:rPr lang="de" altLang="ko-KR" sz="1200" dirty="0" err="1">
                <a:solidFill>
                  <a:schemeClr val="tx1"/>
                </a:solidFill>
                <a:latin typeface="Courier New" panose="02070309020205020404" pitchFamily="49" charset="0"/>
                <a:cs typeface="Courier New" panose="02070309020205020404" pitchFamily="49" charset="0"/>
              </a:rPr>
              <a:t>install</a:t>
            </a:r>
            <a:r>
              <a:rPr lang="de" altLang="ko-KR" sz="1200" dirty="0">
                <a:solidFill>
                  <a:schemeClr val="tx1"/>
                </a:solidFill>
                <a:latin typeface="Courier New" panose="02070309020205020404" pitchFamily="49" charset="0"/>
                <a:cs typeface="Courier New" panose="02070309020205020404" pitchFamily="49" charset="0"/>
              </a:rPr>
              <a:t> --user --name=</a:t>
            </a:r>
            <a:r>
              <a:rPr lang="en-US" altLang="ko-KR" sz="1200" dirty="0" err="1">
                <a:solidFill>
                  <a:schemeClr val="tx1"/>
                </a:solidFill>
                <a:latin typeface="Courier New" panose="02070309020205020404" pitchFamily="49" charset="0"/>
                <a:cs typeface="Courier New" panose="02070309020205020404" pitchFamily="49" charset="0"/>
              </a:rPr>
              <a:t>squidpy</a:t>
            </a:r>
            <a:endParaRPr lang="en-US" altLang="ko-KR" sz="1200" dirty="0">
              <a:solidFill>
                <a:schemeClr val="tx1"/>
              </a:solidFill>
              <a:latin typeface="Courier New" panose="02070309020205020404" pitchFamily="49" charset="0"/>
              <a:cs typeface="Courier New" panose="02070309020205020404" pitchFamily="49" charset="0"/>
            </a:endParaRPr>
          </a:p>
          <a:p>
            <a:pPr marL="342900" indent="-342900">
              <a:buFontTx/>
              <a:buAutoNum type="arabicPeriod" startAt="3"/>
            </a:pPr>
            <a:endParaRPr lang="en-US" altLang="ko-KR" sz="1200" dirty="0">
              <a:solidFill>
                <a:schemeClr val="tx1"/>
              </a:solidFill>
              <a:latin typeface="Arial" panose="020B0604020202020204" pitchFamily="34" charset="0"/>
              <a:cs typeface="Arial" panose="020B0604020202020204" pitchFamily="34" charset="0"/>
            </a:endParaRPr>
          </a:p>
          <a:p>
            <a:pPr marL="342900" indent="-342900">
              <a:buFontTx/>
              <a:buAutoNum type="arabicPeriod" startAt="3"/>
            </a:pPr>
            <a:r>
              <a:rPr lang="en-US" altLang="ko-KR" sz="1200" dirty="0">
                <a:solidFill>
                  <a:schemeClr val="tx1"/>
                </a:solidFill>
                <a:latin typeface="Arial" panose="020B0604020202020204" pitchFamily="34" charset="0"/>
                <a:cs typeface="Arial" panose="020B0604020202020204" pitchFamily="34" charset="0"/>
              </a:rPr>
              <a:t>Type </a:t>
            </a:r>
            <a:r>
              <a:rPr lang="en-US" altLang="ko-KR" sz="1200" dirty="0" err="1">
                <a:solidFill>
                  <a:schemeClr val="tx1"/>
                </a:solidFill>
                <a:latin typeface="Courier New" panose="02070309020205020404" pitchFamily="49" charset="0"/>
                <a:cs typeface="Courier New" panose="02070309020205020404" pitchFamily="49" charset="0"/>
              </a:rPr>
              <a:t>conda</a:t>
            </a:r>
            <a:r>
              <a:rPr lang="en-US" altLang="ko-KR" sz="1200" dirty="0">
                <a:solidFill>
                  <a:schemeClr val="tx1"/>
                </a:solidFill>
                <a:latin typeface="Courier New" panose="02070309020205020404" pitchFamily="49" charset="0"/>
                <a:cs typeface="Courier New" panose="02070309020205020404" pitchFamily="49" charset="0"/>
              </a:rPr>
              <a:t> deactivate </a:t>
            </a:r>
            <a:r>
              <a:rPr lang="en-US" altLang="ko-KR" sz="1200" dirty="0" err="1">
                <a:solidFill>
                  <a:schemeClr val="tx1"/>
                </a:solidFill>
                <a:latin typeface="Courier New" panose="02070309020205020404" pitchFamily="49" charset="0"/>
                <a:cs typeface="Courier New" panose="02070309020205020404" pitchFamily="49" charset="0"/>
              </a:rPr>
              <a:t>squidpy</a:t>
            </a:r>
            <a:endParaRPr lang="en-US" altLang="ko-KR" sz="1200" dirty="0">
              <a:solidFill>
                <a:schemeClr val="tx1"/>
              </a:solidFill>
              <a:latin typeface="Courier New" panose="02070309020205020404" pitchFamily="49" charset="0"/>
              <a:cs typeface="Courier New" panose="02070309020205020404" pitchFamily="49" charset="0"/>
            </a:endParaRPr>
          </a:p>
          <a:p>
            <a:pPr marL="342900" indent="-342900">
              <a:buFontTx/>
              <a:buAutoNum type="arabicPeriod" startAt="3"/>
            </a:pPr>
            <a:endParaRPr lang="en-US" altLang="ko-KR" sz="1200" dirty="0">
              <a:solidFill>
                <a:schemeClr val="tx1"/>
              </a:solidFill>
              <a:latin typeface="Courier New" panose="02070309020205020404" pitchFamily="49" charset="0"/>
              <a:cs typeface="Courier New" panose="02070309020205020404" pitchFamily="49" charset="0"/>
            </a:endParaRPr>
          </a:p>
          <a:p>
            <a:pPr marL="342900" indent="-342900">
              <a:buFontTx/>
              <a:buAutoNum type="arabicPeriod" startAt="3"/>
            </a:pPr>
            <a:r>
              <a:rPr lang="en-US" altLang="ko-KR" sz="1200" dirty="0">
                <a:solidFill>
                  <a:schemeClr val="tx1"/>
                </a:solidFill>
                <a:latin typeface="Arial" panose="020B0604020202020204" pitchFamily="34" charset="0"/>
                <a:cs typeface="Arial" panose="020B0604020202020204" pitchFamily="34" charset="0"/>
              </a:rPr>
              <a:t>Type</a:t>
            </a:r>
            <a:r>
              <a:rPr lang="en-US" altLang="ko-KR" sz="1200" dirty="0">
                <a:solidFill>
                  <a:schemeClr val="tx1"/>
                </a:solidFill>
                <a:latin typeface="Courier New" panose="02070309020205020404" pitchFamily="49" charset="0"/>
                <a:cs typeface="Courier New" panose="02070309020205020404" pitchFamily="49" charset="0"/>
              </a:rPr>
              <a:t> </a:t>
            </a:r>
            <a:r>
              <a:rPr lang="en-US" altLang="ko-KR" sz="1200" dirty="0" err="1">
                <a:solidFill>
                  <a:schemeClr val="tx1"/>
                </a:solidFill>
                <a:latin typeface="Courier New" panose="02070309020205020404" pitchFamily="49" charset="0"/>
                <a:cs typeface="Courier New" panose="02070309020205020404" pitchFamily="49" charset="0"/>
              </a:rPr>
              <a:t>jupyter</a:t>
            </a:r>
            <a:r>
              <a:rPr lang="en-US" altLang="ko-KR" sz="1200" dirty="0">
                <a:solidFill>
                  <a:schemeClr val="tx1"/>
                </a:solidFill>
                <a:latin typeface="Courier New" panose="02070309020205020404" pitchFamily="49" charset="0"/>
                <a:cs typeface="Courier New" panose="02070309020205020404" pitchFamily="49" charset="0"/>
              </a:rPr>
              <a:t> notebook</a:t>
            </a:r>
          </a:p>
          <a:p>
            <a:pPr marL="342900" indent="-342900">
              <a:buFontTx/>
              <a:buAutoNum type="arabicPeriod" startAt="3"/>
            </a:pPr>
            <a:endParaRPr lang="en-US" altLang="ko-KR" sz="1200" dirty="0">
              <a:solidFill>
                <a:schemeClr val="tx1"/>
              </a:solidFill>
              <a:latin typeface="Courier New" panose="02070309020205020404" pitchFamily="49" charset="0"/>
              <a:cs typeface="Courier New" panose="02070309020205020404" pitchFamily="49" charset="0"/>
            </a:endParaRPr>
          </a:p>
          <a:p>
            <a:pPr marL="342900" indent="-342900">
              <a:buFontTx/>
              <a:buAutoNum type="arabicPeriod" startAt="3"/>
            </a:pPr>
            <a:r>
              <a:rPr lang="en-US" altLang="ko-KR" sz="1200" dirty="0">
                <a:solidFill>
                  <a:schemeClr val="tx1"/>
                </a:solidFill>
                <a:latin typeface="Arial" panose="020B0604020202020204" pitchFamily="34" charset="0"/>
                <a:cs typeface="Arial" panose="020B0604020202020204" pitchFamily="34" charset="0"/>
              </a:rPr>
              <a:t>Change kernel to </a:t>
            </a:r>
            <a:r>
              <a:rPr lang="en-US" altLang="ko-KR" sz="1200" dirty="0" err="1">
                <a:solidFill>
                  <a:schemeClr val="tx1"/>
                </a:solidFill>
                <a:latin typeface="Arial" panose="020B0604020202020204" pitchFamily="34" charset="0"/>
                <a:cs typeface="Arial" panose="020B0604020202020204" pitchFamily="34" charset="0"/>
              </a:rPr>
              <a:t>squidpy</a:t>
            </a:r>
            <a:r>
              <a:rPr lang="en-US" altLang="ko-KR" sz="1200" dirty="0">
                <a:solidFill>
                  <a:schemeClr val="tx1"/>
                </a:solidFill>
                <a:latin typeface="Arial" panose="020B0604020202020204" pitchFamily="34" charset="0"/>
                <a:cs typeface="Arial" panose="020B0604020202020204" pitchFamily="34" charset="0"/>
              </a:rPr>
              <a:t> like the image</a:t>
            </a:r>
            <a:endParaRPr lang="sv" altLang="ko-KR" sz="1200" dirty="0">
              <a:solidFill>
                <a:schemeClr val="tx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0A526EE-6E3C-7D9A-5CD1-923FE551701B}"/>
              </a:ext>
            </a:extLst>
          </p:cNvPr>
          <p:cNvSpPr txBox="1"/>
          <p:nvPr/>
        </p:nvSpPr>
        <p:spPr>
          <a:xfrm>
            <a:off x="0" y="11875"/>
            <a:ext cx="1413532" cy="292388"/>
          </a:xfrm>
          <a:prstGeom prst="rect">
            <a:avLst/>
          </a:prstGeom>
          <a:noFill/>
        </p:spPr>
        <p:txBody>
          <a:bodyPr wrap="square" rtlCol="0">
            <a:spAutoFit/>
          </a:bodyPr>
          <a:lstStyle/>
          <a:p>
            <a:r>
              <a:rPr lang="en-US" altLang="ko-KR" sz="1300" b="1" dirty="0">
                <a:solidFill>
                  <a:srgbClr val="CBA5B6"/>
                </a:solidFill>
                <a:latin typeface="Arial" panose="020B0604020202020204" pitchFamily="34" charset="0"/>
                <a:cs typeface="Arial" panose="020B0604020202020204" pitchFamily="34" charset="0"/>
              </a:rPr>
              <a:t>Install </a:t>
            </a:r>
            <a:r>
              <a:rPr lang="en-US" altLang="ko-KR" sz="1300" b="1" dirty="0" err="1">
                <a:solidFill>
                  <a:srgbClr val="CBA5B6"/>
                </a:solidFill>
                <a:latin typeface="Arial" panose="020B0604020202020204" pitchFamily="34" charset="0"/>
                <a:cs typeface="Arial" panose="020B0604020202020204" pitchFamily="34" charset="0"/>
              </a:rPr>
              <a:t>squidpy</a:t>
            </a:r>
            <a:endParaRPr lang="en-KR" sz="1300" b="1" dirty="0">
              <a:solidFill>
                <a:srgbClr val="CBA5B6"/>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E03380D-D37B-4EF9-7CFC-1299A7B9AE6D}"/>
              </a:ext>
            </a:extLst>
          </p:cNvPr>
          <p:cNvSpPr txBox="1"/>
          <p:nvPr/>
        </p:nvSpPr>
        <p:spPr>
          <a:xfrm>
            <a:off x="1711815" y="11875"/>
            <a:ext cx="1672146" cy="292388"/>
          </a:xfrm>
          <a:prstGeom prst="rect">
            <a:avLst/>
          </a:prstGeom>
          <a:noFill/>
        </p:spPr>
        <p:txBody>
          <a:bodyPr wrap="square" rtlCol="0">
            <a:spAutoFit/>
          </a:bodyPr>
          <a:lstStyle/>
          <a:p>
            <a:r>
              <a:rPr lang="en-US" sz="1300" dirty="0">
                <a:solidFill>
                  <a:srgbClr val="DDC5D0"/>
                </a:solidFill>
                <a:latin typeface="Arial" panose="020B0604020202020204" pitchFamily="34" charset="0"/>
                <a:cs typeface="Arial" panose="020B0604020202020204" pitchFamily="34" charset="0"/>
              </a:rPr>
              <a:t>Convert /Load data</a:t>
            </a:r>
            <a:endParaRPr lang="en-KR" sz="1300" dirty="0">
              <a:solidFill>
                <a:srgbClr val="DDC5D0"/>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69C6E69D-70FD-CD03-8A5C-A09D45C23B1F}"/>
              </a:ext>
            </a:extLst>
          </p:cNvPr>
          <p:cNvSpPr txBox="1"/>
          <p:nvPr/>
        </p:nvSpPr>
        <p:spPr>
          <a:xfrm>
            <a:off x="3888392" y="11875"/>
            <a:ext cx="2741998" cy="292388"/>
          </a:xfrm>
          <a:prstGeom prst="rect">
            <a:avLst/>
          </a:prstGeom>
          <a:noFill/>
        </p:spPr>
        <p:txBody>
          <a:bodyPr wrap="square" rtlCol="0">
            <a:spAutoFit/>
          </a:bodyPr>
          <a:lstStyle/>
          <a:p>
            <a:r>
              <a:rPr lang="en-US" sz="1300" dirty="0">
                <a:solidFill>
                  <a:srgbClr val="DDC5D0"/>
                </a:solidFill>
                <a:latin typeface="Arial" panose="020B0604020202020204" pitchFamily="34" charset="0"/>
                <a:cs typeface="Arial" panose="020B0604020202020204" pitchFamily="34" charset="0"/>
              </a:rPr>
              <a:t>Neighborhood enrichment analysis</a:t>
            </a:r>
            <a:endParaRPr lang="en-KR" sz="1300" dirty="0">
              <a:solidFill>
                <a:srgbClr val="DDC5D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ACDD470-5F3D-6566-B288-7E6B4942000A}"/>
              </a:ext>
            </a:extLst>
          </p:cNvPr>
          <p:cNvSpPr txBox="1"/>
          <p:nvPr/>
        </p:nvSpPr>
        <p:spPr>
          <a:xfrm>
            <a:off x="7134821" y="11875"/>
            <a:ext cx="2009179" cy="292388"/>
          </a:xfrm>
          <a:prstGeom prst="rect">
            <a:avLst/>
          </a:prstGeom>
          <a:noFill/>
        </p:spPr>
        <p:txBody>
          <a:bodyPr wrap="square" rtlCol="0">
            <a:spAutoFit/>
          </a:bodyPr>
          <a:lstStyle/>
          <a:p>
            <a:r>
              <a:rPr lang="en-US" altLang="ko-Kore-US" sz="1300" dirty="0">
                <a:solidFill>
                  <a:schemeClr val="bg1"/>
                </a:solidFill>
                <a:latin typeface="Arial" panose="020B0604020202020204" pitchFamily="34" charset="0"/>
                <a:cs typeface="Arial" panose="020B0604020202020204" pitchFamily="34" charset="0"/>
              </a:rPr>
              <a:t>Co-occurrence analysis</a:t>
            </a:r>
            <a:endParaRPr lang="en-KR" altLang="ko-KR" sz="1300" dirty="0">
              <a:solidFill>
                <a:schemeClr val="bg1"/>
              </a:solidFill>
              <a:latin typeface="Arial" panose="020B0604020202020204" pitchFamily="34" charset="0"/>
              <a:cs typeface="Arial" panose="020B0604020202020204" pitchFamily="34" charset="0"/>
            </a:endParaRPr>
          </a:p>
        </p:txBody>
      </p:sp>
      <p:cxnSp>
        <p:nvCxnSpPr>
          <p:cNvPr id="7" name="Straight Connector 17">
            <a:extLst>
              <a:ext uri="{FF2B5EF4-FFF2-40B4-BE49-F238E27FC236}">
                <a16:creationId xmlns:a16="http://schemas.microsoft.com/office/drawing/2014/main" id="{ABF398DF-8DDC-3646-5A0A-58DEA3E60554}"/>
              </a:ext>
            </a:extLst>
          </p:cNvPr>
          <p:cNvCxnSpPr>
            <a:cxnSpLocks/>
            <a:stCxn id="3" idx="3"/>
            <a:endCxn id="4" idx="1"/>
          </p:cNvCxnSpPr>
          <p:nvPr/>
        </p:nvCxnSpPr>
        <p:spPr>
          <a:xfrm>
            <a:off x="1413532" y="158069"/>
            <a:ext cx="298283"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19">
            <a:extLst>
              <a:ext uri="{FF2B5EF4-FFF2-40B4-BE49-F238E27FC236}">
                <a16:creationId xmlns:a16="http://schemas.microsoft.com/office/drawing/2014/main" id="{DFBF11C5-2FE3-AAC5-C0F6-DBBF7079AE1A}"/>
              </a:ext>
            </a:extLst>
          </p:cNvPr>
          <p:cNvCxnSpPr>
            <a:cxnSpLocks/>
            <a:stCxn id="5" idx="3"/>
            <a:endCxn id="6" idx="1"/>
          </p:cNvCxnSpPr>
          <p:nvPr/>
        </p:nvCxnSpPr>
        <p:spPr>
          <a:xfrm>
            <a:off x="6630390" y="158069"/>
            <a:ext cx="504431"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22">
            <a:extLst>
              <a:ext uri="{FF2B5EF4-FFF2-40B4-BE49-F238E27FC236}">
                <a16:creationId xmlns:a16="http://schemas.microsoft.com/office/drawing/2014/main" id="{8EEEF4D9-403B-F0CD-9663-5C1A25161770}"/>
              </a:ext>
            </a:extLst>
          </p:cNvPr>
          <p:cNvCxnSpPr>
            <a:cxnSpLocks/>
            <a:stCxn id="4" idx="3"/>
            <a:endCxn id="5" idx="1"/>
          </p:cNvCxnSpPr>
          <p:nvPr/>
        </p:nvCxnSpPr>
        <p:spPr>
          <a:xfrm>
            <a:off x="3383961" y="158069"/>
            <a:ext cx="504431"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18304C3-1287-2241-A1FE-8114FC12DFA8}"/>
              </a:ext>
            </a:extLst>
          </p:cNvPr>
          <p:cNvPicPr>
            <a:picLocks noChangeAspect="1"/>
          </p:cNvPicPr>
          <p:nvPr/>
        </p:nvPicPr>
        <p:blipFill rotWithShape="1">
          <a:blip r:embed="rId2"/>
          <a:srcRect t="9368"/>
          <a:stretch/>
        </p:blipFill>
        <p:spPr>
          <a:xfrm>
            <a:off x="3888392" y="4836951"/>
            <a:ext cx="3266075" cy="1884525"/>
          </a:xfrm>
          <a:prstGeom prst="rect">
            <a:avLst/>
          </a:prstGeom>
        </p:spPr>
      </p:pic>
      <p:sp>
        <p:nvSpPr>
          <p:cNvPr id="16" name="Rectangle 15">
            <a:extLst>
              <a:ext uri="{FF2B5EF4-FFF2-40B4-BE49-F238E27FC236}">
                <a16:creationId xmlns:a16="http://schemas.microsoft.com/office/drawing/2014/main" id="{147E76FA-27C3-6645-AF90-3DDEE09C22A8}"/>
              </a:ext>
            </a:extLst>
          </p:cNvPr>
          <p:cNvSpPr/>
          <p:nvPr/>
        </p:nvSpPr>
        <p:spPr>
          <a:xfrm>
            <a:off x="6308035" y="6538913"/>
            <a:ext cx="755374" cy="1610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483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66700" y="602436"/>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Convert data from Seurat object to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Anndata</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55</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66700" y="1195451"/>
            <a:ext cx="7962900" cy="2233550"/>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R</a:t>
            </a:r>
          </a:p>
          <a:p>
            <a:endParaRPr lang="en-US" altLang="ko-KR" sz="1000" b="1" dirty="0">
              <a:solidFill>
                <a:schemeClr val="tx1"/>
              </a:solidFill>
              <a:cs typeface="Courier New" panose="02070309020205020404" pitchFamily="49" charset="0"/>
            </a:endParaRPr>
          </a:p>
          <a:p>
            <a:r>
              <a:rPr lang="en-US" altLang="ko-KR" sz="1400" dirty="0">
                <a:solidFill>
                  <a:schemeClr val="tx1"/>
                </a:solidFill>
                <a:latin typeface="Courier New" panose="02070309020205020404" pitchFamily="49" charset="0"/>
                <a:cs typeface="Courier New" panose="02070309020205020404" pitchFamily="49" charset="0"/>
              </a:rPr>
              <a:t>cortex</a:t>
            </a:r>
            <a:r>
              <a:rPr lang="ko-KR" altLang="en-US" sz="1400" dirty="0">
                <a:solidFill>
                  <a:schemeClr val="tx1"/>
                </a:solidFill>
                <a:latin typeface="Courier New" panose="02070309020205020404" pitchFamily="49" charset="0"/>
                <a:cs typeface="Courier New" panose="02070309020205020404" pitchFamily="49" charset="0"/>
              </a:rPr>
              <a:t> </a:t>
            </a:r>
            <a:r>
              <a:rPr lang="en-US" altLang="ko-KR" sz="1400" dirty="0">
                <a:solidFill>
                  <a:schemeClr val="tx1"/>
                </a:solidFill>
                <a:latin typeface="Courier New" panose="02070309020205020404" pitchFamily="49" charset="0"/>
                <a:cs typeface="Courier New" panose="02070309020205020404" pitchFamily="49" charset="0"/>
              </a:rPr>
              <a:t>=</a:t>
            </a:r>
            <a:r>
              <a:rPr lang="ko-KR" altLang="en-US"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readRDS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BMIL_visium_cortex_annotated.rds</a:t>
            </a:r>
            <a:r>
              <a:rPr lang="en-US" altLang="ko-KR" sz="1400" dirty="0">
                <a:solidFill>
                  <a:schemeClr val="tx1"/>
                </a:solidFill>
                <a:latin typeface="Courier New" panose="02070309020205020404" pitchFamily="49" charset="0"/>
                <a:cs typeface="Courier New" panose="02070309020205020404" pitchFamily="49" charset="0"/>
              </a:rPr>
              <a:t>’)</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seuratoadata</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anndata</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AnnData</a:t>
            </a:r>
            <a:r>
              <a:rPr lang="en-US" altLang="ko-KR" sz="1400" dirty="0">
                <a:solidFill>
                  <a:schemeClr val="tx1"/>
                </a:solidFill>
                <a:latin typeface="Courier New" panose="02070309020205020404" pitchFamily="49" charset="0"/>
                <a:cs typeface="Courier New" panose="02070309020205020404" pitchFamily="49" charset="0"/>
              </a:rPr>
              <a:t>(X</a:t>
            </a:r>
            <a:r>
              <a:rPr lang="ko-KR" altLang="en-US" sz="1400" dirty="0">
                <a:solidFill>
                  <a:schemeClr val="tx1"/>
                </a:solidFill>
                <a:latin typeface="Courier New" panose="02070309020205020404" pitchFamily="49" charset="0"/>
                <a:cs typeface="Courier New" panose="02070309020205020404" pitchFamily="49" charset="0"/>
              </a:rPr>
              <a:t> </a:t>
            </a:r>
            <a:r>
              <a:rPr lang="en-US" altLang="ko-KR" sz="1400" dirty="0">
                <a:solidFill>
                  <a:schemeClr val="tx1"/>
                </a:solidFill>
                <a:latin typeface="Courier New" panose="02070309020205020404" pitchFamily="49" charset="0"/>
                <a:cs typeface="Courier New" panose="02070309020205020404" pitchFamily="49" charset="0"/>
              </a:rPr>
              <a:t>= t(</a:t>
            </a:r>
            <a:r>
              <a:rPr lang="en-US" altLang="ko-KR" sz="1400" dirty="0" err="1">
                <a:solidFill>
                  <a:schemeClr val="tx1"/>
                </a:solidFill>
                <a:latin typeface="Courier New" panose="02070309020205020404" pitchFamily="49" charset="0"/>
                <a:cs typeface="Courier New" panose="02070309020205020404" pitchFamily="49" charset="0"/>
              </a:rPr>
              <a:t>cortex@assays$SCT@data</a:t>
            </a:r>
            <a:r>
              <a:rPr lang="en-US" altLang="ko-KR" sz="1400" dirty="0">
                <a:solidFill>
                  <a:schemeClr val="tx1"/>
                </a:solidFill>
                <a:latin typeface="Courier New" panose="02070309020205020404" pitchFamily="49" charset="0"/>
                <a:cs typeface="Courier New" panose="02070309020205020404" pitchFamily="49" charset="0"/>
              </a:rPr>
              <a:t>),</a:t>
            </a:r>
          </a:p>
          <a:p>
            <a:r>
              <a:rPr lang="ko-KR" altLang="en-US" sz="1400" dirty="0">
                <a:solidFill>
                  <a:schemeClr val="tx1"/>
                </a:solidFill>
                <a:latin typeface="Courier New" panose="02070309020205020404" pitchFamily="49" charset="0"/>
                <a:cs typeface="Courier New" panose="02070309020205020404" pitchFamily="49" charset="0"/>
              </a:rPr>
              <a:t>  </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obs</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cbind</a:t>
            </a:r>
            <a:r>
              <a:rPr lang="en-US" altLang="ko-KR" sz="1400" dirty="0">
                <a:solidFill>
                  <a:schemeClr val="tx1"/>
                </a:solidFill>
                <a:latin typeface="Courier New" panose="02070309020205020404" pitchFamily="49" charset="0"/>
                <a:cs typeface="Courier New" panose="02070309020205020404" pitchFamily="49" charset="0"/>
              </a:rPr>
              <a:t>(cortex@meta.data,cortex@images$anterior1@coordinates), 													</a:t>
            </a:r>
            <a:r>
              <a:rPr lang="en-US" altLang="ko-KR" sz="1400" dirty="0" err="1">
                <a:solidFill>
                  <a:schemeClr val="tx1"/>
                </a:solidFill>
                <a:latin typeface="Courier New" panose="02070309020205020404" pitchFamily="49" charset="0"/>
                <a:cs typeface="Courier New" panose="02070309020205020404" pitchFamily="49" charset="0"/>
              </a:rPr>
              <a:t>dtype</a:t>
            </a:r>
            <a:r>
              <a:rPr lang="en-US" altLang="ko-KR" sz="1400" dirty="0">
                <a:solidFill>
                  <a:schemeClr val="tx1"/>
                </a:solidFill>
                <a:latin typeface="Courier New" panose="02070309020205020404" pitchFamily="49" charset="0"/>
                <a:cs typeface="Courier New" panose="02070309020205020404" pitchFamily="49" charset="0"/>
              </a:rPr>
              <a:t>='float32’)</a:t>
            </a:r>
          </a:p>
          <a:p>
            <a:endParaRPr lang="en-US" altLang="ko-KR" sz="14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anndata</a:t>
            </a:r>
            <a:r>
              <a:rPr lang="en-US" altLang="ko-KR" sz="1400" dirty="0">
                <a:solidFill>
                  <a:schemeClr val="tx1"/>
                </a:solidFill>
                <a:latin typeface="Courier New" panose="02070309020205020404" pitchFamily="49" charset="0"/>
                <a:cs typeface="Courier New" panose="02070309020205020404" pitchFamily="49" charset="0"/>
              </a:rPr>
              <a:t>::write_h5ad(</a:t>
            </a:r>
            <a:r>
              <a:rPr lang="en-US" altLang="ko-KR" sz="1400" dirty="0" err="1">
                <a:solidFill>
                  <a:schemeClr val="tx1"/>
                </a:solidFill>
                <a:latin typeface="Courier New" panose="02070309020205020404" pitchFamily="49" charset="0"/>
                <a:cs typeface="Courier New" panose="02070309020205020404" pitchFamily="49" charset="0"/>
              </a:rPr>
              <a:t>seuratoadata</a:t>
            </a:r>
            <a:r>
              <a:rPr lang="en-US" altLang="ko-KR" sz="1400" dirty="0">
                <a:solidFill>
                  <a:schemeClr val="tx1"/>
                </a:solidFill>
                <a:latin typeface="Courier New" panose="02070309020205020404" pitchFamily="49" charset="0"/>
                <a:cs typeface="Courier New" panose="02070309020205020404" pitchFamily="49" charset="0"/>
              </a:rPr>
              <a:t>,’</a:t>
            </a:r>
            <a:r>
              <a:rPr lang="it" altLang="ko-KR" sz="1400" dirty="0">
                <a:solidFill>
                  <a:schemeClr val="tx1"/>
                </a:solidFill>
                <a:latin typeface="Courier New" panose="02070309020205020404" pitchFamily="49" charset="0"/>
                <a:cs typeface="Courier New" panose="02070309020205020404" pitchFamily="49" charset="0"/>
              </a:rPr>
              <a:t>BMIL_visium_cortex_anndata.h5ad</a:t>
            </a:r>
            <a:r>
              <a:rPr lang="en-US" altLang="ko-KR" sz="1400" dirty="0">
                <a:solidFill>
                  <a:schemeClr val="tx1"/>
                </a:solidFill>
                <a:latin typeface="Courier New" panose="02070309020205020404" pitchFamily="49" charset="0"/>
                <a:cs typeface="Courier New" panose="02070309020205020404" pitchFamily="49" charset="0"/>
              </a:rPr>
              <a:t>’)</a:t>
            </a:r>
          </a:p>
        </p:txBody>
      </p:sp>
      <p:sp>
        <p:nvSpPr>
          <p:cNvPr id="33" name="TextBox 32">
            <a:extLst>
              <a:ext uri="{FF2B5EF4-FFF2-40B4-BE49-F238E27FC236}">
                <a16:creationId xmlns:a16="http://schemas.microsoft.com/office/drawing/2014/main" id="{BC38D499-FE01-A041-890A-76627E9B7D65}"/>
              </a:ext>
            </a:extLst>
          </p:cNvPr>
          <p:cNvSpPr txBox="1"/>
          <p:nvPr/>
        </p:nvSpPr>
        <p:spPr>
          <a:xfrm>
            <a:off x="0" y="11875"/>
            <a:ext cx="1413532" cy="292388"/>
          </a:xfrm>
          <a:prstGeom prst="rect">
            <a:avLst/>
          </a:prstGeom>
          <a:noFill/>
        </p:spPr>
        <p:txBody>
          <a:bodyPr wrap="square" rtlCol="0">
            <a:spAutoFit/>
          </a:bodyPr>
          <a:lstStyle/>
          <a:p>
            <a:r>
              <a:rPr lang="en-US" altLang="ko-KR" sz="1300" dirty="0">
                <a:solidFill>
                  <a:srgbClr val="DDC5D0"/>
                </a:solidFill>
                <a:latin typeface="Arial" panose="020B0604020202020204" pitchFamily="34" charset="0"/>
                <a:cs typeface="Arial" panose="020B0604020202020204" pitchFamily="34" charset="0"/>
              </a:rPr>
              <a:t>Install </a:t>
            </a:r>
            <a:r>
              <a:rPr lang="en-US" altLang="ko-KR" sz="1300" dirty="0" err="1">
                <a:solidFill>
                  <a:srgbClr val="DDC5D0"/>
                </a:solidFill>
                <a:latin typeface="Arial" panose="020B0604020202020204" pitchFamily="34" charset="0"/>
                <a:cs typeface="Arial" panose="020B0604020202020204" pitchFamily="34" charset="0"/>
              </a:rPr>
              <a:t>squidpy</a:t>
            </a:r>
            <a:endParaRPr lang="en-KR" sz="1300" dirty="0">
              <a:solidFill>
                <a:srgbClr val="DDC5D0"/>
              </a:solidFill>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3EFA1D40-88F5-1640-9EA4-3350B997C359}"/>
              </a:ext>
            </a:extLst>
          </p:cNvPr>
          <p:cNvSpPr txBox="1"/>
          <p:nvPr/>
        </p:nvSpPr>
        <p:spPr>
          <a:xfrm>
            <a:off x="1711815" y="11875"/>
            <a:ext cx="1784918" cy="292388"/>
          </a:xfrm>
          <a:prstGeom prst="rect">
            <a:avLst/>
          </a:prstGeom>
          <a:noFill/>
        </p:spPr>
        <p:txBody>
          <a:bodyPr wrap="square" rtlCol="0">
            <a:spAutoFit/>
          </a:bodyPr>
          <a:lstStyle/>
          <a:p>
            <a:r>
              <a:rPr lang="en-US" sz="1300" b="1" dirty="0">
                <a:solidFill>
                  <a:srgbClr val="DDC5D1"/>
                </a:solidFill>
                <a:latin typeface="Arial" panose="020B0604020202020204" pitchFamily="34" charset="0"/>
                <a:cs typeface="Arial" panose="020B0604020202020204" pitchFamily="34" charset="0"/>
              </a:rPr>
              <a:t>Convert /Load data</a:t>
            </a:r>
            <a:endParaRPr lang="en-KR" sz="1300" b="1" dirty="0">
              <a:solidFill>
                <a:srgbClr val="DDC5D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38876B7-819B-8C42-8CFE-30434121F0CE}"/>
              </a:ext>
            </a:extLst>
          </p:cNvPr>
          <p:cNvSpPr txBox="1"/>
          <p:nvPr/>
        </p:nvSpPr>
        <p:spPr>
          <a:xfrm>
            <a:off x="3944778" y="11875"/>
            <a:ext cx="2741998" cy="292388"/>
          </a:xfrm>
          <a:prstGeom prst="rect">
            <a:avLst/>
          </a:prstGeom>
          <a:noFill/>
        </p:spPr>
        <p:txBody>
          <a:bodyPr wrap="square" rtlCol="0">
            <a:spAutoFit/>
          </a:bodyPr>
          <a:lstStyle/>
          <a:p>
            <a:r>
              <a:rPr lang="en-US" sz="1300" dirty="0">
                <a:solidFill>
                  <a:srgbClr val="DDC5D0"/>
                </a:solidFill>
                <a:latin typeface="Arial" panose="020B0604020202020204" pitchFamily="34" charset="0"/>
                <a:cs typeface="Arial" panose="020B0604020202020204" pitchFamily="34" charset="0"/>
              </a:rPr>
              <a:t>Neighborhood enrichment analysis</a:t>
            </a:r>
            <a:endParaRPr lang="en-KR" sz="1300" dirty="0">
              <a:solidFill>
                <a:srgbClr val="DDC5D0"/>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6F1ABA31-3A9B-BA4C-A513-1A2A79D55E7C}"/>
              </a:ext>
            </a:extLst>
          </p:cNvPr>
          <p:cNvSpPr txBox="1"/>
          <p:nvPr/>
        </p:nvSpPr>
        <p:spPr>
          <a:xfrm>
            <a:off x="7134821" y="11875"/>
            <a:ext cx="2009179" cy="292388"/>
          </a:xfrm>
          <a:prstGeom prst="rect">
            <a:avLst/>
          </a:prstGeom>
          <a:noFill/>
        </p:spPr>
        <p:txBody>
          <a:bodyPr wrap="square" rtlCol="0">
            <a:spAutoFit/>
          </a:bodyPr>
          <a:lstStyle/>
          <a:p>
            <a:r>
              <a:rPr lang="en-US" altLang="ko-Kore-US" sz="1300" dirty="0">
                <a:solidFill>
                  <a:schemeClr val="bg1"/>
                </a:solidFill>
                <a:latin typeface="Arial" panose="020B0604020202020204" pitchFamily="34" charset="0"/>
                <a:cs typeface="Arial" panose="020B0604020202020204" pitchFamily="34" charset="0"/>
              </a:rPr>
              <a:t>Co-occurrence analysis</a:t>
            </a:r>
            <a:endParaRPr lang="en-KR" altLang="ko-KR" sz="1300" dirty="0">
              <a:solidFill>
                <a:schemeClr val="bg1"/>
              </a:solidFill>
              <a:latin typeface="Arial" panose="020B0604020202020204" pitchFamily="34" charset="0"/>
              <a:cs typeface="Arial" panose="020B0604020202020204" pitchFamily="34" charset="0"/>
            </a:endParaRPr>
          </a:p>
        </p:txBody>
      </p:sp>
      <p:cxnSp>
        <p:nvCxnSpPr>
          <p:cNvPr id="37" name="Straight Connector 19">
            <a:extLst>
              <a:ext uri="{FF2B5EF4-FFF2-40B4-BE49-F238E27FC236}">
                <a16:creationId xmlns:a16="http://schemas.microsoft.com/office/drawing/2014/main" id="{9FD541CB-F3CE-EB42-9B8A-55FBA16111AD}"/>
              </a:ext>
            </a:extLst>
          </p:cNvPr>
          <p:cNvCxnSpPr>
            <a:cxnSpLocks/>
            <a:stCxn id="35" idx="3"/>
            <a:endCxn id="36" idx="1"/>
          </p:cNvCxnSpPr>
          <p:nvPr/>
        </p:nvCxnSpPr>
        <p:spPr>
          <a:xfrm>
            <a:off x="6686776" y="158069"/>
            <a:ext cx="448045"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EEA73AE-82E9-584A-BF7B-D115F0C85A71}"/>
              </a:ext>
            </a:extLst>
          </p:cNvPr>
          <p:cNvCxnSpPr>
            <a:cxnSpLocks/>
            <a:stCxn id="34" idx="3"/>
            <a:endCxn id="35" idx="1"/>
          </p:cNvCxnSpPr>
          <p:nvPr/>
        </p:nvCxnSpPr>
        <p:spPr>
          <a:xfrm>
            <a:off x="3496733" y="158069"/>
            <a:ext cx="448045"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17">
            <a:extLst>
              <a:ext uri="{FF2B5EF4-FFF2-40B4-BE49-F238E27FC236}">
                <a16:creationId xmlns:a16="http://schemas.microsoft.com/office/drawing/2014/main" id="{A062646C-6D3E-6243-90BF-3FE506382CE6}"/>
              </a:ext>
            </a:extLst>
          </p:cNvPr>
          <p:cNvCxnSpPr>
            <a:cxnSpLocks/>
            <a:endCxn id="34" idx="1"/>
          </p:cNvCxnSpPr>
          <p:nvPr/>
        </p:nvCxnSpPr>
        <p:spPr>
          <a:xfrm>
            <a:off x="1242648" y="158069"/>
            <a:ext cx="469167"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470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66700" y="581990"/>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Load and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expore</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how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anndata</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looks like</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56</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66700" y="1183575"/>
            <a:ext cx="7939695" cy="2516358"/>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000" b="1" dirty="0">
              <a:solidFill>
                <a:schemeClr val="tx1"/>
              </a:solidFill>
              <a:latin typeface="Arial" panose="020B0604020202020204" pitchFamily="34" charset="0"/>
              <a:cs typeface="Arial" panose="020B0604020202020204" pitchFamily="34" charset="0"/>
            </a:endParaRP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scanpy</a:t>
            </a:r>
            <a:r>
              <a:rPr lang="en-US" altLang="ko-KR" sz="1500" dirty="0">
                <a:solidFill>
                  <a:schemeClr val="tx1"/>
                </a:solidFill>
                <a:latin typeface="Courier New" panose="02070309020205020404" pitchFamily="49" charset="0"/>
                <a:cs typeface="Courier New" panose="02070309020205020404" pitchFamily="49" charset="0"/>
              </a:rPr>
              <a:t> as </a:t>
            </a:r>
            <a:r>
              <a:rPr lang="en-US" altLang="ko-KR" sz="1500" dirty="0" err="1">
                <a:solidFill>
                  <a:schemeClr val="tx1"/>
                </a:solidFill>
                <a:latin typeface="Courier New" panose="02070309020205020404" pitchFamily="49" charset="0"/>
                <a:cs typeface="Courier New" panose="02070309020205020404" pitchFamily="49" charset="0"/>
              </a:rPr>
              <a:t>sc</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anndata</a:t>
            </a:r>
            <a:r>
              <a:rPr lang="en-US" altLang="ko-KR" sz="1500" dirty="0">
                <a:solidFill>
                  <a:schemeClr val="tx1"/>
                </a:solidFill>
                <a:latin typeface="Courier New" panose="02070309020205020404" pitchFamily="49" charset="0"/>
                <a:cs typeface="Courier New" panose="02070309020205020404" pitchFamily="49" charset="0"/>
              </a:rPr>
              <a:t> as ad</a:t>
            </a: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squidpy</a:t>
            </a:r>
            <a:r>
              <a:rPr lang="en-US" altLang="ko-KR" sz="1500" dirty="0">
                <a:solidFill>
                  <a:schemeClr val="tx1"/>
                </a:solidFill>
                <a:latin typeface="Courier New" panose="02070309020205020404" pitchFamily="49" charset="0"/>
                <a:cs typeface="Courier New" panose="02070309020205020404" pitchFamily="49" charset="0"/>
              </a:rPr>
              <a:t> as </a:t>
            </a:r>
            <a:r>
              <a:rPr lang="en-US" altLang="ko-KR" sz="1500" dirty="0" err="1">
                <a:solidFill>
                  <a:schemeClr val="tx1"/>
                </a:solidFill>
                <a:latin typeface="Courier New" panose="02070309020205020404" pitchFamily="49" charset="0"/>
                <a:cs typeface="Courier New" panose="02070309020205020404" pitchFamily="49" charset="0"/>
              </a:rPr>
              <a:t>sq</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import </a:t>
            </a:r>
            <a:r>
              <a:rPr lang="en-US" altLang="ko-KR" sz="1500" dirty="0" err="1">
                <a:solidFill>
                  <a:schemeClr val="tx1"/>
                </a:solidFill>
                <a:latin typeface="Courier New" panose="02070309020205020404" pitchFamily="49" charset="0"/>
                <a:cs typeface="Courier New" panose="02070309020205020404" pitchFamily="49" charset="0"/>
              </a:rPr>
              <a:t>numpy</a:t>
            </a:r>
            <a:r>
              <a:rPr lang="en-US" altLang="ko-KR" sz="1500" dirty="0">
                <a:solidFill>
                  <a:schemeClr val="tx1"/>
                </a:solidFill>
                <a:latin typeface="Courier New" panose="02070309020205020404" pitchFamily="49" charset="0"/>
                <a:cs typeface="Courier New" panose="02070309020205020404" pitchFamily="49" charset="0"/>
              </a:rPr>
              <a:t> as np</a:t>
            </a:r>
          </a:p>
          <a:p>
            <a:r>
              <a:rPr lang="en-US" altLang="ko-KR" sz="1500" dirty="0">
                <a:solidFill>
                  <a:schemeClr val="tx1"/>
                </a:solidFill>
                <a:latin typeface="Courier New" panose="02070309020205020404" pitchFamily="49" charset="0"/>
                <a:cs typeface="Courier New" panose="02070309020205020404" pitchFamily="49" charset="0"/>
              </a:rPr>
              <a:t>import pandas as </a:t>
            </a:r>
            <a:r>
              <a:rPr lang="en-US" altLang="ko-KR" sz="1500" dirty="0" err="1">
                <a:solidFill>
                  <a:schemeClr val="tx1"/>
                </a:solidFill>
                <a:latin typeface="Courier New" panose="02070309020205020404" pitchFamily="49" charset="0"/>
                <a:cs typeface="Courier New" panose="02070309020205020404" pitchFamily="49" charset="0"/>
              </a:rPr>
              <a:t>pd</a:t>
            </a:r>
            <a:br>
              <a:rPr lang="en-US" altLang="ko-KR" sz="1500" dirty="0">
                <a:solidFill>
                  <a:schemeClr val="tx1"/>
                </a:solidFill>
                <a:latin typeface="Courier New" panose="02070309020205020404" pitchFamily="49" charset="0"/>
                <a:cs typeface="Courier New" panose="02070309020205020404" pitchFamily="49" charset="0"/>
              </a:rPr>
            </a:br>
            <a:br>
              <a:rPr lang="en-US" altLang="ko-KR" sz="1500" dirty="0">
                <a:solidFill>
                  <a:schemeClr val="tx1"/>
                </a:solidFill>
                <a:latin typeface="Courier New" panose="02070309020205020404" pitchFamily="49" charset="0"/>
                <a:cs typeface="Courier New" panose="02070309020205020404" pitchFamily="49" charset="0"/>
              </a:rPr>
            </a:b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 ad.read_h5ad(“</a:t>
            </a:r>
            <a:r>
              <a:rPr lang="it" altLang="ko-KR" sz="1500" dirty="0">
                <a:solidFill>
                  <a:schemeClr val="tx1"/>
                </a:solidFill>
                <a:latin typeface="Courier New" panose="02070309020205020404" pitchFamily="49" charset="0"/>
                <a:cs typeface="Courier New" panose="02070309020205020404" pitchFamily="49" charset="0"/>
              </a:rPr>
              <a:t>BMIL_visium_cortex_anndata.h5ad</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adata</a:t>
            </a:r>
            <a:endParaRPr lang="en-US" altLang="ko-KR" sz="1500" dirty="0">
              <a:solidFill>
                <a:schemeClr val="tx1"/>
              </a:solidFill>
              <a:latin typeface="Courier New" panose="02070309020205020404" pitchFamily="49" charset="0"/>
              <a:cs typeface="Courier New" panose="02070309020205020404" pitchFamily="49" charset="0"/>
            </a:endParaRPr>
          </a:p>
        </p:txBody>
      </p:sp>
      <p:sp>
        <p:nvSpPr>
          <p:cNvPr id="33" name="TextBox 32">
            <a:extLst>
              <a:ext uri="{FF2B5EF4-FFF2-40B4-BE49-F238E27FC236}">
                <a16:creationId xmlns:a16="http://schemas.microsoft.com/office/drawing/2014/main" id="{E5B1A914-634F-E336-FBEA-AE40F8140652}"/>
              </a:ext>
            </a:extLst>
          </p:cNvPr>
          <p:cNvSpPr txBox="1"/>
          <p:nvPr/>
        </p:nvSpPr>
        <p:spPr>
          <a:xfrm>
            <a:off x="398163" y="5247488"/>
            <a:ext cx="5096704" cy="923330"/>
          </a:xfrm>
          <a:prstGeom prst="rect">
            <a:avLst/>
          </a:prstGeom>
          <a:noFill/>
        </p:spPr>
        <p:txBody>
          <a:bodyPr wrap="square" rtlCol="0">
            <a:spAutoFit/>
          </a:bodyPr>
          <a:lstStyle/>
          <a:p>
            <a:r>
              <a:rPr lang="en-US" altLang="ko-KR" dirty="0" err="1">
                <a:latin typeface="Arial" panose="020B0604020202020204" pitchFamily="34" charset="0"/>
                <a:cs typeface="Arial" panose="020B0604020202020204" pitchFamily="34" charset="0"/>
              </a:rPr>
              <a:t>n_obs</a:t>
            </a:r>
            <a:r>
              <a:rPr lang="en-US" altLang="ko-KR" dirty="0">
                <a:latin typeface="Arial" panose="020B0604020202020204" pitchFamily="34" charset="0"/>
                <a:cs typeface="Arial" panose="020B0604020202020204" pitchFamily="34" charset="0"/>
              </a:rPr>
              <a:t>: cell number</a:t>
            </a:r>
          </a:p>
          <a:p>
            <a:r>
              <a:rPr lang="en-US" altLang="ko-KR" dirty="0" err="1">
                <a:latin typeface="Arial" panose="020B0604020202020204" pitchFamily="34" charset="0"/>
                <a:cs typeface="Arial" panose="020B0604020202020204" pitchFamily="34" charset="0"/>
              </a:rPr>
              <a:t>n_vars</a:t>
            </a:r>
            <a:r>
              <a:rPr lang="en-US" altLang="ko-KR" dirty="0">
                <a:latin typeface="Arial" panose="020B0604020202020204" pitchFamily="34" charset="0"/>
                <a:cs typeface="Arial" panose="020B0604020202020204" pitchFamily="34" charset="0"/>
              </a:rPr>
              <a:t>: gene number</a:t>
            </a:r>
          </a:p>
          <a:p>
            <a:r>
              <a:rPr lang="en-US" altLang="ko-KR" dirty="0" err="1">
                <a:latin typeface="Arial" panose="020B0604020202020204" pitchFamily="34" charset="0"/>
                <a:cs typeface="Arial" panose="020B0604020202020204" pitchFamily="34" charset="0"/>
              </a:rPr>
              <a:t>obs</a:t>
            </a:r>
            <a:r>
              <a:rPr lang="en-US" altLang="ko-KR" dirty="0">
                <a:latin typeface="Arial" panose="020B0604020202020204" pitchFamily="34" charset="0"/>
                <a:cs typeface="Arial" panose="020B0604020202020204" pitchFamily="34" charset="0"/>
              </a:rPr>
              <a:t>: info of </a:t>
            </a:r>
            <a:r>
              <a:rPr lang="en-US" altLang="ko-KR" dirty="0" err="1">
                <a:latin typeface="Arial" panose="020B0604020202020204" pitchFamily="34" charset="0"/>
                <a:cs typeface="Arial" panose="020B0604020202020204" pitchFamily="34" charset="0"/>
              </a:rPr>
              <a:t>seurat@metadata</a:t>
            </a:r>
            <a:endParaRPr lang="ko-KR" altLang="en-US"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EADD14CB-08FE-D84B-831D-1E63D89A1643}"/>
              </a:ext>
            </a:extLst>
          </p:cNvPr>
          <p:cNvPicPr>
            <a:picLocks noChangeAspect="1"/>
          </p:cNvPicPr>
          <p:nvPr/>
        </p:nvPicPr>
        <p:blipFill>
          <a:blip r:embed="rId2"/>
          <a:stretch>
            <a:fillRect/>
          </a:stretch>
        </p:blipFill>
        <p:spPr>
          <a:xfrm>
            <a:off x="336885" y="3885466"/>
            <a:ext cx="7869510" cy="1307646"/>
          </a:xfrm>
          <a:prstGeom prst="rect">
            <a:avLst/>
          </a:prstGeom>
        </p:spPr>
      </p:pic>
      <p:sp>
        <p:nvSpPr>
          <p:cNvPr id="16" name="Rectangle 15">
            <a:extLst>
              <a:ext uri="{FF2B5EF4-FFF2-40B4-BE49-F238E27FC236}">
                <a16:creationId xmlns:a16="http://schemas.microsoft.com/office/drawing/2014/main" id="{FE847D61-626A-2F43-A829-27C6B17422D1}"/>
              </a:ext>
            </a:extLst>
          </p:cNvPr>
          <p:cNvSpPr/>
          <p:nvPr/>
        </p:nvSpPr>
        <p:spPr>
          <a:xfrm>
            <a:off x="1662545" y="3885466"/>
            <a:ext cx="2030681" cy="20359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42F1416-07F8-9443-AE1A-3104038DD408}"/>
              </a:ext>
            </a:extLst>
          </p:cNvPr>
          <p:cNvSpPr/>
          <p:nvPr/>
        </p:nvSpPr>
        <p:spPr>
          <a:xfrm>
            <a:off x="593766" y="4053437"/>
            <a:ext cx="356260" cy="15438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B8D1F38-ECA5-AD47-A9C5-DD57597E3740}"/>
              </a:ext>
            </a:extLst>
          </p:cNvPr>
          <p:cNvSpPr txBox="1"/>
          <p:nvPr/>
        </p:nvSpPr>
        <p:spPr>
          <a:xfrm>
            <a:off x="0" y="11875"/>
            <a:ext cx="1413532" cy="292388"/>
          </a:xfrm>
          <a:prstGeom prst="rect">
            <a:avLst/>
          </a:prstGeom>
          <a:noFill/>
        </p:spPr>
        <p:txBody>
          <a:bodyPr wrap="square" rtlCol="0">
            <a:spAutoFit/>
          </a:bodyPr>
          <a:lstStyle/>
          <a:p>
            <a:r>
              <a:rPr lang="en-US" altLang="ko-KR" sz="1300" dirty="0">
                <a:solidFill>
                  <a:srgbClr val="DDC5D0"/>
                </a:solidFill>
                <a:latin typeface="Arial" panose="020B0604020202020204" pitchFamily="34" charset="0"/>
                <a:cs typeface="Arial" panose="020B0604020202020204" pitchFamily="34" charset="0"/>
              </a:rPr>
              <a:t>Install </a:t>
            </a:r>
            <a:r>
              <a:rPr lang="en-US" altLang="ko-KR" sz="1300" dirty="0" err="1">
                <a:solidFill>
                  <a:srgbClr val="DDC5D0"/>
                </a:solidFill>
                <a:latin typeface="Arial" panose="020B0604020202020204" pitchFamily="34" charset="0"/>
                <a:cs typeface="Arial" panose="020B0604020202020204" pitchFamily="34" charset="0"/>
              </a:rPr>
              <a:t>squidpy</a:t>
            </a:r>
            <a:endParaRPr lang="en-KR" sz="1300" dirty="0">
              <a:solidFill>
                <a:srgbClr val="DDC5D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798E65E-1FA7-174E-90CB-564F6AC754C9}"/>
              </a:ext>
            </a:extLst>
          </p:cNvPr>
          <p:cNvSpPr txBox="1"/>
          <p:nvPr/>
        </p:nvSpPr>
        <p:spPr>
          <a:xfrm>
            <a:off x="1711815" y="11875"/>
            <a:ext cx="1784918" cy="292388"/>
          </a:xfrm>
          <a:prstGeom prst="rect">
            <a:avLst/>
          </a:prstGeom>
          <a:noFill/>
        </p:spPr>
        <p:txBody>
          <a:bodyPr wrap="square" rtlCol="0">
            <a:spAutoFit/>
          </a:bodyPr>
          <a:lstStyle/>
          <a:p>
            <a:r>
              <a:rPr lang="en-US" sz="1300" b="1" dirty="0">
                <a:solidFill>
                  <a:srgbClr val="DDC5D1"/>
                </a:solidFill>
                <a:latin typeface="Arial" panose="020B0604020202020204" pitchFamily="34" charset="0"/>
                <a:cs typeface="Arial" panose="020B0604020202020204" pitchFamily="34" charset="0"/>
              </a:rPr>
              <a:t>Convert /Load data</a:t>
            </a:r>
            <a:endParaRPr lang="en-KR" sz="1300" b="1" dirty="0">
              <a:solidFill>
                <a:srgbClr val="DDC5D1"/>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B415881-9526-8F4F-B71A-F281F0018904}"/>
              </a:ext>
            </a:extLst>
          </p:cNvPr>
          <p:cNvSpPr txBox="1"/>
          <p:nvPr/>
        </p:nvSpPr>
        <p:spPr>
          <a:xfrm>
            <a:off x="3944778" y="11875"/>
            <a:ext cx="2741998" cy="292388"/>
          </a:xfrm>
          <a:prstGeom prst="rect">
            <a:avLst/>
          </a:prstGeom>
          <a:noFill/>
        </p:spPr>
        <p:txBody>
          <a:bodyPr wrap="square" rtlCol="0">
            <a:spAutoFit/>
          </a:bodyPr>
          <a:lstStyle/>
          <a:p>
            <a:r>
              <a:rPr lang="en-US" sz="1300" dirty="0">
                <a:solidFill>
                  <a:srgbClr val="DDC5D0"/>
                </a:solidFill>
                <a:latin typeface="Arial" panose="020B0604020202020204" pitchFamily="34" charset="0"/>
                <a:cs typeface="Arial" panose="020B0604020202020204" pitchFamily="34" charset="0"/>
              </a:rPr>
              <a:t>Neighborhood enrichment analysis</a:t>
            </a:r>
            <a:endParaRPr lang="en-KR" sz="1300" dirty="0">
              <a:solidFill>
                <a:srgbClr val="DDC5D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DADEF2C-30C0-B64D-8294-B18487F5238C}"/>
              </a:ext>
            </a:extLst>
          </p:cNvPr>
          <p:cNvSpPr txBox="1"/>
          <p:nvPr/>
        </p:nvSpPr>
        <p:spPr>
          <a:xfrm>
            <a:off x="7134821" y="11875"/>
            <a:ext cx="2009179" cy="292388"/>
          </a:xfrm>
          <a:prstGeom prst="rect">
            <a:avLst/>
          </a:prstGeom>
          <a:noFill/>
        </p:spPr>
        <p:txBody>
          <a:bodyPr wrap="square" rtlCol="0">
            <a:spAutoFit/>
          </a:bodyPr>
          <a:lstStyle/>
          <a:p>
            <a:r>
              <a:rPr lang="en-US" altLang="ko-Kore-US" sz="1300" dirty="0">
                <a:solidFill>
                  <a:schemeClr val="bg1"/>
                </a:solidFill>
                <a:latin typeface="Arial" panose="020B0604020202020204" pitchFamily="34" charset="0"/>
                <a:cs typeface="Arial" panose="020B0604020202020204" pitchFamily="34" charset="0"/>
              </a:rPr>
              <a:t>Co-occurrence analysis</a:t>
            </a:r>
            <a:endParaRPr lang="en-KR" altLang="ko-KR" sz="1300" dirty="0">
              <a:solidFill>
                <a:schemeClr val="bg1"/>
              </a:solidFill>
              <a:latin typeface="Arial" panose="020B0604020202020204" pitchFamily="34" charset="0"/>
              <a:cs typeface="Arial" panose="020B0604020202020204" pitchFamily="34" charset="0"/>
            </a:endParaRPr>
          </a:p>
        </p:txBody>
      </p:sp>
      <p:cxnSp>
        <p:nvCxnSpPr>
          <p:cNvPr id="22" name="Straight Connector 19">
            <a:extLst>
              <a:ext uri="{FF2B5EF4-FFF2-40B4-BE49-F238E27FC236}">
                <a16:creationId xmlns:a16="http://schemas.microsoft.com/office/drawing/2014/main" id="{85A79FA9-EFCC-8A43-948D-64D55789CEC9}"/>
              </a:ext>
            </a:extLst>
          </p:cNvPr>
          <p:cNvCxnSpPr>
            <a:cxnSpLocks/>
            <a:stCxn id="20" idx="3"/>
            <a:endCxn id="21" idx="1"/>
          </p:cNvCxnSpPr>
          <p:nvPr/>
        </p:nvCxnSpPr>
        <p:spPr>
          <a:xfrm>
            <a:off x="6686776" y="158069"/>
            <a:ext cx="448045"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1E624E8-D9DB-EF46-84FF-79AC85D60764}"/>
              </a:ext>
            </a:extLst>
          </p:cNvPr>
          <p:cNvCxnSpPr>
            <a:cxnSpLocks/>
            <a:stCxn id="19" idx="3"/>
            <a:endCxn id="20" idx="1"/>
          </p:cNvCxnSpPr>
          <p:nvPr/>
        </p:nvCxnSpPr>
        <p:spPr>
          <a:xfrm>
            <a:off x="3496733" y="158069"/>
            <a:ext cx="448045"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17">
            <a:extLst>
              <a:ext uri="{FF2B5EF4-FFF2-40B4-BE49-F238E27FC236}">
                <a16:creationId xmlns:a16="http://schemas.microsoft.com/office/drawing/2014/main" id="{9F414349-676B-E945-BF30-50E4B0153BC1}"/>
              </a:ext>
            </a:extLst>
          </p:cNvPr>
          <p:cNvCxnSpPr>
            <a:cxnSpLocks/>
            <a:endCxn id="19" idx="1"/>
          </p:cNvCxnSpPr>
          <p:nvPr/>
        </p:nvCxnSpPr>
        <p:spPr>
          <a:xfrm>
            <a:off x="1242648" y="158069"/>
            <a:ext cx="469167"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4574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66701" y="584973"/>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Save spatial information in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adata.obsm</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57</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66701" y="1182672"/>
            <a:ext cx="7962900" cy="1905790"/>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b="1" dirty="0">
              <a:solidFill>
                <a:schemeClr val="tx1"/>
              </a:solidFill>
              <a:latin typeface="Arial" panose="020B0604020202020204" pitchFamily="34" charset="0"/>
              <a:cs typeface="Arial" panose="020B0604020202020204" pitchFamily="34" charset="0"/>
            </a:endParaRPr>
          </a:p>
          <a:p>
            <a:r>
              <a:rPr lang="en-US" altLang="ko-KR" sz="1300" dirty="0">
                <a:solidFill>
                  <a:schemeClr val="tx1"/>
                </a:solidFill>
                <a:latin typeface="Arial" panose="020B0604020202020204" pitchFamily="34" charset="0"/>
                <a:cs typeface="Arial" panose="020B0604020202020204" pitchFamily="34" charset="0"/>
              </a:rPr>
              <a:t># make an array having spatial coordinates </a:t>
            </a:r>
          </a:p>
          <a:p>
            <a:endParaRPr lang="en-US" altLang="ko-KR" sz="500" dirty="0">
              <a:solidFill>
                <a:schemeClr val="tx1"/>
              </a:solidFill>
              <a:latin typeface="Arial" panose="020B0604020202020204" pitchFamily="34" charset="0"/>
              <a:cs typeface="Arial" panose="020B0604020202020204" pitchFamily="34" charset="0"/>
            </a:endParaRPr>
          </a:p>
          <a:p>
            <a:r>
              <a:rPr lang="en-US" altLang="ko-KR" sz="1500" dirty="0" err="1">
                <a:solidFill>
                  <a:schemeClr val="tx1"/>
                </a:solidFill>
                <a:latin typeface="Courier New" panose="02070309020205020404" pitchFamily="49" charset="0"/>
                <a:cs typeface="Courier New" panose="02070309020205020404" pitchFamily="49" charset="0"/>
              </a:rPr>
              <a:t>spatial_info</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adata.obs</a:t>
            </a:r>
            <a:r>
              <a:rPr lang="en-US" altLang="ko-KR" sz="1500" dirty="0">
                <a:solidFill>
                  <a:schemeClr val="tx1"/>
                </a:solidFill>
                <a:latin typeface="Courier New" panose="02070309020205020404" pitchFamily="49" charset="0"/>
                <a:cs typeface="Courier New" panose="02070309020205020404" pitchFamily="49" charset="0"/>
              </a:rPr>
              <a:t>[['row', 'col']].</a:t>
            </a:r>
            <a:r>
              <a:rPr lang="en-US" altLang="ko-KR" sz="1500" dirty="0" err="1">
                <a:solidFill>
                  <a:schemeClr val="tx1"/>
                </a:solidFill>
                <a:latin typeface="Courier New" panose="02070309020205020404" pitchFamily="49" charset="0"/>
                <a:cs typeface="Courier New" panose="02070309020205020404" pitchFamily="49" charset="0"/>
              </a:rPr>
              <a:t>values.tolist</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err="1">
                <a:solidFill>
                  <a:schemeClr val="tx1"/>
                </a:solidFill>
                <a:latin typeface="Courier New" panose="02070309020205020404" pitchFamily="49" charset="0"/>
                <a:cs typeface="Courier New" panose="02070309020205020404" pitchFamily="49" charset="0"/>
              </a:rPr>
              <a:t>adata.obsm</a:t>
            </a:r>
            <a:r>
              <a:rPr lang="en-US" altLang="ko-KR" sz="1500" dirty="0">
                <a:solidFill>
                  <a:schemeClr val="tx1"/>
                </a:solidFill>
                <a:latin typeface="Courier New" panose="02070309020205020404" pitchFamily="49" charset="0"/>
                <a:cs typeface="Courier New" panose="02070309020205020404" pitchFamily="49" charset="0"/>
              </a:rPr>
              <a:t>['spatial'] = </a:t>
            </a:r>
            <a:r>
              <a:rPr lang="en-US" altLang="ko-KR" sz="1500" dirty="0" err="1">
                <a:solidFill>
                  <a:schemeClr val="tx1"/>
                </a:solidFill>
                <a:latin typeface="Courier New" panose="02070309020205020404" pitchFamily="49" charset="0"/>
                <a:cs typeface="Courier New" panose="02070309020205020404" pitchFamily="49" charset="0"/>
              </a:rPr>
              <a:t>np.array</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spatial_info</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adata</a:t>
            </a:r>
            <a:endParaRPr lang="en-US" altLang="ko-KR" sz="1500" dirty="0">
              <a:solidFill>
                <a:schemeClr val="tx1"/>
              </a:solidFill>
              <a:latin typeface="Courier New" panose="02070309020205020404" pitchFamily="49" charset="0"/>
              <a:cs typeface="Courier New" panose="02070309020205020404" pitchFamily="49" charset="0"/>
            </a:endParaRPr>
          </a:p>
        </p:txBody>
      </p:sp>
      <p:pic>
        <p:nvPicPr>
          <p:cNvPr id="9" name="Picture 8">
            <a:extLst>
              <a:ext uri="{FF2B5EF4-FFF2-40B4-BE49-F238E27FC236}">
                <a16:creationId xmlns:a16="http://schemas.microsoft.com/office/drawing/2014/main" id="{E94535D5-1CD4-6447-821F-51060644E62C}"/>
              </a:ext>
            </a:extLst>
          </p:cNvPr>
          <p:cNvPicPr>
            <a:picLocks noChangeAspect="1"/>
          </p:cNvPicPr>
          <p:nvPr/>
        </p:nvPicPr>
        <p:blipFill>
          <a:blip r:embed="rId2"/>
          <a:stretch>
            <a:fillRect/>
          </a:stretch>
        </p:blipFill>
        <p:spPr>
          <a:xfrm>
            <a:off x="304800" y="3234655"/>
            <a:ext cx="7954779" cy="1377554"/>
          </a:xfrm>
          <a:prstGeom prst="rect">
            <a:avLst/>
          </a:prstGeom>
        </p:spPr>
      </p:pic>
      <p:sp>
        <p:nvSpPr>
          <p:cNvPr id="10" name="Rectangle 9">
            <a:extLst>
              <a:ext uri="{FF2B5EF4-FFF2-40B4-BE49-F238E27FC236}">
                <a16:creationId xmlns:a16="http://schemas.microsoft.com/office/drawing/2014/main" id="{ADE420D0-3581-B248-B515-3A0D36F71797}"/>
              </a:ext>
            </a:extLst>
          </p:cNvPr>
          <p:cNvSpPr/>
          <p:nvPr/>
        </p:nvSpPr>
        <p:spPr>
          <a:xfrm>
            <a:off x="593496" y="4434996"/>
            <a:ext cx="1057174" cy="17263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0850E4A-1D36-C74C-AD5A-5123E2AE264E}"/>
              </a:ext>
            </a:extLst>
          </p:cNvPr>
          <p:cNvSpPr txBox="1"/>
          <p:nvPr/>
        </p:nvSpPr>
        <p:spPr>
          <a:xfrm>
            <a:off x="0" y="11875"/>
            <a:ext cx="1413532" cy="292388"/>
          </a:xfrm>
          <a:prstGeom prst="rect">
            <a:avLst/>
          </a:prstGeom>
          <a:noFill/>
        </p:spPr>
        <p:txBody>
          <a:bodyPr wrap="square" rtlCol="0">
            <a:spAutoFit/>
          </a:bodyPr>
          <a:lstStyle/>
          <a:p>
            <a:r>
              <a:rPr lang="en-US" altLang="ko-KR" sz="1300" dirty="0">
                <a:solidFill>
                  <a:srgbClr val="DDC5D0"/>
                </a:solidFill>
                <a:latin typeface="Arial" panose="020B0604020202020204" pitchFamily="34" charset="0"/>
                <a:cs typeface="Arial" panose="020B0604020202020204" pitchFamily="34" charset="0"/>
              </a:rPr>
              <a:t>Install </a:t>
            </a:r>
            <a:r>
              <a:rPr lang="en-US" altLang="ko-KR" sz="1300" dirty="0" err="1">
                <a:solidFill>
                  <a:srgbClr val="DDC5D0"/>
                </a:solidFill>
                <a:latin typeface="Arial" panose="020B0604020202020204" pitchFamily="34" charset="0"/>
                <a:cs typeface="Arial" panose="020B0604020202020204" pitchFamily="34" charset="0"/>
              </a:rPr>
              <a:t>squidpy</a:t>
            </a:r>
            <a:endParaRPr lang="en-KR" sz="1300" dirty="0">
              <a:solidFill>
                <a:srgbClr val="DDC5D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92D6D00-DDCA-2641-8054-95A8900310A1}"/>
              </a:ext>
            </a:extLst>
          </p:cNvPr>
          <p:cNvSpPr txBox="1"/>
          <p:nvPr/>
        </p:nvSpPr>
        <p:spPr>
          <a:xfrm>
            <a:off x="1711815" y="11875"/>
            <a:ext cx="1784918" cy="292388"/>
          </a:xfrm>
          <a:prstGeom prst="rect">
            <a:avLst/>
          </a:prstGeom>
          <a:noFill/>
        </p:spPr>
        <p:txBody>
          <a:bodyPr wrap="square" rtlCol="0">
            <a:spAutoFit/>
          </a:bodyPr>
          <a:lstStyle/>
          <a:p>
            <a:r>
              <a:rPr lang="en-US" sz="1300" b="1" dirty="0">
                <a:solidFill>
                  <a:srgbClr val="DDC5D1"/>
                </a:solidFill>
                <a:latin typeface="Arial" panose="020B0604020202020204" pitchFamily="34" charset="0"/>
                <a:cs typeface="Arial" panose="020B0604020202020204" pitchFamily="34" charset="0"/>
              </a:rPr>
              <a:t>Convert /Load data</a:t>
            </a:r>
            <a:endParaRPr lang="en-KR" sz="1300" b="1" dirty="0">
              <a:solidFill>
                <a:srgbClr val="DDC5D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615EDCA-9E99-5347-B73C-DC429658F7A6}"/>
              </a:ext>
            </a:extLst>
          </p:cNvPr>
          <p:cNvSpPr txBox="1"/>
          <p:nvPr/>
        </p:nvSpPr>
        <p:spPr>
          <a:xfrm>
            <a:off x="3944778" y="11875"/>
            <a:ext cx="2741998" cy="292388"/>
          </a:xfrm>
          <a:prstGeom prst="rect">
            <a:avLst/>
          </a:prstGeom>
          <a:noFill/>
        </p:spPr>
        <p:txBody>
          <a:bodyPr wrap="square" rtlCol="0">
            <a:spAutoFit/>
          </a:bodyPr>
          <a:lstStyle/>
          <a:p>
            <a:r>
              <a:rPr lang="en-US" sz="1300" dirty="0">
                <a:solidFill>
                  <a:srgbClr val="DDC5D0"/>
                </a:solidFill>
                <a:latin typeface="Arial" panose="020B0604020202020204" pitchFamily="34" charset="0"/>
                <a:cs typeface="Arial" panose="020B0604020202020204" pitchFamily="34" charset="0"/>
              </a:rPr>
              <a:t>Neighborhood enrichment analysis</a:t>
            </a:r>
            <a:endParaRPr lang="en-KR" sz="1300" dirty="0">
              <a:solidFill>
                <a:srgbClr val="DDC5D0"/>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D53B65B1-8646-F04C-9B26-CABBFCDF637C}"/>
              </a:ext>
            </a:extLst>
          </p:cNvPr>
          <p:cNvSpPr txBox="1"/>
          <p:nvPr/>
        </p:nvSpPr>
        <p:spPr>
          <a:xfrm>
            <a:off x="7134821" y="11875"/>
            <a:ext cx="2009179" cy="292388"/>
          </a:xfrm>
          <a:prstGeom prst="rect">
            <a:avLst/>
          </a:prstGeom>
          <a:noFill/>
        </p:spPr>
        <p:txBody>
          <a:bodyPr wrap="square" rtlCol="0">
            <a:spAutoFit/>
          </a:bodyPr>
          <a:lstStyle/>
          <a:p>
            <a:r>
              <a:rPr lang="en-US" altLang="ko-Kore-US" sz="1300" dirty="0">
                <a:solidFill>
                  <a:schemeClr val="bg1"/>
                </a:solidFill>
                <a:latin typeface="Arial" panose="020B0604020202020204" pitchFamily="34" charset="0"/>
                <a:cs typeface="Arial" panose="020B0604020202020204" pitchFamily="34" charset="0"/>
              </a:rPr>
              <a:t>Co-occurrence analysis</a:t>
            </a:r>
            <a:endParaRPr lang="en-KR" altLang="ko-KR" sz="1300" dirty="0">
              <a:solidFill>
                <a:schemeClr val="bg1"/>
              </a:solidFill>
              <a:latin typeface="Arial" panose="020B0604020202020204" pitchFamily="34" charset="0"/>
              <a:cs typeface="Arial" panose="020B0604020202020204" pitchFamily="34" charset="0"/>
            </a:endParaRPr>
          </a:p>
        </p:txBody>
      </p:sp>
      <p:cxnSp>
        <p:nvCxnSpPr>
          <p:cNvPr id="23" name="Straight Connector 19">
            <a:extLst>
              <a:ext uri="{FF2B5EF4-FFF2-40B4-BE49-F238E27FC236}">
                <a16:creationId xmlns:a16="http://schemas.microsoft.com/office/drawing/2014/main" id="{2D46A6CE-66CA-2541-8463-9FB4E6FEF002}"/>
              </a:ext>
            </a:extLst>
          </p:cNvPr>
          <p:cNvCxnSpPr>
            <a:cxnSpLocks/>
            <a:stCxn id="21" idx="3"/>
            <a:endCxn id="22" idx="1"/>
          </p:cNvCxnSpPr>
          <p:nvPr/>
        </p:nvCxnSpPr>
        <p:spPr>
          <a:xfrm>
            <a:off x="6686776" y="158069"/>
            <a:ext cx="448045"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9FA261B-6023-CF4F-AD80-0D448FA98BB0}"/>
              </a:ext>
            </a:extLst>
          </p:cNvPr>
          <p:cNvCxnSpPr>
            <a:cxnSpLocks/>
            <a:stCxn id="16" idx="3"/>
            <a:endCxn id="21" idx="1"/>
          </p:cNvCxnSpPr>
          <p:nvPr/>
        </p:nvCxnSpPr>
        <p:spPr>
          <a:xfrm>
            <a:off x="3496733" y="158069"/>
            <a:ext cx="448045"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17">
            <a:extLst>
              <a:ext uri="{FF2B5EF4-FFF2-40B4-BE49-F238E27FC236}">
                <a16:creationId xmlns:a16="http://schemas.microsoft.com/office/drawing/2014/main" id="{DD186C85-2621-F64B-BE49-811D7499CE99}"/>
              </a:ext>
            </a:extLst>
          </p:cNvPr>
          <p:cNvCxnSpPr>
            <a:cxnSpLocks/>
            <a:endCxn id="16" idx="1"/>
          </p:cNvCxnSpPr>
          <p:nvPr/>
        </p:nvCxnSpPr>
        <p:spPr>
          <a:xfrm>
            <a:off x="1242648" y="158069"/>
            <a:ext cx="469167"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05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66701" y="585733"/>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Builds a spatial graph</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58</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66701" y="1183575"/>
            <a:ext cx="7962900" cy="2361552"/>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sz="1000" b="1" dirty="0">
              <a:solidFill>
                <a:schemeClr val="tx1"/>
              </a:solidFill>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sq.gr.spatial_neighbors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Adjacency matrix </a:t>
            </a:r>
          </a:p>
          <a:p>
            <a:r>
              <a:rPr lang="en-US" altLang="ko-KR" sz="1500" dirty="0" err="1">
                <a:solidFill>
                  <a:schemeClr val="tx1"/>
                </a:solidFill>
                <a:latin typeface="Courier New" panose="02070309020205020404" pitchFamily="49" charset="0"/>
                <a:cs typeface="Courier New" panose="02070309020205020404" pitchFamily="49" charset="0"/>
              </a:rPr>
              <a:t>adata.obsp</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spatial_connectivities</a:t>
            </a:r>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Weighted Adjacency matrix </a:t>
            </a:r>
          </a:p>
          <a:p>
            <a:r>
              <a:rPr lang="en-US" altLang="ko-KR" sz="1500" dirty="0" err="1">
                <a:solidFill>
                  <a:schemeClr val="tx1"/>
                </a:solidFill>
                <a:latin typeface="Courier New" panose="02070309020205020404" pitchFamily="49" charset="0"/>
                <a:cs typeface="Courier New" panose="02070309020205020404" pitchFamily="49" charset="0"/>
              </a:rPr>
              <a:t>adata.obsp</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spatial_distances</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616FEEDF-A9D0-B65A-ABEC-CEC6B3A48AAA}"/>
              </a:ext>
            </a:extLst>
          </p:cNvPr>
          <p:cNvSpPr txBox="1"/>
          <p:nvPr/>
        </p:nvSpPr>
        <p:spPr>
          <a:xfrm>
            <a:off x="4139425" y="4224888"/>
            <a:ext cx="4174841" cy="1923604"/>
          </a:xfrm>
          <a:prstGeom prst="rect">
            <a:avLst/>
          </a:prstGeom>
          <a:noFill/>
        </p:spPr>
        <p:txBody>
          <a:bodyPr wrap="square">
            <a:spAutoFit/>
          </a:bodyPr>
          <a:lstStyle/>
          <a:p>
            <a:r>
              <a:rPr lang="en-US" altLang="ko-KR" sz="1700" b="0" i="0" dirty="0">
                <a:solidFill>
                  <a:srgbClr val="404040"/>
                </a:solidFill>
                <a:effectLst/>
                <a:latin typeface="Arial" panose="020B0604020202020204" pitchFamily="34" charset="0"/>
                <a:cs typeface="Arial" panose="020B0604020202020204" pitchFamily="34" charset="0"/>
              </a:rPr>
              <a:t>Build spatial graph with </a:t>
            </a:r>
          </a:p>
          <a:p>
            <a:r>
              <a:rPr lang="en-US" altLang="ko-KR" sz="1700" b="0" i="0" dirty="0">
                <a:solidFill>
                  <a:srgbClr val="404040"/>
                </a:solidFill>
                <a:effectLst/>
                <a:latin typeface="Arial" panose="020B0604020202020204" pitchFamily="34" charset="0"/>
                <a:cs typeface="Arial" panose="020B0604020202020204" pitchFamily="34" charset="0"/>
              </a:rPr>
              <a:t>observations( = spots) as nodes and neighbor-hood relations between observations as edges. </a:t>
            </a:r>
          </a:p>
          <a:p>
            <a:endParaRPr lang="en-US" altLang="ko-KR" sz="1700" b="0" i="0" dirty="0">
              <a:solidFill>
                <a:srgbClr val="404040"/>
              </a:solidFill>
              <a:effectLst/>
              <a:latin typeface="Arial" panose="020B0604020202020204" pitchFamily="34" charset="0"/>
              <a:cs typeface="Arial" panose="020B0604020202020204" pitchFamily="34" charset="0"/>
            </a:endParaRPr>
          </a:p>
          <a:p>
            <a:r>
              <a:rPr lang="en-US" altLang="ko-KR" sz="1700" dirty="0">
                <a:solidFill>
                  <a:srgbClr val="404040"/>
                </a:solidFill>
                <a:latin typeface="Arial" panose="020B0604020202020204" pitchFamily="34" charset="0"/>
                <a:cs typeface="Arial" panose="020B0604020202020204" pitchFamily="34" charset="0"/>
              </a:rPr>
              <a:t>To identify neighbors, </a:t>
            </a:r>
            <a:r>
              <a:rPr lang="en-US" altLang="ko-KR" sz="1700" b="0" i="0" dirty="0">
                <a:solidFill>
                  <a:srgbClr val="404040"/>
                </a:solidFill>
                <a:effectLst/>
                <a:latin typeface="Arial" panose="020B0604020202020204" pitchFamily="34" charset="0"/>
                <a:cs typeface="Arial" panose="020B0604020202020204" pitchFamily="34" charset="0"/>
              </a:rPr>
              <a:t>spatial coordinates of spots are used.</a:t>
            </a:r>
            <a:endParaRPr lang="ko-KR" altLang="en-US" sz="1700" dirty="0">
              <a:latin typeface="Arial" panose="020B0604020202020204" pitchFamily="34" charset="0"/>
              <a:cs typeface="Arial" panose="020B0604020202020204" pitchFamily="34" charset="0"/>
            </a:endParaRPr>
          </a:p>
        </p:txBody>
      </p:sp>
      <p:pic>
        <p:nvPicPr>
          <p:cNvPr id="17" name="그림 16">
            <a:extLst>
              <a:ext uri="{FF2B5EF4-FFF2-40B4-BE49-F238E27FC236}">
                <a16:creationId xmlns:a16="http://schemas.microsoft.com/office/drawing/2014/main" id="{A6A00315-674A-CBD8-212B-2C6DEB976D51}"/>
              </a:ext>
            </a:extLst>
          </p:cNvPr>
          <p:cNvPicPr>
            <a:picLocks noChangeAspect="1"/>
          </p:cNvPicPr>
          <p:nvPr/>
        </p:nvPicPr>
        <p:blipFill>
          <a:blip r:embed="rId2"/>
          <a:stretch>
            <a:fillRect/>
          </a:stretch>
        </p:blipFill>
        <p:spPr>
          <a:xfrm>
            <a:off x="503538" y="3674414"/>
            <a:ext cx="3398982" cy="3024553"/>
          </a:xfrm>
          <a:prstGeom prst="rect">
            <a:avLst/>
          </a:prstGeom>
        </p:spPr>
      </p:pic>
      <p:sp>
        <p:nvSpPr>
          <p:cNvPr id="19" name="TextBox 18">
            <a:extLst>
              <a:ext uri="{FF2B5EF4-FFF2-40B4-BE49-F238E27FC236}">
                <a16:creationId xmlns:a16="http://schemas.microsoft.com/office/drawing/2014/main" id="{AA6AFE04-B7E3-3349-81C9-ABFA4C6C5952}"/>
              </a:ext>
            </a:extLst>
          </p:cNvPr>
          <p:cNvSpPr txBox="1"/>
          <p:nvPr/>
        </p:nvSpPr>
        <p:spPr>
          <a:xfrm>
            <a:off x="0" y="11875"/>
            <a:ext cx="1413532" cy="292388"/>
          </a:xfrm>
          <a:prstGeom prst="rect">
            <a:avLst/>
          </a:prstGeom>
          <a:noFill/>
        </p:spPr>
        <p:txBody>
          <a:bodyPr wrap="square" rtlCol="0">
            <a:spAutoFit/>
          </a:bodyPr>
          <a:lstStyle/>
          <a:p>
            <a:r>
              <a:rPr lang="en-US" altLang="ko-KR" sz="1300" dirty="0">
                <a:solidFill>
                  <a:srgbClr val="DDC5D0"/>
                </a:solidFill>
                <a:latin typeface="Arial" panose="020B0604020202020204" pitchFamily="34" charset="0"/>
                <a:cs typeface="Arial" panose="020B0604020202020204" pitchFamily="34" charset="0"/>
              </a:rPr>
              <a:t>Install </a:t>
            </a:r>
            <a:r>
              <a:rPr lang="en-US" altLang="ko-KR" sz="1300" dirty="0" err="1">
                <a:solidFill>
                  <a:srgbClr val="DDC5D0"/>
                </a:solidFill>
                <a:latin typeface="Arial" panose="020B0604020202020204" pitchFamily="34" charset="0"/>
                <a:cs typeface="Arial" panose="020B0604020202020204" pitchFamily="34" charset="0"/>
              </a:rPr>
              <a:t>squidpy</a:t>
            </a:r>
            <a:endParaRPr lang="en-KR" sz="1300" dirty="0">
              <a:solidFill>
                <a:srgbClr val="DDC5D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9DA9ED1-4528-A847-BCEC-C143F9ECD15C}"/>
              </a:ext>
            </a:extLst>
          </p:cNvPr>
          <p:cNvSpPr txBox="1"/>
          <p:nvPr/>
        </p:nvSpPr>
        <p:spPr>
          <a:xfrm>
            <a:off x="1711815" y="11875"/>
            <a:ext cx="1632518" cy="292388"/>
          </a:xfrm>
          <a:prstGeom prst="rect">
            <a:avLst/>
          </a:prstGeom>
          <a:noFill/>
        </p:spPr>
        <p:txBody>
          <a:bodyPr wrap="square" rtlCol="0">
            <a:spAutoFit/>
          </a:bodyPr>
          <a:lstStyle/>
          <a:p>
            <a:r>
              <a:rPr lang="en-US" sz="1300" dirty="0">
                <a:solidFill>
                  <a:srgbClr val="DDC5D1"/>
                </a:solidFill>
                <a:latin typeface="Arial" panose="020B0604020202020204" pitchFamily="34" charset="0"/>
                <a:cs typeface="Arial" panose="020B0604020202020204" pitchFamily="34" charset="0"/>
              </a:rPr>
              <a:t>Convert /Load data</a:t>
            </a:r>
            <a:endParaRPr lang="en-KR" sz="1300" dirty="0">
              <a:solidFill>
                <a:srgbClr val="DDC5D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C5BAA71-7257-F543-86A3-046C587D6FFC}"/>
              </a:ext>
            </a:extLst>
          </p:cNvPr>
          <p:cNvSpPr txBox="1"/>
          <p:nvPr/>
        </p:nvSpPr>
        <p:spPr>
          <a:xfrm>
            <a:off x="3863658" y="11875"/>
            <a:ext cx="2972489" cy="292388"/>
          </a:xfrm>
          <a:prstGeom prst="rect">
            <a:avLst/>
          </a:prstGeom>
          <a:noFill/>
        </p:spPr>
        <p:txBody>
          <a:bodyPr wrap="square" rtlCol="0">
            <a:spAutoFit/>
          </a:bodyPr>
          <a:lstStyle/>
          <a:p>
            <a:r>
              <a:rPr lang="en-US" sz="1300" b="1" dirty="0">
                <a:solidFill>
                  <a:srgbClr val="DDC5D1"/>
                </a:solidFill>
                <a:latin typeface="Arial" panose="020B0604020202020204" pitchFamily="34" charset="0"/>
                <a:cs typeface="Arial" panose="020B0604020202020204" pitchFamily="34" charset="0"/>
              </a:rPr>
              <a:t>Neighborhood enrichment analysis</a:t>
            </a:r>
            <a:endParaRPr lang="en-KR" sz="1300" b="1" dirty="0">
              <a:solidFill>
                <a:srgbClr val="DDC5D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7597E92-0B29-0F43-845F-EE53E6FE2F28}"/>
              </a:ext>
            </a:extLst>
          </p:cNvPr>
          <p:cNvSpPr txBox="1"/>
          <p:nvPr/>
        </p:nvSpPr>
        <p:spPr>
          <a:xfrm>
            <a:off x="7134821" y="11875"/>
            <a:ext cx="2009179" cy="292388"/>
          </a:xfrm>
          <a:prstGeom prst="rect">
            <a:avLst/>
          </a:prstGeom>
          <a:noFill/>
        </p:spPr>
        <p:txBody>
          <a:bodyPr wrap="square" rtlCol="0">
            <a:spAutoFit/>
          </a:bodyPr>
          <a:lstStyle/>
          <a:p>
            <a:r>
              <a:rPr lang="en-US" altLang="ko-Kore-US" sz="1300" dirty="0">
                <a:solidFill>
                  <a:schemeClr val="bg1"/>
                </a:solidFill>
                <a:latin typeface="Arial" panose="020B0604020202020204" pitchFamily="34" charset="0"/>
                <a:cs typeface="Arial" panose="020B0604020202020204" pitchFamily="34" charset="0"/>
              </a:rPr>
              <a:t>Co-occurrence analysis</a:t>
            </a:r>
            <a:endParaRPr lang="en-KR" altLang="ko-KR" sz="1300" dirty="0">
              <a:solidFill>
                <a:schemeClr val="bg1"/>
              </a:solidFill>
              <a:latin typeface="Arial" panose="020B0604020202020204" pitchFamily="34" charset="0"/>
              <a:cs typeface="Arial" panose="020B0604020202020204" pitchFamily="34" charset="0"/>
            </a:endParaRPr>
          </a:p>
        </p:txBody>
      </p:sp>
      <p:cxnSp>
        <p:nvCxnSpPr>
          <p:cNvPr id="23" name="Straight Connector 19">
            <a:extLst>
              <a:ext uri="{FF2B5EF4-FFF2-40B4-BE49-F238E27FC236}">
                <a16:creationId xmlns:a16="http://schemas.microsoft.com/office/drawing/2014/main" id="{584CEFF2-5F6F-3140-B963-B95963292B06}"/>
              </a:ext>
            </a:extLst>
          </p:cNvPr>
          <p:cNvCxnSpPr>
            <a:cxnSpLocks/>
            <a:stCxn id="21" idx="3"/>
            <a:endCxn id="22" idx="1"/>
          </p:cNvCxnSpPr>
          <p:nvPr/>
        </p:nvCxnSpPr>
        <p:spPr>
          <a:xfrm>
            <a:off x="6836147" y="158069"/>
            <a:ext cx="298674"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E6067AB-4680-A24C-8D5B-FD759C26E5DC}"/>
              </a:ext>
            </a:extLst>
          </p:cNvPr>
          <p:cNvCxnSpPr>
            <a:cxnSpLocks/>
            <a:stCxn id="20" idx="3"/>
            <a:endCxn id="21" idx="1"/>
          </p:cNvCxnSpPr>
          <p:nvPr/>
        </p:nvCxnSpPr>
        <p:spPr>
          <a:xfrm>
            <a:off x="3344333" y="158069"/>
            <a:ext cx="519325"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17">
            <a:extLst>
              <a:ext uri="{FF2B5EF4-FFF2-40B4-BE49-F238E27FC236}">
                <a16:creationId xmlns:a16="http://schemas.microsoft.com/office/drawing/2014/main" id="{E9C91FC3-0AE4-B540-8EE9-392461468E0B}"/>
              </a:ext>
            </a:extLst>
          </p:cNvPr>
          <p:cNvCxnSpPr>
            <a:cxnSpLocks/>
            <a:endCxn id="20" idx="1"/>
          </p:cNvCxnSpPr>
          <p:nvPr/>
        </p:nvCxnSpPr>
        <p:spPr>
          <a:xfrm>
            <a:off x="1242648" y="158069"/>
            <a:ext cx="469167"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6128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50032953-5AED-C746-894E-4E0B411C9073}"/>
              </a:ext>
            </a:extLst>
          </p:cNvPr>
          <p:cNvSpPr/>
          <p:nvPr/>
        </p:nvSpPr>
        <p:spPr>
          <a:xfrm>
            <a:off x="266700" y="1195450"/>
            <a:ext cx="7962900" cy="1013044"/>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b="1" dirty="0">
              <a:solidFill>
                <a:schemeClr val="tx1"/>
              </a:solidFill>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sq.gr.nhood_enrichment</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adata</a:t>
            </a:r>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cluster_key</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spacexr_first_type</a:t>
            </a:r>
            <a:r>
              <a:rPr lang="en-US" altLang="ko-KR" sz="1600" dirty="0">
                <a:solidFill>
                  <a:schemeClr val="tx1"/>
                </a:solidFill>
                <a:latin typeface="Courier New" panose="02070309020205020404" pitchFamily="49" charset="0"/>
                <a:cs typeface="Courier New" panose="02070309020205020404" pitchFamily="49" charset="0"/>
              </a:rPr>
              <a:t>”)</a:t>
            </a:r>
          </a:p>
        </p:txBody>
      </p:sp>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66700" y="597604"/>
            <a:ext cx="7917412"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Calculate enrichment score based on spatial graph </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59</a:t>
            </a:fld>
            <a:endParaRPr lang="ko-KR" altLang="en-US" dirty="0"/>
          </a:p>
        </p:txBody>
      </p:sp>
      <p:sp>
        <p:nvSpPr>
          <p:cNvPr id="9" name="TextBox 8">
            <a:extLst>
              <a:ext uri="{FF2B5EF4-FFF2-40B4-BE49-F238E27FC236}">
                <a16:creationId xmlns:a16="http://schemas.microsoft.com/office/drawing/2014/main" id="{FD982C13-1044-6404-8A69-E7CBF29CBEBF}"/>
              </a:ext>
            </a:extLst>
          </p:cNvPr>
          <p:cNvSpPr txBox="1"/>
          <p:nvPr/>
        </p:nvSpPr>
        <p:spPr>
          <a:xfrm>
            <a:off x="326475" y="2471415"/>
            <a:ext cx="7903125" cy="1400383"/>
          </a:xfrm>
          <a:prstGeom prst="rect">
            <a:avLst/>
          </a:prstGeom>
          <a:noFill/>
        </p:spPr>
        <p:txBody>
          <a:bodyPr wrap="square">
            <a:spAutoFit/>
          </a:bodyPr>
          <a:lstStyle/>
          <a:p>
            <a:r>
              <a:rPr lang="en-US" altLang="ko-KR" sz="1700" b="0" i="0" dirty="0">
                <a:solidFill>
                  <a:srgbClr val="404040"/>
                </a:solidFill>
                <a:effectLst/>
                <a:latin typeface="Arial" panose="020B0604020202020204" pitchFamily="34" charset="0"/>
                <a:cs typeface="Arial" panose="020B0604020202020204" pitchFamily="34" charset="0"/>
              </a:rPr>
              <a:t>Enrichment score is calculated based on permutation-based test </a:t>
            </a:r>
            <a:endParaRPr lang="en-US" altLang="ko-KR" sz="1700" dirty="0">
              <a:solidFill>
                <a:srgbClr val="404040"/>
              </a:solidFill>
              <a:latin typeface="Arial" panose="020B0604020202020204" pitchFamily="34" charset="0"/>
              <a:cs typeface="Arial" panose="020B0604020202020204" pitchFamily="34" charset="0"/>
            </a:endParaRPr>
          </a:p>
          <a:p>
            <a:r>
              <a:rPr lang="en-US" altLang="ko-KR" sz="1700" b="1" i="0" dirty="0">
                <a:solidFill>
                  <a:srgbClr val="404040"/>
                </a:solidFill>
                <a:effectLst/>
                <a:latin typeface="Arial" panose="020B0604020202020204" pitchFamily="34" charset="0"/>
                <a:cs typeface="Arial" panose="020B0604020202020204" pitchFamily="34" charset="0"/>
              </a:rPr>
              <a:t>involving </a:t>
            </a:r>
            <a:r>
              <a:rPr lang="en-US" altLang="ko-KR" sz="1600" b="1" dirty="0">
                <a:solidFill>
                  <a:srgbClr val="404040"/>
                </a:solidFill>
                <a:latin typeface="Arial" panose="020B0604020202020204" pitchFamily="34" charset="0"/>
                <a:cs typeface="Arial" panose="020B0604020202020204" pitchFamily="34" charset="0"/>
              </a:rPr>
              <a:t>spatial graph</a:t>
            </a:r>
            <a:r>
              <a:rPr lang="en-US" altLang="ko-KR" sz="1700" b="0" i="0" dirty="0">
                <a:solidFill>
                  <a:srgbClr val="404040"/>
                </a:solidFill>
                <a:effectLst/>
                <a:latin typeface="Arial" panose="020B0604020202020204" pitchFamily="34" charset="0"/>
                <a:cs typeface="Arial" panose="020B0604020202020204" pitchFamily="34" charset="0"/>
              </a:rPr>
              <a:t> . </a:t>
            </a:r>
            <a:br>
              <a:rPr lang="en-US" altLang="ko-KR" sz="1700" b="0" i="0" dirty="0">
                <a:solidFill>
                  <a:srgbClr val="404040"/>
                </a:solidFill>
                <a:effectLst/>
                <a:latin typeface="Arial" panose="020B0604020202020204" pitchFamily="34" charset="0"/>
                <a:cs typeface="Arial" panose="020B0604020202020204" pitchFamily="34" charset="0"/>
              </a:rPr>
            </a:br>
            <a:endParaRPr lang="en-US" altLang="ko-KR" sz="1700" b="0" i="0" dirty="0">
              <a:solidFill>
                <a:srgbClr val="404040"/>
              </a:solidFill>
              <a:effectLst/>
              <a:latin typeface="Arial" panose="020B0604020202020204" pitchFamily="34" charset="0"/>
              <a:cs typeface="Arial" panose="020B0604020202020204" pitchFamily="34" charset="0"/>
            </a:endParaRPr>
          </a:p>
          <a:p>
            <a:r>
              <a:rPr lang="en-US" altLang="ko-KR" sz="1700" b="0" i="0" dirty="0">
                <a:solidFill>
                  <a:srgbClr val="404040"/>
                </a:solidFill>
                <a:effectLst/>
                <a:latin typeface="Arial" panose="020B0604020202020204" pitchFamily="34" charset="0"/>
                <a:cs typeface="Arial" panose="020B0604020202020204" pitchFamily="34" charset="0"/>
              </a:rPr>
              <a:t>If spots belonging to two different clusters are often close to each other, then they will have a high score and can be defined as being </a:t>
            </a:r>
            <a:r>
              <a:rPr lang="en-US" altLang="ko-KR" sz="1700" b="0" i="1" dirty="0">
                <a:solidFill>
                  <a:srgbClr val="404040"/>
                </a:solidFill>
                <a:effectLst/>
                <a:latin typeface="Arial" panose="020B0604020202020204" pitchFamily="34" charset="0"/>
                <a:cs typeface="Arial" panose="020B0604020202020204" pitchFamily="34" charset="0"/>
              </a:rPr>
              <a:t>enriched</a:t>
            </a:r>
            <a:r>
              <a:rPr lang="en-US" altLang="ko-KR" sz="1700" b="0" i="0" dirty="0">
                <a:solidFill>
                  <a:srgbClr val="404040"/>
                </a:solidFill>
                <a:effectLst/>
                <a:latin typeface="Arial" panose="020B0604020202020204" pitchFamily="34" charset="0"/>
                <a:cs typeface="Arial" panose="020B0604020202020204" pitchFamily="34" charset="0"/>
              </a:rPr>
              <a:t>. </a:t>
            </a:r>
            <a:endParaRPr lang="ko-KR" altLang="en-US" sz="17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6BA0B94-20E1-094C-8F19-7D87834CC6F9}"/>
              </a:ext>
            </a:extLst>
          </p:cNvPr>
          <p:cNvSpPr txBox="1"/>
          <p:nvPr/>
        </p:nvSpPr>
        <p:spPr>
          <a:xfrm>
            <a:off x="0" y="11875"/>
            <a:ext cx="1413532" cy="292388"/>
          </a:xfrm>
          <a:prstGeom prst="rect">
            <a:avLst/>
          </a:prstGeom>
          <a:noFill/>
        </p:spPr>
        <p:txBody>
          <a:bodyPr wrap="square" rtlCol="0">
            <a:spAutoFit/>
          </a:bodyPr>
          <a:lstStyle/>
          <a:p>
            <a:r>
              <a:rPr lang="en-US" altLang="ko-KR" sz="1300" dirty="0">
                <a:solidFill>
                  <a:srgbClr val="DDC5D0"/>
                </a:solidFill>
                <a:latin typeface="Arial" panose="020B0604020202020204" pitchFamily="34" charset="0"/>
                <a:cs typeface="Arial" panose="020B0604020202020204" pitchFamily="34" charset="0"/>
              </a:rPr>
              <a:t>Install </a:t>
            </a:r>
            <a:r>
              <a:rPr lang="en-US" altLang="ko-KR" sz="1300" dirty="0" err="1">
                <a:solidFill>
                  <a:srgbClr val="DDC5D0"/>
                </a:solidFill>
                <a:latin typeface="Arial" panose="020B0604020202020204" pitchFamily="34" charset="0"/>
                <a:cs typeface="Arial" panose="020B0604020202020204" pitchFamily="34" charset="0"/>
              </a:rPr>
              <a:t>squidpy</a:t>
            </a:r>
            <a:endParaRPr lang="en-KR" sz="1300" dirty="0">
              <a:solidFill>
                <a:srgbClr val="DDC5D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E0FB5E5-2C11-DF42-B0C0-58C238BB0F0C}"/>
              </a:ext>
            </a:extLst>
          </p:cNvPr>
          <p:cNvSpPr txBox="1"/>
          <p:nvPr/>
        </p:nvSpPr>
        <p:spPr>
          <a:xfrm>
            <a:off x="1711815" y="11875"/>
            <a:ext cx="1632518" cy="292388"/>
          </a:xfrm>
          <a:prstGeom prst="rect">
            <a:avLst/>
          </a:prstGeom>
          <a:noFill/>
        </p:spPr>
        <p:txBody>
          <a:bodyPr wrap="square" rtlCol="0">
            <a:spAutoFit/>
          </a:bodyPr>
          <a:lstStyle/>
          <a:p>
            <a:r>
              <a:rPr lang="en-US" sz="1300" dirty="0">
                <a:solidFill>
                  <a:srgbClr val="DDC5D1"/>
                </a:solidFill>
                <a:latin typeface="Arial" panose="020B0604020202020204" pitchFamily="34" charset="0"/>
                <a:cs typeface="Arial" panose="020B0604020202020204" pitchFamily="34" charset="0"/>
              </a:rPr>
              <a:t>Convert /Load data</a:t>
            </a:r>
            <a:endParaRPr lang="en-KR" sz="1300" dirty="0">
              <a:solidFill>
                <a:srgbClr val="DDC5D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E375651-E098-7D41-8687-042BFFF9185B}"/>
              </a:ext>
            </a:extLst>
          </p:cNvPr>
          <p:cNvSpPr txBox="1"/>
          <p:nvPr/>
        </p:nvSpPr>
        <p:spPr>
          <a:xfrm>
            <a:off x="3863658" y="11875"/>
            <a:ext cx="2972489" cy="292388"/>
          </a:xfrm>
          <a:prstGeom prst="rect">
            <a:avLst/>
          </a:prstGeom>
          <a:noFill/>
        </p:spPr>
        <p:txBody>
          <a:bodyPr wrap="square" rtlCol="0">
            <a:spAutoFit/>
          </a:bodyPr>
          <a:lstStyle/>
          <a:p>
            <a:r>
              <a:rPr lang="en-US" sz="1300" b="1" dirty="0">
                <a:solidFill>
                  <a:srgbClr val="DDC5D1"/>
                </a:solidFill>
                <a:latin typeface="Arial" panose="020B0604020202020204" pitchFamily="34" charset="0"/>
                <a:cs typeface="Arial" panose="020B0604020202020204" pitchFamily="34" charset="0"/>
              </a:rPr>
              <a:t>Neighborhood enrichment analysis</a:t>
            </a:r>
            <a:endParaRPr lang="en-KR" sz="1300" b="1" dirty="0">
              <a:solidFill>
                <a:srgbClr val="DDC5D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F2543D4-1A66-7A49-BC2A-ADCC88DC6D18}"/>
              </a:ext>
            </a:extLst>
          </p:cNvPr>
          <p:cNvSpPr txBox="1"/>
          <p:nvPr/>
        </p:nvSpPr>
        <p:spPr>
          <a:xfrm>
            <a:off x="7134821" y="11875"/>
            <a:ext cx="2009179" cy="292388"/>
          </a:xfrm>
          <a:prstGeom prst="rect">
            <a:avLst/>
          </a:prstGeom>
          <a:noFill/>
        </p:spPr>
        <p:txBody>
          <a:bodyPr wrap="square" rtlCol="0">
            <a:spAutoFit/>
          </a:bodyPr>
          <a:lstStyle/>
          <a:p>
            <a:r>
              <a:rPr lang="en-US" altLang="ko-Kore-US" sz="1300" dirty="0">
                <a:solidFill>
                  <a:schemeClr val="bg1"/>
                </a:solidFill>
                <a:latin typeface="Arial" panose="020B0604020202020204" pitchFamily="34" charset="0"/>
                <a:cs typeface="Arial" panose="020B0604020202020204" pitchFamily="34" charset="0"/>
              </a:rPr>
              <a:t>Co-occurrence analysis</a:t>
            </a:r>
            <a:endParaRPr lang="en-KR" altLang="ko-KR" sz="1300" dirty="0">
              <a:solidFill>
                <a:schemeClr val="bg1"/>
              </a:solidFill>
              <a:latin typeface="Arial" panose="020B0604020202020204" pitchFamily="34" charset="0"/>
              <a:cs typeface="Arial" panose="020B0604020202020204" pitchFamily="34" charset="0"/>
            </a:endParaRPr>
          </a:p>
        </p:txBody>
      </p:sp>
      <p:cxnSp>
        <p:nvCxnSpPr>
          <p:cNvPr id="19" name="Straight Connector 19">
            <a:extLst>
              <a:ext uri="{FF2B5EF4-FFF2-40B4-BE49-F238E27FC236}">
                <a16:creationId xmlns:a16="http://schemas.microsoft.com/office/drawing/2014/main" id="{AE15A7B1-32BF-DC43-8218-078C6BF5A8F1}"/>
              </a:ext>
            </a:extLst>
          </p:cNvPr>
          <p:cNvCxnSpPr>
            <a:cxnSpLocks/>
            <a:stCxn id="17" idx="3"/>
            <a:endCxn id="18" idx="1"/>
          </p:cNvCxnSpPr>
          <p:nvPr/>
        </p:nvCxnSpPr>
        <p:spPr>
          <a:xfrm>
            <a:off x="6836147" y="158069"/>
            <a:ext cx="298674"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232C72C-F97A-C844-9E6E-01C06B921819}"/>
              </a:ext>
            </a:extLst>
          </p:cNvPr>
          <p:cNvCxnSpPr>
            <a:cxnSpLocks/>
            <a:stCxn id="16" idx="3"/>
            <a:endCxn id="17" idx="1"/>
          </p:cNvCxnSpPr>
          <p:nvPr/>
        </p:nvCxnSpPr>
        <p:spPr>
          <a:xfrm>
            <a:off x="3344333" y="158069"/>
            <a:ext cx="519325"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17">
            <a:extLst>
              <a:ext uri="{FF2B5EF4-FFF2-40B4-BE49-F238E27FC236}">
                <a16:creationId xmlns:a16="http://schemas.microsoft.com/office/drawing/2014/main" id="{12F4BB1C-DE6E-7048-A17E-B86482204414}"/>
              </a:ext>
            </a:extLst>
          </p:cNvPr>
          <p:cNvCxnSpPr>
            <a:cxnSpLocks/>
            <a:endCxn id="16" idx="1"/>
          </p:cNvCxnSpPr>
          <p:nvPr/>
        </p:nvCxnSpPr>
        <p:spPr>
          <a:xfrm>
            <a:off x="1242648" y="158069"/>
            <a:ext cx="469167"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57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1222569" y="1157062"/>
            <a:ext cx="2974782" cy="310469"/>
          </a:xfrm>
        </p:spPr>
        <p:txBody>
          <a:bodyPr>
            <a:noAutofit/>
          </a:bodyPr>
          <a:lstStyle/>
          <a:p>
            <a:pPr marL="0" indent="0" algn="ctr">
              <a:buNone/>
            </a:pPr>
            <a:r>
              <a:rPr lang="en-US" sz="1800" b="1" dirty="0">
                <a:latin typeface="Arial" panose="020B0604020202020204" pitchFamily="34" charset="0"/>
                <a:cs typeface="Arial" panose="020B0604020202020204" pitchFamily="34" charset="0"/>
              </a:rPr>
              <a:t>Command line Interface</a:t>
            </a:r>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a:t>
            </a:fld>
            <a:endParaRPr lang="en-KR" dirty="0"/>
          </a:p>
        </p:txBody>
      </p:sp>
      <p:pic>
        <p:nvPicPr>
          <p:cNvPr id="11" name="Picture 10">
            <a:extLst>
              <a:ext uri="{FF2B5EF4-FFF2-40B4-BE49-F238E27FC236}">
                <a16:creationId xmlns:a16="http://schemas.microsoft.com/office/drawing/2014/main" id="{D1C8CD9E-813F-9314-F1E2-B643DEF2D35F}"/>
              </a:ext>
            </a:extLst>
          </p:cNvPr>
          <p:cNvPicPr>
            <a:picLocks noChangeAspect="1"/>
          </p:cNvPicPr>
          <p:nvPr/>
        </p:nvPicPr>
        <p:blipFill>
          <a:blip r:embed="rId2"/>
          <a:stretch>
            <a:fillRect/>
          </a:stretch>
        </p:blipFill>
        <p:spPr>
          <a:xfrm>
            <a:off x="985063" y="1440201"/>
            <a:ext cx="3212288" cy="2362167"/>
          </a:xfrm>
          <a:prstGeom prst="rect">
            <a:avLst/>
          </a:prstGeom>
        </p:spPr>
      </p:pic>
      <p:grpSp>
        <p:nvGrpSpPr>
          <p:cNvPr id="15" name="그룹 14">
            <a:extLst>
              <a:ext uri="{FF2B5EF4-FFF2-40B4-BE49-F238E27FC236}">
                <a16:creationId xmlns:a16="http://schemas.microsoft.com/office/drawing/2014/main" id="{3AB4EE3A-063B-A403-6331-7AA9FCC4E5AB}"/>
              </a:ext>
            </a:extLst>
          </p:cNvPr>
          <p:cNvGrpSpPr/>
          <p:nvPr/>
        </p:nvGrpSpPr>
        <p:grpSpPr>
          <a:xfrm>
            <a:off x="985062" y="3849806"/>
            <a:ext cx="3212289" cy="2899880"/>
            <a:chOff x="3120265" y="2171066"/>
            <a:chExt cx="3212289" cy="2899880"/>
          </a:xfrm>
        </p:grpSpPr>
        <p:sp>
          <p:nvSpPr>
            <p:cNvPr id="12" name="Content Placeholder 2">
              <a:extLst>
                <a:ext uri="{FF2B5EF4-FFF2-40B4-BE49-F238E27FC236}">
                  <a16:creationId xmlns:a16="http://schemas.microsoft.com/office/drawing/2014/main" id="{666582D5-E52A-476A-5DA7-94059C702949}"/>
                </a:ext>
              </a:extLst>
            </p:cNvPr>
            <p:cNvSpPr txBox="1">
              <a:spLocks/>
            </p:cNvSpPr>
            <p:nvPr/>
          </p:nvSpPr>
          <p:spPr>
            <a:xfrm>
              <a:off x="3274675" y="2171066"/>
              <a:ext cx="2903468" cy="310469"/>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Arial" panose="020B0604020202020204" pitchFamily="34" charset="0"/>
                  <a:cs typeface="Arial" panose="020B0604020202020204" pitchFamily="34" charset="0"/>
                </a:rPr>
                <a:t>Graphical user interface</a:t>
              </a:r>
            </a:p>
          </p:txBody>
        </p:sp>
        <p:pic>
          <p:nvPicPr>
            <p:cNvPr id="16" name="Picture 15">
              <a:extLst>
                <a:ext uri="{FF2B5EF4-FFF2-40B4-BE49-F238E27FC236}">
                  <a16:creationId xmlns:a16="http://schemas.microsoft.com/office/drawing/2014/main" id="{4D25CB6C-D1C0-8D7A-863D-B56AB68CC064}"/>
                </a:ext>
              </a:extLst>
            </p:cNvPr>
            <p:cNvPicPr>
              <a:picLocks noChangeAspect="1"/>
            </p:cNvPicPr>
            <p:nvPr/>
          </p:nvPicPr>
          <p:blipFill>
            <a:blip r:embed="rId3"/>
            <a:stretch>
              <a:fillRect/>
            </a:stretch>
          </p:blipFill>
          <p:spPr>
            <a:xfrm>
              <a:off x="3120265" y="2477893"/>
              <a:ext cx="3212289" cy="2593053"/>
            </a:xfrm>
            <a:prstGeom prst="rect">
              <a:avLst/>
            </a:prstGeom>
          </p:spPr>
        </p:pic>
      </p:grpSp>
      <p:sp>
        <p:nvSpPr>
          <p:cNvPr id="13" name="Content Placeholder 2">
            <a:extLst>
              <a:ext uri="{FF2B5EF4-FFF2-40B4-BE49-F238E27FC236}">
                <a16:creationId xmlns:a16="http://schemas.microsoft.com/office/drawing/2014/main" id="{05D83D09-A1E9-001B-B5FB-931EE38AFBA6}"/>
              </a:ext>
            </a:extLst>
          </p:cNvPr>
          <p:cNvSpPr txBox="1">
            <a:spLocks/>
          </p:cNvSpPr>
          <p:nvPr/>
        </p:nvSpPr>
        <p:spPr>
          <a:xfrm>
            <a:off x="4688421" y="1157914"/>
            <a:ext cx="3728743" cy="42547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err="1">
                <a:latin typeface="Arial" panose="020B0604020202020204" pitchFamily="34" charset="0"/>
                <a:cs typeface="Arial" panose="020B0604020202020204" pitchFamily="34" charset="0"/>
              </a:rPr>
              <a:t>Rstudio</a:t>
            </a:r>
            <a:endParaRPr lang="en-US" sz="1800" b="1"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B08234B-670C-4BCB-F870-9A5BE079742E}"/>
              </a:ext>
            </a:extLst>
          </p:cNvPr>
          <p:cNvPicPr>
            <a:picLocks noChangeAspect="1"/>
          </p:cNvPicPr>
          <p:nvPr/>
        </p:nvPicPr>
        <p:blipFill>
          <a:blip r:embed="rId4"/>
          <a:stretch>
            <a:fillRect/>
          </a:stretch>
        </p:blipFill>
        <p:spPr>
          <a:xfrm>
            <a:off x="4747503" y="1467531"/>
            <a:ext cx="3750813" cy="3745737"/>
          </a:xfrm>
          <a:prstGeom prst="rect">
            <a:avLst/>
          </a:prstGeom>
        </p:spPr>
      </p:pic>
      <p:sp>
        <p:nvSpPr>
          <p:cNvPr id="8" name="제목 12">
            <a:extLst>
              <a:ext uri="{FF2B5EF4-FFF2-40B4-BE49-F238E27FC236}">
                <a16:creationId xmlns:a16="http://schemas.microsoft.com/office/drawing/2014/main" id="{04AA00C0-0D0E-1448-BCDF-EBED326D21DB}"/>
              </a:ext>
            </a:extLst>
          </p:cNvPr>
          <p:cNvSpPr txBox="1">
            <a:spLocks/>
          </p:cNvSpPr>
          <p:nvPr/>
        </p:nvSpPr>
        <p:spPr>
          <a:xfrm>
            <a:off x="2591207" y="600032"/>
            <a:ext cx="3961586"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Several ways to use R</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6649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5">
            <a:extLst>
              <a:ext uri="{FF2B5EF4-FFF2-40B4-BE49-F238E27FC236}">
                <a16:creationId xmlns:a16="http://schemas.microsoft.com/office/drawing/2014/main" id="{048B86EC-7E90-CA48-BF56-548CECE27D63}"/>
              </a:ext>
            </a:extLst>
          </p:cNvPr>
          <p:cNvSpPr/>
          <p:nvPr/>
        </p:nvSpPr>
        <p:spPr>
          <a:xfrm>
            <a:off x="266700" y="1183575"/>
            <a:ext cx="7962900" cy="1013044"/>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b="1" dirty="0">
              <a:solidFill>
                <a:schemeClr val="tx1"/>
              </a:solidFill>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sq.pl.nhood_enrichment</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adata</a:t>
            </a:r>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cluster_key</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spacexr_first_type</a:t>
            </a:r>
            <a:r>
              <a:rPr lang="en-US" altLang="ko-KR" sz="1600" dirty="0">
                <a:solidFill>
                  <a:schemeClr val="tx1"/>
                </a:solidFill>
                <a:latin typeface="Courier New" panose="02070309020205020404" pitchFamily="49" charset="0"/>
                <a:cs typeface="Courier New" panose="02070309020205020404" pitchFamily="49" charset="0"/>
              </a:rPr>
              <a:t>”)</a:t>
            </a:r>
          </a:p>
        </p:txBody>
      </p:sp>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66700" y="584344"/>
            <a:ext cx="8115862" cy="540564"/>
          </a:xfrm>
        </p:spPr>
        <p:txBody>
          <a:bodyPr>
            <a:normAutofit fontScale="90000"/>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Visualize neighborhood enrichment and select the pair</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60</a:t>
            </a:fld>
            <a:endParaRPr lang="ko-KR" altLang="en-US" dirty="0"/>
          </a:p>
        </p:txBody>
      </p:sp>
      <p:sp>
        <p:nvSpPr>
          <p:cNvPr id="37" name="TextBox 36">
            <a:extLst>
              <a:ext uri="{FF2B5EF4-FFF2-40B4-BE49-F238E27FC236}">
                <a16:creationId xmlns:a16="http://schemas.microsoft.com/office/drawing/2014/main" id="{09D3E62A-EE34-DA64-BE87-87EF10300057}"/>
              </a:ext>
            </a:extLst>
          </p:cNvPr>
          <p:cNvSpPr txBox="1"/>
          <p:nvPr/>
        </p:nvSpPr>
        <p:spPr>
          <a:xfrm>
            <a:off x="5508956" y="3976592"/>
            <a:ext cx="3006394" cy="1138773"/>
          </a:xfrm>
          <a:prstGeom prst="rect">
            <a:avLst/>
          </a:prstGeom>
          <a:noFill/>
        </p:spPr>
        <p:txBody>
          <a:bodyPr wrap="square" rtlCol="0">
            <a:spAutoFit/>
          </a:bodyPr>
          <a:lstStyle/>
          <a:p>
            <a:r>
              <a:rPr lang="en-US" altLang="ko-KR" sz="1700" dirty="0">
                <a:latin typeface="Arial" panose="020B0604020202020204" pitchFamily="34" charset="0"/>
                <a:cs typeface="Arial" panose="020B0604020202020204" pitchFamily="34" charset="0"/>
              </a:rPr>
              <a:t>Except for diagonal squares, </a:t>
            </a:r>
            <a:br>
              <a:rPr lang="en-US" altLang="ko-KR" sz="1700" dirty="0">
                <a:latin typeface="Arial" panose="020B0604020202020204" pitchFamily="34" charset="0"/>
                <a:cs typeface="Arial" panose="020B0604020202020204" pitchFamily="34" charset="0"/>
              </a:rPr>
            </a:br>
            <a:r>
              <a:rPr lang="en-US" altLang="ko-KR" sz="1700" dirty="0">
                <a:latin typeface="Arial" panose="020B0604020202020204" pitchFamily="34" charset="0"/>
                <a:cs typeface="Arial" panose="020B0604020202020204" pitchFamily="34" charset="0"/>
              </a:rPr>
              <a:t>Oligo – L6b pair has the high enrichment.</a:t>
            </a:r>
          </a:p>
          <a:p>
            <a:r>
              <a:rPr lang="en-US" altLang="ko-KR" sz="1700" dirty="0">
                <a:latin typeface="Arial" panose="020B0604020202020204" pitchFamily="34" charset="0"/>
                <a:cs typeface="Arial" panose="020B0604020202020204" pitchFamily="34" charset="0"/>
              </a:rPr>
              <a:t>(red boxed)</a:t>
            </a:r>
            <a:endParaRPr lang="ko-KR" altLang="en-US" sz="17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6B370181-34DD-7B4E-9C04-BCC96FFF5C1D}"/>
              </a:ext>
            </a:extLst>
          </p:cNvPr>
          <p:cNvPicPr>
            <a:picLocks noChangeAspect="1"/>
          </p:cNvPicPr>
          <p:nvPr/>
        </p:nvPicPr>
        <p:blipFill>
          <a:blip r:embed="rId2"/>
          <a:stretch>
            <a:fillRect/>
          </a:stretch>
        </p:blipFill>
        <p:spPr>
          <a:xfrm>
            <a:off x="593496" y="2313953"/>
            <a:ext cx="4848761" cy="4330932"/>
          </a:xfrm>
          <a:prstGeom prst="rect">
            <a:avLst/>
          </a:prstGeom>
        </p:spPr>
      </p:pic>
      <p:sp>
        <p:nvSpPr>
          <p:cNvPr id="31" name="Rectangle 30">
            <a:extLst>
              <a:ext uri="{FF2B5EF4-FFF2-40B4-BE49-F238E27FC236}">
                <a16:creationId xmlns:a16="http://schemas.microsoft.com/office/drawing/2014/main" id="{C9DF066C-E357-3547-95C2-E44FA57562E4}"/>
              </a:ext>
            </a:extLst>
          </p:cNvPr>
          <p:cNvSpPr/>
          <p:nvPr/>
        </p:nvSpPr>
        <p:spPr>
          <a:xfrm>
            <a:off x="3742267" y="4408448"/>
            <a:ext cx="282222" cy="2750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CE0D475-9006-5343-A6B8-1D7508C19E76}"/>
              </a:ext>
            </a:extLst>
          </p:cNvPr>
          <p:cNvSpPr txBox="1"/>
          <p:nvPr/>
        </p:nvSpPr>
        <p:spPr>
          <a:xfrm>
            <a:off x="0" y="11875"/>
            <a:ext cx="1413532" cy="292388"/>
          </a:xfrm>
          <a:prstGeom prst="rect">
            <a:avLst/>
          </a:prstGeom>
          <a:noFill/>
        </p:spPr>
        <p:txBody>
          <a:bodyPr wrap="square" rtlCol="0">
            <a:spAutoFit/>
          </a:bodyPr>
          <a:lstStyle/>
          <a:p>
            <a:r>
              <a:rPr lang="en-US" altLang="ko-KR" sz="1300" dirty="0">
                <a:solidFill>
                  <a:srgbClr val="DDC5D0"/>
                </a:solidFill>
                <a:latin typeface="Arial" panose="020B0604020202020204" pitchFamily="34" charset="0"/>
                <a:cs typeface="Arial" panose="020B0604020202020204" pitchFamily="34" charset="0"/>
              </a:rPr>
              <a:t>Install </a:t>
            </a:r>
            <a:r>
              <a:rPr lang="en-US" altLang="ko-KR" sz="1300" dirty="0" err="1">
                <a:solidFill>
                  <a:srgbClr val="DDC5D0"/>
                </a:solidFill>
                <a:latin typeface="Arial" panose="020B0604020202020204" pitchFamily="34" charset="0"/>
                <a:cs typeface="Arial" panose="020B0604020202020204" pitchFamily="34" charset="0"/>
              </a:rPr>
              <a:t>squidpy</a:t>
            </a:r>
            <a:endParaRPr lang="en-KR" sz="1300" dirty="0">
              <a:solidFill>
                <a:srgbClr val="DDC5D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07CA31C-D8BE-BD40-B0E8-600C7F82FC6D}"/>
              </a:ext>
            </a:extLst>
          </p:cNvPr>
          <p:cNvSpPr txBox="1"/>
          <p:nvPr/>
        </p:nvSpPr>
        <p:spPr>
          <a:xfrm>
            <a:off x="1711815" y="11875"/>
            <a:ext cx="1632518" cy="292388"/>
          </a:xfrm>
          <a:prstGeom prst="rect">
            <a:avLst/>
          </a:prstGeom>
          <a:noFill/>
        </p:spPr>
        <p:txBody>
          <a:bodyPr wrap="square" rtlCol="0">
            <a:spAutoFit/>
          </a:bodyPr>
          <a:lstStyle/>
          <a:p>
            <a:r>
              <a:rPr lang="en-US" sz="1300" dirty="0">
                <a:solidFill>
                  <a:srgbClr val="DDC5D1"/>
                </a:solidFill>
                <a:latin typeface="Arial" panose="020B0604020202020204" pitchFamily="34" charset="0"/>
                <a:cs typeface="Arial" panose="020B0604020202020204" pitchFamily="34" charset="0"/>
              </a:rPr>
              <a:t>Convert /Load data</a:t>
            </a:r>
            <a:endParaRPr lang="en-KR" sz="1300" dirty="0">
              <a:solidFill>
                <a:srgbClr val="DDC5D1"/>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8CCFE0E-54ED-EE49-B207-064C71083EC9}"/>
              </a:ext>
            </a:extLst>
          </p:cNvPr>
          <p:cNvSpPr txBox="1"/>
          <p:nvPr/>
        </p:nvSpPr>
        <p:spPr>
          <a:xfrm>
            <a:off x="3863658" y="11875"/>
            <a:ext cx="2972489" cy="292388"/>
          </a:xfrm>
          <a:prstGeom prst="rect">
            <a:avLst/>
          </a:prstGeom>
          <a:noFill/>
        </p:spPr>
        <p:txBody>
          <a:bodyPr wrap="square" rtlCol="0">
            <a:spAutoFit/>
          </a:bodyPr>
          <a:lstStyle/>
          <a:p>
            <a:r>
              <a:rPr lang="en-US" sz="1300" b="1" dirty="0">
                <a:solidFill>
                  <a:srgbClr val="DDC5D1"/>
                </a:solidFill>
                <a:latin typeface="Arial" panose="020B0604020202020204" pitchFamily="34" charset="0"/>
                <a:cs typeface="Arial" panose="020B0604020202020204" pitchFamily="34" charset="0"/>
              </a:rPr>
              <a:t>Neighborhood enrichment analysis</a:t>
            </a:r>
            <a:endParaRPr lang="en-KR" sz="1300" b="1" dirty="0">
              <a:solidFill>
                <a:srgbClr val="DDC5D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0016633-C679-5E4A-B049-39ED9053EF06}"/>
              </a:ext>
            </a:extLst>
          </p:cNvPr>
          <p:cNvSpPr txBox="1"/>
          <p:nvPr/>
        </p:nvSpPr>
        <p:spPr>
          <a:xfrm>
            <a:off x="7134821" y="11875"/>
            <a:ext cx="2009179" cy="292388"/>
          </a:xfrm>
          <a:prstGeom prst="rect">
            <a:avLst/>
          </a:prstGeom>
          <a:noFill/>
        </p:spPr>
        <p:txBody>
          <a:bodyPr wrap="square" rtlCol="0">
            <a:spAutoFit/>
          </a:bodyPr>
          <a:lstStyle/>
          <a:p>
            <a:r>
              <a:rPr lang="en-US" altLang="ko-Kore-US" sz="1300" dirty="0">
                <a:solidFill>
                  <a:schemeClr val="bg1"/>
                </a:solidFill>
                <a:latin typeface="Arial" panose="020B0604020202020204" pitchFamily="34" charset="0"/>
                <a:cs typeface="Arial" panose="020B0604020202020204" pitchFamily="34" charset="0"/>
              </a:rPr>
              <a:t>Co-occurrence analysis</a:t>
            </a:r>
            <a:endParaRPr lang="en-KR" altLang="ko-KR" sz="1300" dirty="0">
              <a:solidFill>
                <a:schemeClr val="bg1"/>
              </a:solidFill>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00AADB5E-A21F-7042-9D28-5D0C321DF709}"/>
              </a:ext>
            </a:extLst>
          </p:cNvPr>
          <p:cNvCxnSpPr>
            <a:cxnSpLocks/>
            <a:stCxn id="18" idx="3"/>
            <a:endCxn id="19" idx="1"/>
          </p:cNvCxnSpPr>
          <p:nvPr/>
        </p:nvCxnSpPr>
        <p:spPr>
          <a:xfrm>
            <a:off x="6836147" y="158069"/>
            <a:ext cx="298674"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8F56151-6978-E540-988D-73702C52A465}"/>
              </a:ext>
            </a:extLst>
          </p:cNvPr>
          <p:cNvCxnSpPr>
            <a:cxnSpLocks/>
            <a:stCxn id="17" idx="3"/>
            <a:endCxn id="18" idx="1"/>
          </p:cNvCxnSpPr>
          <p:nvPr/>
        </p:nvCxnSpPr>
        <p:spPr>
          <a:xfrm>
            <a:off x="3344333" y="158069"/>
            <a:ext cx="519325"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17">
            <a:extLst>
              <a:ext uri="{FF2B5EF4-FFF2-40B4-BE49-F238E27FC236}">
                <a16:creationId xmlns:a16="http://schemas.microsoft.com/office/drawing/2014/main" id="{71623840-9ED3-734A-ACA0-CB97CD43A9F6}"/>
              </a:ext>
            </a:extLst>
          </p:cNvPr>
          <p:cNvCxnSpPr>
            <a:cxnSpLocks/>
            <a:endCxn id="17" idx="1"/>
          </p:cNvCxnSpPr>
          <p:nvPr/>
        </p:nvCxnSpPr>
        <p:spPr>
          <a:xfrm>
            <a:off x="1242648" y="158069"/>
            <a:ext cx="469167"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310C356-4E01-2C42-BD2A-573FC8741E0A}"/>
              </a:ext>
            </a:extLst>
          </p:cNvPr>
          <p:cNvSpPr/>
          <p:nvPr/>
        </p:nvSpPr>
        <p:spPr>
          <a:xfrm>
            <a:off x="2940510" y="5230083"/>
            <a:ext cx="282222" cy="2750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688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76962" y="583464"/>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Calculate co-</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occrurence</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probability</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61</a:t>
            </a:fld>
            <a:endParaRPr lang="ko-KR" altLang="en-US" dirty="0"/>
          </a:p>
        </p:txBody>
      </p:sp>
      <p:sp>
        <p:nvSpPr>
          <p:cNvPr id="2" name="직사각형 5">
            <a:extLst>
              <a:ext uri="{FF2B5EF4-FFF2-40B4-BE49-F238E27FC236}">
                <a16:creationId xmlns:a16="http://schemas.microsoft.com/office/drawing/2014/main" id="{11D2438D-C0D8-2450-F668-4A427ED5E017}"/>
              </a:ext>
            </a:extLst>
          </p:cNvPr>
          <p:cNvSpPr/>
          <p:nvPr/>
        </p:nvSpPr>
        <p:spPr>
          <a:xfrm>
            <a:off x="266700" y="1195450"/>
            <a:ext cx="7962900" cy="1013044"/>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latin typeface="Arial" panose="020B0604020202020204" pitchFamily="34" charset="0"/>
                <a:cs typeface="Arial" panose="020B0604020202020204" pitchFamily="34" charset="0"/>
              </a:rPr>
              <a:t>In Python</a:t>
            </a:r>
          </a:p>
          <a:p>
            <a:endParaRPr lang="en-US" altLang="ko-KR" b="1" dirty="0">
              <a:solidFill>
                <a:schemeClr val="tx1"/>
              </a:solidFill>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sq.gr.co_occurrence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adata</a:t>
            </a:r>
            <a:r>
              <a:rPr lang="en-US" altLang="ko-KR" sz="1600" dirty="0">
                <a:solidFill>
                  <a:schemeClr val="tx1"/>
                </a:solidFill>
                <a:latin typeface="Courier New" panose="02070309020205020404" pitchFamily="49" charset="0"/>
                <a:cs typeface="Courier New" panose="02070309020205020404" pitchFamily="49" charset="0"/>
              </a:rPr>
              <a:t>, </a:t>
            </a:r>
            <a:r>
              <a:rPr lang="en-US" altLang="ko-KR" sz="1600" dirty="0" err="1">
                <a:solidFill>
                  <a:schemeClr val="tx1"/>
                </a:solidFill>
                <a:latin typeface="Courier New" panose="02070309020205020404" pitchFamily="49" charset="0"/>
                <a:cs typeface="Courier New" panose="02070309020205020404" pitchFamily="49" charset="0"/>
              </a:rPr>
              <a:t>cluster_key</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spacexr_first_type</a:t>
            </a:r>
            <a:r>
              <a:rPr lang="en-US" altLang="ko-KR" sz="1600" dirty="0">
                <a:solidFill>
                  <a:schemeClr val="tx1"/>
                </a:solidFill>
                <a:latin typeface="Courier New" panose="02070309020205020404" pitchFamily="49" charset="0"/>
                <a:cs typeface="Courier New" panose="02070309020205020404" pitchFamily="49" charset="0"/>
              </a:rPr>
              <a:t>")</a:t>
            </a:r>
          </a:p>
        </p:txBody>
      </p:sp>
      <p:sp>
        <p:nvSpPr>
          <p:cNvPr id="9" name="TextBox 8">
            <a:extLst>
              <a:ext uri="{FF2B5EF4-FFF2-40B4-BE49-F238E27FC236}">
                <a16:creationId xmlns:a16="http://schemas.microsoft.com/office/drawing/2014/main" id="{614611F8-BFFD-A401-BB98-D8C4ADAD95C2}"/>
              </a:ext>
            </a:extLst>
          </p:cNvPr>
          <p:cNvSpPr txBox="1"/>
          <p:nvPr/>
        </p:nvSpPr>
        <p:spPr>
          <a:xfrm>
            <a:off x="326475" y="2513128"/>
            <a:ext cx="8089392" cy="2062103"/>
          </a:xfrm>
          <a:prstGeom prst="rect">
            <a:avLst/>
          </a:prstGeom>
          <a:noFill/>
        </p:spPr>
        <p:txBody>
          <a:bodyPr wrap="square">
            <a:spAutoFit/>
          </a:bodyPr>
          <a:lstStyle/>
          <a:p>
            <a:r>
              <a:rPr lang="en-US" altLang="ko-KR" sz="1600" b="0" i="0" dirty="0">
                <a:solidFill>
                  <a:srgbClr val="404040"/>
                </a:solidFill>
                <a:effectLst/>
                <a:latin typeface="Arial" panose="020B0604020202020204" pitchFamily="34" charset="0"/>
                <a:cs typeface="Arial" panose="020B0604020202020204" pitchFamily="34" charset="0"/>
              </a:rPr>
              <a:t>Co-</a:t>
            </a:r>
            <a:r>
              <a:rPr lang="en-US" altLang="ko-KR" sz="1600" b="0" i="0" dirty="0" err="1">
                <a:solidFill>
                  <a:srgbClr val="404040"/>
                </a:solidFill>
                <a:effectLst/>
                <a:latin typeface="Arial" panose="020B0604020202020204" pitchFamily="34" charset="0"/>
                <a:cs typeface="Arial" panose="020B0604020202020204" pitchFamily="34" charset="0"/>
              </a:rPr>
              <a:t>occurence</a:t>
            </a:r>
            <a:r>
              <a:rPr lang="en-US" altLang="ko-KR" sz="1600" b="0" i="0" dirty="0">
                <a:solidFill>
                  <a:srgbClr val="404040"/>
                </a:solidFill>
                <a:effectLst/>
                <a:latin typeface="Arial" panose="020B0604020202020204" pitchFamily="34" charset="0"/>
                <a:cs typeface="Arial" panose="020B0604020202020204" pitchFamily="34" charset="0"/>
              </a:rPr>
              <a:t> also shows the closeness of two different clusters but </a:t>
            </a:r>
            <a:r>
              <a:rPr lang="en-US" altLang="ko-KR" sz="1600" b="1" i="0" dirty="0">
                <a:solidFill>
                  <a:srgbClr val="404040"/>
                </a:solidFill>
                <a:effectLst/>
                <a:latin typeface="Arial" panose="020B0604020202020204" pitchFamily="34" charset="0"/>
                <a:cs typeface="Arial" panose="020B0604020202020204" pitchFamily="34" charset="0"/>
              </a:rPr>
              <a:t>without involving spatial graph</a:t>
            </a:r>
            <a:r>
              <a:rPr lang="en-US" altLang="ko-KR" sz="1600" b="0" i="0" dirty="0">
                <a:solidFill>
                  <a:srgbClr val="404040"/>
                </a:solidFill>
                <a:effectLst/>
                <a:latin typeface="Arial" panose="020B0604020202020204" pitchFamily="34" charset="0"/>
                <a:cs typeface="Arial" panose="020B0604020202020204" pitchFamily="34" charset="0"/>
              </a:rPr>
              <a:t>. It is operated on the original spatial coordinates.</a:t>
            </a:r>
          </a:p>
          <a:p>
            <a:r>
              <a:rPr lang="en-US" altLang="ko-KR" sz="1600" b="0" i="0" dirty="0">
                <a:solidFill>
                  <a:srgbClr val="404040"/>
                </a:solidFill>
                <a:effectLst/>
                <a:latin typeface="Arial" panose="020B0604020202020204" pitchFamily="34" charset="0"/>
                <a:cs typeface="Arial" panose="020B0604020202020204" pitchFamily="34" charset="0"/>
              </a:rPr>
              <a:t>The co-occurrence score is defined as:</a:t>
            </a:r>
          </a:p>
          <a:p>
            <a:endParaRPr lang="en-US" altLang="ko-KR" sz="1600" dirty="0">
              <a:solidFill>
                <a:srgbClr val="404040"/>
              </a:solidFill>
              <a:latin typeface="Arial" panose="020B0604020202020204" pitchFamily="34" charset="0"/>
              <a:cs typeface="Arial" panose="020B0604020202020204" pitchFamily="34" charset="0"/>
            </a:endParaRPr>
          </a:p>
          <a:p>
            <a:endParaRPr lang="en-US" altLang="ko-KR" sz="1600" dirty="0">
              <a:solidFill>
                <a:srgbClr val="404040"/>
              </a:solidFill>
              <a:latin typeface="Arial" panose="020B0604020202020204" pitchFamily="34" charset="0"/>
              <a:cs typeface="Arial" panose="020B0604020202020204" pitchFamily="34" charset="0"/>
            </a:endParaRPr>
          </a:p>
          <a:p>
            <a:endParaRPr lang="en-US" altLang="ko-KR" sz="1600" b="0" i="0" dirty="0">
              <a:solidFill>
                <a:srgbClr val="404040"/>
              </a:solidFill>
              <a:effectLst/>
              <a:latin typeface="Arial" panose="020B0604020202020204" pitchFamily="34" charset="0"/>
              <a:cs typeface="Arial" panose="020B0604020202020204" pitchFamily="34" charset="0"/>
            </a:endParaRPr>
          </a:p>
          <a:p>
            <a:endParaRPr lang="en-US" altLang="ko-KR" sz="1600" b="0" i="0" dirty="0">
              <a:solidFill>
                <a:srgbClr val="404040"/>
              </a:solidFill>
              <a:effectLst/>
              <a:latin typeface="Arial" panose="020B0604020202020204" pitchFamily="34" charset="0"/>
              <a:cs typeface="Arial" panose="020B0604020202020204" pitchFamily="34" charset="0"/>
            </a:endParaRPr>
          </a:p>
          <a:p>
            <a:r>
              <a:rPr lang="en-US" altLang="ko-KR" sz="1600" b="0" i="0" dirty="0">
                <a:solidFill>
                  <a:srgbClr val="404040"/>
                </a:solidFill>
                <a:effectLst/>
                <a:latin typeface="Arial" panose="020B0604020202020204" pitchFamily="34" charset="0"/>
                <a:cs typeface="Arial" panose="020B0604020202020204" pitchFamily="34" charset="0"/>
              </a:rPr>
              <a:t>The score is computed across increasing radii size around each spots in the tissue.</a:t>
            </a:r>
            <a:endParaRPr lang="en-US" altLang="ko-KR" sz="1600" dirty="0">
              <a:solidFill>
                <a:srgbClr val="404040"/>
              </a:solidFill>
              <a:latin typeface="Arial" panose="020B0604020202020204" pitchFamily="34" charset="0"/>
              <a:cs typeface="Arial" panose="020B0604020202020204" pitchFamily="34" charset="0"/>
            </a:endParaRPr>
          </a:p>
        </p:txBody>
      </p:sp>
      <p:pic>
        <p:nvPicPr>
          <p:cNvPr id="11" name="그림 10">
            <a:extLst>
              <a:ext uri="{FF2B5EF4-FFF2-40B4-BE49-F238E27FC236}">
                <a16:creationId xmlns:a16="http://schemas.microsoft.com/office/drawing/2014/main" id="{DFAD354E-CCEA-990A-C2EE-A94607BEF3BF}"/>
              </a:ext>
            </a:extLst>
          </p:cNvPr>
          <p:cNvPicPr>
            <a:picLocks noChangeAspect="1"/>
          </p:cNvPicPr>
          <p:nvPr/>
        </p:nvPicPr>
        <p:blipFill>
          <a:blip r:embed="rId2"/>
          <a:stretch>
            <a:fillRect/>
          </a:stretch>
        </p:blipFill>
        <p:spPr>
          <a:xfrm>
            <a:off x="4075323" y="3127167"/>
            <a:ext cx="2031785" cy="937834"/>
          </a:xfrm>
          <a:prstGeom prst="rect">
            <a:avLst/>
          </a:prstGeom>
        </p:spPr>
      </p:pic>
      <p:sp>
        <p:nvSpPr>
          <p:cNvPr id="19" name="TextBox 18">
            <a:extLst>
              <a:ext uri="{FF2B5EF4-FFF2-40B4-BE49-F238E27FC236}">
                <a16:creationId xmlns:a16="http://schemas.microsoft.com/office/drawing/2014/main" id="{B48F0889-2CBF-C2F7-3A59-8F1FE02067C8}"/>
              </a:ext>
            </a:extLst>
          </p:cNvPr>
          <p:cNvSpPr txBox="1"/>
          <p:nvPr/>
        </p:nvSpPr>
        <p:spPr>
          <a:xfrm>
            <a:off x="375990" y="4665571"/>
            <a:ext cx="7562882" cy="738664"/>
          </a:xfrm>
          <a:prstGeom prst="rect">
            <a:avLst/>
          </a:prstGeom>
          <a:noFill/>
        </p:spPr>
        <p:txBody>
          <a:bodyPr wrap="square">
            <a:spAutoFit/>
          </a:bodyPr>
          <a:lstStyle/>
          <a:p>
            <a:r>
              <a:rPr lang="en-US" altLang="ko-KR" sz="1400" b="0" i="0" dirty="0">
                <a:solidFill>
                  <a:srgbClr val="404040"/>
                </a:solidFill>
                <a:effectLst/>
                <a:latin typeface="Arial" panose="020B0604020202020204" pitchFamily="34" charset="0"/>
                <a:cs typeface="Arial" panose="020B0604020202020204" pitchFamily="34" charset="0"/>
              </a:rPr>
              <a:t>p(</a:t>
            </a:r>
            <a:r>
              <a:rPr lang="en-US" altLang="ko-KR" sz="1400" b="0" i="0" dirty="0" err="1">
                <a:solidFill>
                  <a:srgbClr val="404040"/>
                </a:solidFill>
                <a:effectLst/>
                <a:latin typeface="Arial" panose="020B0604020202020204" pitchFamily="34" charset="0"/>
                <a:cs typeface="Arial" panose="020B0604020202020204" pitchFamily="34" charset="0"/>
              </a:rPr>
              <a:t>exp|cond</a:t>
            </a:r>
            <a:r>
              <a:rPr lang="en-US" altLang="ko-KR" sz="1400" b="0" i="0" dirty="0">
                <a:solidFill>
                  <a:srgbClr val="404040"/>
                </a:solidFill>
                <a:effectLst/>
                <a:latin typeface="Arial" panose="020B0604020202020204" pitchFamily="34" charset="0"/>
                <a:cs typeface="Arial" panose="020B0604020202020204" pitchFamily="34" charset="0"/>
              </a:rPr>
              <a:t>):  conditional probability of observing a cluster </a:t>
            </a:r>
            <a:r>
              <a:rPr lang="en-US" altLang="ko-KR" sz="1400" b="0" i="0" dirty="0" err="1">
                <a:solidFill>
                  <a:srgbClr val="404040"/>
                </a:solidFill>
                <a:effectLst/>
                <a:latin typeface="Arial" panose="020B0604020202020204" pitchFamily="34" charset="0"/>
                <a:cs typeface="Arial" panose="020B0604020202020204" pitchFamily="34" charset="0"/>
              </a:rPr>
              <a:t>exp</a:t>
            </a:r>
            <a:r>
              <a:rPr lang="en-US" altLang="ko-KR" sz="1400" b="0" i="0" dirty="0">
                <a:solidFill>
                  <a:srgbClr val="404040"/>
                </a:solidFill>
                <a:effectLst/>
                <a:latin typeface="Arial" panose="020B0604020202020204" pitchFamily="34" charset="0"/>
                <a:cs typeface="Arial" panose="020B0604020202020204" pitchFamily="34" charset="0"/>
              </a:rPr>
              <a:t> conditioned on the presence of a cluster </a:t>
            </a:r>
            <a:r>
              <a:rPr lang="en-US" altLang="ko-KR" sz="1400" b="0" i="0" dirty="0" err="1">
                <a:solidFill>
                  <a:srgbClr val="404040"/>
                </a:solidFill>
                <a:effectLst/>
                <a:latin typeface="Arial" panose="020B0604020202020204" pitchFamily="34" charset="0"/>
                <a:cs typeface="Arial" panose="020B0604020202020204" pitchFamily="34" charset="0"/>
              </a:rPr>
              <a:t>cond</a:t>
            </a:r>
            <a:endParaRPr lang="en-US" altLang="ko-KR" sz="1400" b="0" i="0" dirty="0">
              <a:solidFill>
                <a:srgbClr val="404040"/>
              </a:solidFill>
              <a:effectLst/>
              <a:latin typeface="Arial" panose="020B0604020202020204" pitchFamily="34" charset="0"/>
              <a:cs typeface="Arial" panose="020B0604020202020204" pitchFamily="34" charset="0"/>
            </a:endParaRPr>
          </a:p>
          <a:p>
            <a:r>
              <a:rPr lang="en-US" altLang="ko-KR" sz="1400" b="0" i="0" dirty="0">
                <a:solidFill>
                  <a:srgbClr val="404040"/>
                </a:solidFill>
                <a:effectLst/>
                <a:latin typeface="Arial" panose="020B0604020202020204" pitchFamily="34" charset="0"/>
                <a:cs typeface="Arial" panose="020B0604020202020204" pitchFamily="34" charset="0"/>
              </a:rPr>
              <a:t>p(</a:t>
            </a:r>
            <a:r>
              <a:rPr lang="en-US" altLang="ko-KR" sz="1400" b="0" i="0" dirty="0" err="1">
                <a:solidFill>
                  <a:srgbClr val="404040"/>
                </a:solidFill>
                <a:effectLst/>
                <a:latin typeface="Arial" panose="020B0604020202020204" pitchFamily="34" charset="0"/>
                <a:cs typeface="Arial" panose="020B0604020202020204" pitchFamily="34" charset="0"/>
              </a:rPr>
              <a:t>exp</a:t>
            </a:r>
            <a:r>
              <a:rPr lang="en-US" altLang="ko-KR" sz="1400" b="0" i="0" dirty="0">
                <a:solidFill>
                  <a:srgbClr val="404040"/>
                </a:solidFill>
                <a:effectLst/>
                <a:latin typeface="Arial" panose="020B0604020202020204" pitchFamily="34" charset="0"/>
                <a:cs typeface="Arial" panose="020B0604020202020204" pitchFamily="34" charset="0"/>
              </a:rPr>
              <a:t>): probability of observing </a:t>
            </a:r>
            <a:r>
              <a:rPr lang="en-US" altLang="ko-KR" sz="1400" b="0" i="0" dirty="0" err="1">
                <a:solidFill>
                  <a:srgbClr val="404040"/>
                </a:solidFill>
                <a:effectLst/>
                <a:latin typeface="Arial" panose="020B0604020202020204" pitchFamily="34" charset="0"/>
                <a:cs typeface="Arial" panose="020B0604020202020204" pitchFamily="34" charset="0"/>
              </a:rPr>
              <a:t>exp</a:t>
            </a:r>
            <a:r>
              <a:rPr lang="en-US" altLang="ko-KR" sz="1400" b="0" i="0" dirty="0">
                <a:solidFill>
                  <a:srgbClr val="404040"/>
                </a:solidFill>
                <a:effectLst/>
                <a:latin typeface="Arial" panose="020B0604020202020204" pitchFamily="34" charset="0"/>
                <a:cs typeface="Arial" panose="020B0604020202020204" pitchFamily="34" charset="0"/>
              </a:rPr>
              <a:t> in the radius size of interest.</a:t>
            </a:r>
            <a:endParaRPr lang="ko-KR" altLang="en-US" sz="14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DC9A6C17-9509-AD4A-9FAC-12802FE00356}"/>
              </a:ext>
            </a:extLst>
          </p:cNvPr>
          <p:cNvSpPr txBox="1"/>
          <p:nvPr/>
        </p:nvSpPr>
        <p:spPr>
          <a:xfrm>
            <a:off x="0" y="11875"/>
            <a:ext cx="1413532" cy="292388"/>
          </a:xfrm>
          <a:prstGeom prst="rect">
            <a:avLst/>
          </a:prstGeom>
          <a:noFill/>
        </p:spPr>
        <p:txBody>
          <a:bodyPr wrap="square" rtlCol="0">
            <a:spAutoFit/>
          </a:bodyPr>
          <a:lstStyle/>
          <a:p>
            <a:r>
              <a:rPr lang="en-US" altLang="ko-KR" sz="1300" dirty="0">
                <a:solidFill>
                  <a:srgbClr val="DDC5D0"/>
                </a:solidFill>
                <a:latin typeface="Arial" panose="020B0604020202020204" pitchFamily="34" charset="0"/>
                <a:cs typeface="Arial" panose="020B0604020202020204" pitchFamily="34" charset="0"/>
              </a:rPr>
              <a:t>Install </a:t>
            </a:r>
            <a:r>
              <a:rPr lang="en-US" altLang="ko-KR" sz="1300" dirty="0" err="1">
                <a:solidFill>
                  <a:srgbClr val="DDC5D0"/>
                </a:solidFill>
                <a:latin typeface="Arial" panose="020B0604020202020204" pitchFamily="34" charset="0"/>
                <a:cs typeface="Arial" panose="020B0604020202020204" pitchFamily="34" charset="0"/>
              </a:rPr>
              <a:t>squidpy</a:t>
            </a:r>
            <a:endParaRPr lang="en-KR" sz="1300" dirty="0">
              <a:solidFill>
                <a:srgbClr val="DDC5D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D28A076-5224-494C-8536-F8F310499DB0}"/>
              </a:ext>
            </a:extLst>
          </p:cNvPr>
          <p:cNvSpPr txBox="1"/>
          <p:nvPr/>
        </p:nvSpPr>
        <p:spPr>
          <a:xfrm>
            <a:off x="1711815" y="11875"/>
            <a:ext cx="1632518" cy="292388"/>
          </a:xfrm>
          <a:prstGeom prst="rect">
            <a:avLst/>
          </a:prstGeom>
          <a:noFill/>
        </p:spPr>
        <p:txBody>
          <a:bodyPr wrap="square" rtlCol="0">
            <a:spAutoFit/>
          </a:bodyPr>
          <a:lstStyle/>
          <a:p>
            <a:r>
              <a:rPr lang="en-US" sz="1300" dirty="0">
                <a:solidFill>
                  <a:srgbClr val="DDC5D1"/>
                </a:solidFill>
                <a:latin typeface="Arial" panose="020B0604020202020204" pitchFamily="34" charset="0"/>
                <a:cs typeface="Arial" panose="020B0604020202020204" pitchFamily="34" charset="0"/>
              </a:rPr>
              <a:t>Convert /Load data</a:t>
            </a:r>
            <a:endParaRPr lang="en-KR" sz="1300" dirty="0">
              <a:solidFill>
                <a:srgbClr val="DDC5D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CDDFFA-008D-9044-96A9-21CA60A78182}"/>
              </a:ext>
            </a:extLst>
          </p:cNvPr>
          <p:cNvSpPr txBox="1"/>
          <p:nvPr/>
        </p:nvSpPr>
        <p:spPr>
          <a:xfrm>
            <a:off x="3863658" y="11875"/>
            <a:ext cx="2757275" cy="292388"/>
          </a:xfrm>
          <a:prstGeom prst="rect">
            <a:avLst/>
          </a:prstGeom>
          <a:noFill/>
        </p:spPr>
        <p:txBody>
          <a:bodyPr wrap="square" rtlCol="0">
            <a:spAutoFit/>
          </a:bodyPr>
          <a:lstStyle/>
          <a:p>
            <a:r>
              <a:rPr lang="en-US" sz="1300" dirty="0">
                <a:solidFill>
                  <a:srgbClr val="DDC5D1"/>
                </a:solidFill>
                <a:latin typeface="Arial" panose="020B0604020202020204" pitchFamily="34" charset="0"/>
                <a:cs typeface="Arial" panose="020B0604020202020204" pitchFamily="34" charset="0"/>
              </a:rPr>
              <a:t>Neighborhood enrichment analysis</a:t>
            </a:r>
            <a:endParaRPr lang="en-KR" sz="1300" dirty="0">
              <a:solidFill>
                <a:srgbClr val="DDC5D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367A3F77-A6DD-734D-9118-A1EBC9806819}"/>
              </a:ext>
            </a:extLst>
          </p:cNvPr>
          <p:cNvSpPr txBox="1"/>
          <p:nvPr/>
        </p:nvSpPr>
        <p:spPr>
          <a:xfrm>
            <a:off x="7086601" y="11875"/>
            <a:ext cx="2057400" cy="292388"/>
          </a:xfrm>
          <a:prstGeom prst="rect">
            <a:avLst/>
          </a:prstGeom>
          <a:noFill/>
        </p:spPr>
        <p:txBody>
          <a:bodyPr wrap="square" rtlCol="0">
            <a:spAutoFit/>
          </a:bodyPr>
          <a:lstStyle/>
          <a:p>
            <a:r>
              <a:rPr lang="en-US" altLang="ko-Kore-US" sz="1300" b="1" dirty="0">
                <a:solidFill>
                  <a:schemeClr val="bg1"/>
                </a:solidFill>
                <a:latin typeface="Arial" panose="020B0604020202020204" pitchFamily="34" charset="0"/>
                <a:cs typeface="Arial" panose="020B0604020202020204" pitchFamily="34" charset="0"/>
              </a:rPr>
              <a:t>Co-occurrence analysis</a:t>
            </a:r>
            <a:endParaRPr lang="en-KR" altLang="ko-KR" sz="1300" b="1" dirty="0">
              <a:solidFill>
                <a:schemeClr val="bg1"/>
              </a:solidFill>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4AAFF9BA-062A-DC46-A487-E64086986F66}"/>
              </a:ext>
            </a:extLst>
          </p:cNvPr>
          <p:cNvCxnSpPr>
            <a:cxnSpLocks/>
            <a:stCxn id="21" idx="3"/>
            <a:endCxn id="22" idx="1"/>
          </p:cNvCxnSpPr>
          <p:nvPr/>
        </p:nvCxnSpPr>
        <p:spPr>
          <a:xfrm>
            <a:off x="6620933" y="158069"/>
            <a:ext cx="46566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3E83C7A-6F66-D140-B305-7E2735439AF1}"/>
              </a:ext>
            </a:extLst>
          </p:cNvPr>
          <p:cNvCxnSpPr>
            <a:cxnSpLocks/>
            <a:stCxn id="20" idx="3"/>
            <a:endCxn id="21" idx="1"/>
          </p:cNvCxnSpPr>
          <p:nvPr/>
        </p:nvCxnSpPr>
        <p:spPr>
          <a:xfrm>
            <a:off x="3344333" y="158069"/>
            <a:ext cx="519325"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7">
            <a:extLst>
              <a:ext uri="{FF2B5EF4-FFF2-40B4-BE49-F238E27FC236}">
                <a16:creationId xmlns:a16="http://schemas.microsoft.com/office/drawing/2014/main" id="{91D65D47-34F3-3A43-B59F-3D7967F4AAA7}"/>
              </a:ext>
            </a:extLst>
          </p:cNvPr>
          <p:cNvCxnSpPr>
            <a:cxnSpLocks/>
            <a:endCxn id="20" idx="1"/>
          </p:cNvCxnSpPr>
          <p:nvPr/>
        </p:nvCxnSpPr>
        <p:spPr>
          <a:xfrm>
            <a:off x="1242648" y="158069"/>
            <a:ext cx="469167"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0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72151" y="584976"/>
            <a:ext cx="7919154" cy="783830"/>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Visualizing Co-occurrence of other cell types with </a:t>
            </a:r>
            <a:b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Oligodendrocytes</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62</a:t>
            </a:fld>
            <a:endParaRPr lang="ko-KR" altLang="en-US" dirty="0"/>
          </a:p>
        </p:txBody>
      </p:sp>
      <p:sp>
        <p:nvSpPr>
          <p:cNvPr id="9" name="TextBox 8">
            <a:extLst>
              <a:ext uri="{FF2B5EF4-FFF2-40B4-BE49-F238E27FC236}">
                <a16:creationId xmlns:a16="http://schemas.microsoft.com/office/drawing/2014/main" id="{61446E9F-2AC6-F994-1F6E-BA077BEF0F9C}"/>
              </a:ext>
            </a:extLst>
          </p:cNvPr>
          <p:cNvSpPr txBox="1"/>
          <p:nvPr/>
        </p:nvSpPr>
        <p:spPr>
          <a:xfrm>
            <a:off x="310447" y="2933958"/>
            <a:ext cx="7880858" cy="738664"/>
          </a:xfrm>
          <a:prstGeom prst="rect">
            <a:avLst/>
          </a:prstGeom>
          <a:noFill/>
        </p:spPr>
        <p:txBody>
          <a:bodyPr wrap="square">
            <a:spAutoFit/>
          </a:bodyPr>
          <a:lstStyle/>
          <a:p>
            <a:r>
              <a:rPr lang="en-US" altLang="ko-KR" sz="1400" dirty="0">
                <a:solidFill>
                  <a:srgbClr val="404040"/>
                </a:solidFill>
                <a:latin typeface="Arial" panose="020B0604020202020204" pitchFamily="34" charset="0"/>
                <a:cs typeface="Arial" panose="020B0604020202020204" pitchFamily="34" charset="0"/>
              </a:rPr>
              <a:t>Visualizing the result of Co-occurrence score with Oligodendrocytes. </a:t>
            </a:r>
          </a:p>
          <a:p>
            <a:r>
              <a:rPr lang="en-US" altLang="ko-KR" sz="1400" dirty="0">
                <a:solidFill>
                  <a:srgbClr val="404040"/>
                </a:solidFill>
                <a:latin typeface="Arial" panose="020B0604020202020204" pitchFamily="34" charset="0"/>
                <a:cs typeface="Arial" panose="020B0604020202020204" pitchFamily="34" charset="0"/>
              </a:rPr>
              <a:t>Similar to neighborhood enrichment result, though not the highest, Oligo shows high Co-occurrence score when the distance (=radii) is small.</a:t>
            </a:r>
          </a:p>
        </p:txBody>
      </p:sp>
      <p:sp>
        <p:nvSpPr>
          <p:cNvPr id="25" name="직사각형 5">
            <a:extLst>
              <a:ext uri="{FF2B5EF4-FFF2-40B4-BE49-F238E27FC236}">
                <a16:creationId xmlns:a16="http://schemas.microsoft.com/office/drawing/2014/main" id="{64C64D0D-FC82-CB47-91D7-892E0D46C2D1}"/>
              </a:ext>
            </a:extLst>
          </p:cNvPr>
          <p:cNvSpPr/>
          <p:nvPr/>
        </p:nvSpPr>
        <p:spPr>
          <a:xfrm>
            <a:off x="266700" y="1500090"/>
            <a:ext cx="7962900" cy="1327583"/>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b="1" dirty="0">
                <a:solidFill>
                  <a:schemeClr val="tx1"/>
                </a:solidFill>
                <a:cs typeface="Courier New" panose="02070309020205020404" pitchFamily="49" charset="0"/>
              </a:rPr>
              <a:t>In Python</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300" dirty="0">
                <a:solidFill>
                  <a:schemeClr val="tx1"/>
                </a:solidFill>
                <a:latin typeface="Arial" panose="020B0604020202020204" pitchFamily="34" charset="0"/>
                <a:cs typeface="Arial" panose="020B0604020202020204" pitchFamily="34" charset="0"/>
              </a:rPr>
              <a:t># Set </a:t>
            </a:r>
            <a:r>
              <a:rPr lang="en-US" altLang="ko-KR" sz="1300" dirty="0" err="1">
                <a:solidFill>
                  <a:schemeClr val="tx1"/>
                </a:solidFill>
                <a:latin typeface="Arial" panose="020B0604020202020204" pitchFamily="34" charset="0"/>
                <a:cs typeface="Arial" panose="020B0604020202020204" pitchFamily="34" charset="0"/>
              </a:rPr>
              <a:t>cond</a:t>
            </a:r>
            <a:r>
              <a:rPr lang="en-US" altLang="ko-KR" sz="1300" dirty="0">
                <a:solidFill>
                  <a:schemeClr val="tx1"/>
                </a:solidFill>
                <a:latin typeface="Arial" panose="020B0604020202020204" pitchFamily="34" charset="0"/>
                <a:cs typeface="Arial" panose="020B0604020202020204" pitchFamily="34" charset="0"/>
              </a:rPr>
              <a:t> as Oligo by </a:t>
            </a:r>
            <a:r>
              <a:rPr lang="en-US" altLang="ko-KR" sz="1300" dirty="0" err="1">
                <a:solidFill>
                  <a:schemeClr val="tx1"/>
                </a:solidFill>
                <a:latin typeface="Arial" panose="020B0604020202020204" pitchFamily="34" charset="0"/>
                <a:cs typeface="Arial" panose="020B0604020202020204" pitchFamily="34" charset="0"/>
              </a:rPr>
              <a:t>param</a:t>
            </a:r>
            <a:r>
              <a:rPr lang="en-US" altLang="ko-KR" sz="1300" dirty="0">
                <a:solidFill>
                  <a:schemeClr val="tx1"/>
                </a:solidFill>
                <a:latin typeface="Arial" panose="020B0604020202020204" pitchFamily="34" charset="0"/>
                <a:cs typeface="Arial" panose="020B0604020202020204" pitchFamily="34" charset="0"/>
              </a:rPr>
              <a:t> ‘clusters’ </a:t>
            </a:r>
          </a:p>
          <a:p>
            <a:r>
              <a:rPr lang="en-US" altLang="ko-KR" sz="1500" dirty="0" err="1">
                <a:solidFill>
                  <a:schemeClr val="tx1"/>
                </a:solidFill>
                <a:latin typeface="Courier New" panose="02070309020205020404" pitchFamily="49" charset="0"/>
                <a:cs typeface="Courier New" panose="02070309020205020404" pitchFamily="49" charset="0"/>
              </a:rPr>
              <a:t>sq.pl.co_occurrence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adata</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cluster_key</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spacexr_first_type</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b="1" dirty="0">
                <a:solidFill>
                  <a:schemeClr val="tx1"/>
                </a:solidFill>
                <a:latin typeface="Courier New" panose="02070309020205020404" pitchFamily="49" charset="0"/>
                <a:cs typeface="Courier New" panose="02070309020205020404" pitchFamily="49" charset="0"/>
              </a:rPr>
              <a:t>clusters=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b="1" dirty="0">
                <a:solidFill>
                  <a:schemeClr val="tx1"/>
                </a:solidFill>
                <a:latin typeface="Courier New" panose="02070309020205020404" pitchFamily="49" charset="0"/>
                <a:cs typeface="Courier New" panose="02070309020205020404" pitchFamily="49" charset="0"/>
              </a:rPr>
              <a:t>Oligo</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figsize</a:t>
            </a:r>
            <a:r>
              <a:rPr lang="en-US" altLang="ko-KR" sz="1500" dirty="0">
                <a:solidFill>
                  <a:schemeClr val="tx1"/>
                </a:solidFill>
                <a:latin typeface="Courier New" panose="02070309020205020404" pitchFamily="49" charset="0"/>
                <a:cs typeface="Courier New" panose="02070309020205020404" pitchFamily="49" charset="0"/>
              </a:rPr>
              <a:t>=(8*1.2, 4*1.2))</a:t>
            </a:r>
          </a:p>
        </p:txBody>
      </p:sp>
      <p:grpSp>
        <p:nvGrpSpPr>
          <p:cNvPr id="29" name="Group 28">
            <a:extLst>
              <a:ext uri="{FF2B5EF4-FFF2-40B4-BE49-F238E27FC236}">
                <a16:creationId xmlns:a16="http://schemas.microsoft.com/office/drawing/2014/main" id="{2ED91D92-076C-5E4E-ACCA-7B4844AB44E5}"/>
              </a:ext>
            </a:extLst>
          </p:cNvPr>
          <p:cNvGrpSpPr/>
          <p:nvPr/>
        </p:nvGrpSpPr>
        <p:grpSpPr>
          <a:xfrm>
            <a:off x="1964700" y="3562099"/>
            <a:ext cx="6264900" cy="3159377"/>
            <a:chOff x="1798897" y="3540554"/>
            <a:chExt cx="6264900" cy="3159377"/>
          </a:xfrm>
        </p:grpSpPr>
        <p:pic>
          <p:nvPicPr>
            <p:cNvPr id="12" name="Picture 11">
              <a:extLst>
                <a:ext uri="{FF2B5EF4-FFF2-40B4-BE49-F238E27FC236}">
                  <a16:creationId xmlns:a16="http://schemas.microsoft.com/office/drawing/2014/main" id="{59C78B11-CAFD-6D49-A943-F4F0BE8AEB16}"/>
                </a:ext>
              </a:extLst>
            </p:cNvPr>
            <p:cNvPicPr>
              <a:picLocks noChangeAspect="1"/>
            </p:cNvPicPr>
            <p:nvPr/>
          </p:nvPicPr>
          <p:blipFill>
            <a:blip r:embed="rId2"/>
            <a:stretch>
              <a:fillRect/>
            </a:stretch>
          </p:blipFill>
          <p:spPr>
            <a:xfrm>
              <a:off x="1798897" y="3540554"/>
              <a:ext cx="6264900" cy="3159377"/>
            </a:xfrm>
            <a:prstGeom prst="rect">
              <a:avLst/>
            </a:prstGeom>
          </p:spPr>
        </p:pic>
        <p:cxnSp>
          <p:nvCxnSpPr>
            <p:cNvPr id="26" name="Straight Arrow Connector 25">
              <a:extLst>
                <a:ext uri="{FF2B5EF4-FFF2-40B4-BE49-F238E27FC236}">
                  <a16:creationId xmlns:a16="http://schemas.microsoft.com/office/drawing/2014/main" id="{578A4055-707D-474B-A61B-4B3F7791E076}"/>
                </a:ext>
              </a:extLst>
            </p:cNvPr>
            <p:cNvCxnSpPr>
              <a:cxnSpLocks/>
            </p:cNvCxnSpPr>
            <p:nvPr/>
          </p:nvCxnSpPr>
          <p:spPr>
            <a:xfrm flipV="1">
              <a:off x="2128058" y="4224048"/>
              <a:ext cx="249383" cy="1579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3796620-66A9-0A41-8D25-9754A8CE5843}"/>
                </a:ext>
              </a:extLst>
            </p:cNvPr>
            <p:cNvSpPr/>
            <p:nvPr/>
          </p:nvSpPr>
          <p:spPr>
            <a:xfrm>
              <a:off x="7350435" y="5027026"/>
              <a:ext cx="667820" cy="131127"/>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8C6D0E17-0D84-1641-A9F1-212D1A69AAF1}"/>
              </a:ext>
            </a:extLst>
          </p:cNvPr>
          <p:cNvSpPr txBox="1"/>
          <p:nvPr/>
        </p:nvSpPr>
        <p:spPr>
          <a:xfrm>
            <a:off x="0" y="11875"/>
            <a:ext cx="1413532" cy="292388"/>
          </a:xfrm>
          <a:prstGeom prst="rect">
            <a:avLst/>
          </a:prstGeom>
          <a:noFill/>
        </p:spPr>
        <p:txBody>
          <a:bodyPr wrap="square" rtlCol="0">
            <a:spAutoFit/>
          </a:bodyPr>
          <a:lstStyle/>
          <a:p>
            <a:r>
              <a:rPr lang="en-US" altLang="ko-KR" sz="1300" dirty="0">
                <a:solidFill>
                  <a:srgbClr val="DDC5D0"/>
                </a:solidFill>
                <a:latin typeface="Arial" panose="020B0604020202020204" pitchFamily="34" charset="0"/>
                <a:cs typeface="Arial" panose="020B0604020202020204" pitchFamily="34" charset="0"/>
              </a:rPr>
              <a:t>Install </a:t>
            </a:r>
            <a:r>
              <a:rPr lang="en-US" altLang="ko-KR" sz="1300" dirty="0" err="1">
                <a:solidFill>
                  <a:srgbClr val="DDC5D0"/>
                </a:solidFill>
                <a:latin typeface="Arial" panose="020B0604020202020204" pitchFamily="34" charset="0"/>
                <a:cs typeface="Arial" panose="020B0604020202020204" pitchFamily="34" charset="0"/>
              </a:rPr>
              <a:t>squidpy</a:t>
            </a:r>
            <a:endParaRPr lang="en-KR" sz="1300" dirty="0">
              <a:solidFill>
                <a:srgbClr val="DDC5D0"/>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80731A13-850A-D841-8A68-0D33ACC6F7C5}"/>
              </a:ext>
            </a:extLst>
          </p:cNvPr>
          <p:cNvSpPr txBox="1"/>
          <p:nvPr/>
        </p:nvSpPr>
        <p:spPr>
          <a:xfrm>
            <a:off x="1711815" y="11875"/>
            <a:ext cx="1632518" cy="292388"/>
          </a:xfrm>
          <a:prstGeom prst="rect">
            <a:avLst/>
          </a:prstGeom>
          <a:noFill/>
        </p:spPr>
        <p:txBody>
          <a:bodyPr wrap="square" rtlCol="0">
            <a:spAutoFit/>
          </a:bodyPr>
          <a:lstStyle/>
          <a:p>
            <a:r>
              <a:rPr lang="en-US" sz="1300" dirty="0">
                <a:solidFill>
                  <a:srgbClr val="DDC5D1"/>
                </a:solidFill>
                <a:latin typeface="Arial" panose="020B0604020202020204" pitchFamily="34" charset="0"/>
                <a:cs typeface="Arial" panose="020B0604020202020204" pitchFamily="34" charset="0"/>
              </a:rPr>
              <a:t>Convert /Load data</a:t>
            </a:r>
            <a:endParaRPr lang="en-KR" sz="1300" dirty="0">
              <a:solidFill>
                <a:srgbClr val="DDC5D1"/>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C148E1BB-298F-AE48-B97D-C8093CDBEB97}"/>
              </a:ext>
            </a:extLst>
          </p:cNvPr>
          <p:cNvSpPr txBox="1"/>
          <p:nvPr/>
        </p:nvSpPr>
        <p:spPr>
          <a:xfrm>
            <a:off x="3863658" y="11875"/>
            <a:ext cx="2757275" cy="292388"/>
          </a:xfrm>
          <a:prstGeom prst="rect">
            <a:avLst/>
          </a:prstGeom>
          <a:noFill/>
        </p:spPr>
        <p:txBody>
          <a:bodyPr wrap="square" rtlCol="0">
            <a:spAutoFit/>
          </a:bodyPr>
          <a:lstStyle/>
          <a:p>
            <a:r>
              <a:rPr lang="en-US" sz="1300" dirty="0">
                <a:solidFill>
                  <a:srgbClr val="DDC5D1"/>
                </a:solidFill>
                <a:latin typeface="Arial" panose="020B0604020202020204" pitchFamily="34" charset="0"/>
                <a:cs typeface="Arial" panose="020B0604020202020204" pitchFamily="34" charset="0"/>
              </a:rPr>
              <a:t>Neighborhood enrichment analysis</a:t>
            </a:r>
            <a:endParaRPr lang="en-KR" sz="1300" dirty="0">
              <a:solidFill>
                <a:srgbClr val="DDC5D1"/>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957608A1-60E9-1946-AB8B-BE3E508ED03F}"/>
              </a:ext>
            </a:extLst>
          </p:cNvPr>
          <p:cNvSpPr txBox="1"/>
          <p:nvPr/>
        </p:nvSpPr>
        <p:spPr>
          <a:xfrm>
            <a:off x="7086601" y="11875"/>
            <a:ext cx="2057400" cy="292388"/>
          </a:xfrm>
          <a:prstGeom prst="rect">
            <a:avLst/>
          </a:prstGeom>
          <a:noFill/>
        </p:spPr>
        <p:txBody>
          <a:bodyPr wrap="square" rtlCol="0">
            <a:spAutoFit/>
          </a:bodyPr>
          <a:lstStyle/>
          <a:p>
            <a:r>
              <a:rPr lang="en-US" altLang="ko-Kore-US" sz="1300" b="1" dirty="0">
                <a:solidFill>
                  <a:schemeClr val="bg1"/>
                </a:solidFill>
                <a:latin typeface="Arial" panose="020B0604020202020204" pitchFamily="34" charset="0"/>
                <a:cs typeface="Arial" panose="020B0604020202020204" pitchFamily="34" charset="0"/>
              </a:rPr>
              <a:t>Co-occurrence analysis</a:t>
            </a:r>
            <a:endParaRPr lang="en-KR" altLang="ko-KR" sz="1300" b="1" dirty="0">
              <a:solidFill>
                <a:schemeClr val="bg1"/>
              </a:solidFill>
              <a:latin typeface="Arial" panose="020B0604020202020204" pitchFamily="34" charset="0"/>
              <a:cs typeface="Arial" panose="020B0604020202020204" pitchFamily="34" charset="0"/>
            </a:endParaRPr>
          </a:p>
        </p:txBody>
      </p:sp>
      <p:cxnSp>
        <p:nvCxnSpPr>
          <p:cNvPr id="32" name="Straight Connector 31">
            <a:extLst>
              <a:ext uri="{FF2B5EF4-FFF2-40B4-BE49-F238E27FC236}">
                <a16:creationId xmlns:a16="http://schemas.microsoft.com/office/drawing/2014/main" id="{7517B946-ACC8-384E-AC17-E796B3CEA88D}"/>
              </a:ext>
            </a:extLst>
          </p:cNvPr>
          <p:cNvCxnSpPr>
            <a:cxnSpLocks/>
            <a:stCxn id="30" idx="3"/>
            <a:endCxn id="31" idx="1"/>
          </p:cNvCxnSpPr>
          <p:nvPr/>
        </p:nvCxnSpPr>
        <p:spPr>
          <a:xfrm>
            <a:off x="6620933" y="158069"/>
            <a:ext cx="46566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CE2F410-2FFB-874E-8FC1-19CE122179C1}"/>
              </a:ext>
            </a:extLst>
          </p:cNvPr>
          <p:cNvCxnSpPr>
            <a:cxnSpLocks/>
            <a:stCxn id="27" idx="3"/>
            <a:endCxn id="30" idx="1"/>
          </p:cNvCxnSpPr>
          <p:nvPr/>
        </p:nvCxnSpPr>
        <p:spPr>
          <a:xfrm>
            <a:off x="3344333" y="158069"/>
            <a:ext cx="519325"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17">
            <a:extLst>
              <a:ext uri="{FF2B5EF4-FFF2-40B4-BE49-F238E27FC236}">
                <a16:creationId xmlns:a16="http://schemas.microsoft.com/office/drawing/2014/main" id="{5D561351-DFBF-514B-92B5-C06D46AB132A}"/>
              </a:ext>
            </a:extLst>
          </p:cNvPr>
          <p:cNvCxnSpPr>
            <a:cxnSpLocks/>
            <a:endCxn id="27" idx="1"/>
          </p:cNvCxnSpPr>
          <p:nvPr/>
        </p:nvCxnSpPr>
        <p:spPr>
          <a:xfrm>
            <a:off x="1242648" y="158069"/>
            <a:ext cx="469167"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74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9624F2-42F9-9802-3F9F-D4DC45B5BB4F}"/>
              </a:ext>
            </a:extLst>
          </p:cNvPr>
          <p:cNvSpPr txBox="1"/>
          <p:nvPr/>
        </p:nvSpPr>
        <p:spPr>
          <a:xfrm>
            <a:off x="749512" y="2767280"/>
            <a:ext cx="8033500" cy="1323439"/>
          </a:xfrm>
          <a:prstGeom prst="rect">
            <a:avLst/>
          </a:prstGeom>
          <a:noFill/>
        </p:spPr>
        <p:txBody>
          <a:bodyPr wrap="square" rtlCol="0">
            <a:spAutoFit/>
          </a:bodyPr>
          <a:lstStyle/>
          <a:p>
            <a:r>
              <a:rPr lang="en-US" altLang="ko-KR" sz="4000" b="1" dirty="0">
                <a:solidFill>
                  <a:srgbClr val="C85059"/>
                </a:solidFill>
                <a:latin typeface="Arial" panose="020B0604020202020204" pitchFamily="34" charset="0"/>
                <a:cs typeface="Arial" panose="020B0604020202020204" pitchFamily="34" charset="0"/>
              </a:rPr>
              <a:t>7. Cell-cell interaction analysis </a:t>
            </a:r>
          </a:p>
          <a:p>
            <a:r>
              <a:rPr lang="en-US" altLang="ko-KR" sz="4000" b="1" dirty="0">
                <a:solidFill>
                  <a:srgbClr val="C85059"/>
                </a:solidFill>
                <a:latin typeface="Arial" panose="020B0604020202020204" pitchFamily="34" charset="0"/>
                <a:cs typeface="Arial" panose="020B0604020202020204" pitchFamily="34" charset="0"/>
              </a:rPr>
              <a:t>	 - </a:t>
            </a:r>
            <a:r>
              <a:rPr lang="en-US" altLang="ko-KR" sz="4000" b="1" dirty="0" err="1">
                <a:solidFill>
                  <a:srgbClr val="C85059"/>
                </a:solidFill>
                <a:latin typeface="Arial" panose="020B0604020202020204" pitchFamily="34" charset="0"/>
                <a:cs typeface="Arial" panose="020B0604020202020204" pitchFamily="34" charset="0"/>
              </a:rPr>
              <a:t>Cellchat</a:t>
            </a:r>
            <a:endParaRPr lang="ko-KR" altLang="en-US" sz="4000" b="1" dirty="0">
              <a:solidFill>
                <a:srgbClr val="C850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4282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308114" y="1202136"/>
            <a:ext cx="8607285" cy="2226864"/>
          </a:xfrm>
        </p:spPr>
        <p:txBody>
          <a:bodyPr>
            <a:noAutofit/>
          </a:bodyPr>
          <a:lstStyle/>
          <a:p>
            <a:pPr marL="0" indent="0">
              <a:lnSpc>
                <a:spcPct val="100000"/>
              </a:lnSpc>
              <a:buNone/>
            </a:pPr>
            <a:r>
              <a:rPr lang="en-US" sz="1600" dirty="0" err="1">
                <a:latin typeface="Arial" panose="020B0604020202020204" pitchFamily="34" charset="0"/>
                <a:cs typeface="Arial" panose="020B0604020202020204" pitchFamily="34" charset="0"/>
              </a:rPr>
              <a:t>CellChat</a:t>
            </a:r>
            <a:r>
              <a:rPr lang="en-US" sz="1600" dirty="0">
                <a:latin typeface="Arial" panose="020B0604020202020204" pitchFamily="34" charset="0"/>
                <a:cs typeface="Arial" panose="020B0604020202020204" pitchFamily="34" charset="0"/>
              </a:rPr>
              <a:t> is an useful tool to </a:t>
            </a:r>
            <a:r>
              <a:rPr lang="en-US" sz="1600" b="1" dirty="0">
                <a:latin typeface="Arial" panose="020B0604020202020204" pitchFamily="34" charset="0"/>
                <a:cs typeface="Arial" panose="020B0604020202020204" pitchFamily="34" charset="0"/>
              </a:rPr>
              <a:t>quantitatively infer and analyze intercellular communication networks</a:t>
            </a:r>
            <a:r>
              <a:rPr lang="en-US" sz="1600" dirty="0">
                <a:latin typeface="Arial" panose="020B0604020202020204" pitchFamily="34" charset="0"/>
                <a:cs typeface="Arial" panose="020B0604020202020204" pitchFamily="34" charset="0"/>
              </a:rPr>
              <a:t> from single-cell RNA-sequencing data and spatial transcriptomics data.</a:t>
            </a:r>
          </a:p>
          <a:p>
            <a:pPr marL="0" indent="0">
              <a:lnSpc>
                <a:spcPct val="100000"/>
              </a:lnSpc>
              <a:buNone/>
            </a:pPr>
            <a:r>
              <a:rPr lang="en-US" sz="1600" dirty="0">
                <a:latin typeface="Arial" panose="020B0604020202020204" pitchFamily="34" charset="0"/>
                <a:cs typeface="Arial" panose="020B0604020202020204" pitchFamily="34" charset="0"/>
              </a:rPr>
              <a:t>Requires </a:t>
            </a:r>
            <a:r>
              <a:rPr lang="en-US" sz="1600" b="1" dirty="0">
                <a:latin typeface="Arial" panose="020B0604020202020204" pitchFamily="34" charset="0"/>
                <a:cs typeface="Arial" panose="020B0604020202020204" pitchFamily="34" charset="0"/>
              </a:rPr>
              <a:t>gene expression</a:t>
            </a:r>
            <a:r>
              <a:rPr lang="en-US" sz="1600" dirty="0">
                <a:latin typeface="Arial" panose="020B0604020202020204" pitchFamily="34" charset="0"/>
                <a:cs typeface="Arial" panose="020B0604020202020204" pitchFamily="34" charset="0"/>
              </a:rPr>
              <a:t> and </a:t>
            </a:r>
            <a:r>
              <a:rPr lang="en-US" sz="1600" b="1" dirty="0">
                <a:latin typeface="Arial" panose="020B0604020202020204" pitchFamily="34" charset="0"/>
                <a:cs typeface="Arial" panose="020B0604020202020204" pitchFamily="34" charset="0"/>
              </a:rPr>
              <a:t>spatial location data</a:t>
            </a:r>
            <a:r>
              <a:rPr lang="en-US" sz="1600" dirty="0">
                <a:latin typeface="Arial" panose="020B0604020202020204" pitchFamily="34" charset="0"/>
                <a:cs typeface="Arial" panose="020B0604020202020204" pitchFamily="34" charset="0"/>
              </a:rPr>
              <a:t> of spots/cells as the user input and models the probability of cell-cell communication by integrating gene expression with spatial distance as well as prior knowledge of the interactions between signaling ligands, receptors and their cofactors</a:t>
            </a:r>
            <a:r>
              <a:rPr lang="en-US" altLang="ko-KR" sz="1600"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64</a:t>
            </a:fld>
            <a:endParaRPr lang="en-KR" dirty="0"/>
          </a:p>
        </p:txBody>
      </p:sp>
      <p:sp>
        <p:nvSpPr>
          <p:cNvPr id="7" name="제목 12">
            <a:extLst>
              <a:ext uri="{FF2B5EF4-FFF2-40B4-BE49-F238E27FC236}">
                <a16:creationId xmlns:a16="http://schemas.microsoft.com/office/drawing/2014/main" id="{26CEA5E9-2689-0742-AF0A-31F03B9DC1BE}"/>
              </a:ext>
            </a:extLst>
          </p:cNvPr>
          <p:cNvSpPr txBox="1">
            <a:spLocks/>
          </p:cNvSpPr>
          <p:nvPr/>
        </p:nvSpPr>
        <p:spPr>
          <a:xfrm>
            <a:off x="308114" y="584974"/>
            <a:ext cx="7661910"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What is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CellChat</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3314" name="Picture 2">
            <a:extLst>
              <a:ext uri="{FF2B5EF4-FFF2-40B4-BE49-F238E27FC236}">
                <a16:creationId xmlns:a16="http://schemas.microsoft.com/office/drawing/2014/main" id="{0B08FFDB-7FD1-994D-9C83-4AFA1FCACE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419" y="3429000"/>
            <a:ext cx="3869467" cy="19159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56AAB5-67E2-1248-A44A-D0A80D883AD8}"/>
              </a:ext>
            </a:extLst>
          </p:cNvPr>
          <p:cNvSpPr txBox="1"/>
          <p:nvPr/>
        </p:nvSpPr>
        <p:spPr>
          <a:xfrm>
            <a:off x="308114" y="6138803"/>
            <a:ext cx="7935774" cy="400110"/>
          </a:xfrm>
          <a:prstGeom prst="rect">
            <a:avLst/>
          </a:prstGeom>
          <a:noFill/>
        </p:spPr>
        <p:txBody>
          <a:bodyPr wrap="square">
            <a:spAutoFit/>
          </a:bodyPr>
          <a:lstStyle/>
          <a:p>
            <a:pPr marL="0" indent="0">
              <a:lnSpc>
                <a:spcPct val="100000"/>
              </a:lnSpc>
              <a:buNone/>
            </a:pPr>
            <a:r>
              <a:rPr lang="en-US" sz="1000" dirty="0">
                <a:solidFill>
                  <a:schemeClr val="tx1">
                    <a:lumMod val="50000"/>
                    <a:lumOff val="50000"/>
                  </a:schemeClr>
                </a:solidFill>
                <a:latin typeface="Arial" panose="020B0604020202020204" pitchFamily="34" charset="0"/>
                <a:cs typeface="Arial" panose="020B0604020202020204" pitchFamily="34" charset="0"/>
              </a:rPr>
              <a:t>JIN, </a:t>
            </a:r>
            <a:r>
              <a:rPr lang="en-US" sz="1000" dirty="0" err="1">
                <a:solidFill>
                  <a:schemeClr val="tx1">
                    <a:lumMod val="50000"/>
                    <a:lumOff val="50000"/>
                  </a:schemeClr>
                </a:solidFill>
                <a:latin typeface="Arial" panose="020B0604020202020204" pitchFamily="34" charset="0"/>
                <a:cs typeface="Arial" panose="020B0604020202020204" pitchFamily="34" charset="0"/>
              </a:rPr>
              <a:t>Suoqin</a:t>
            </a:r>
            <a:r>
              <a:rPr lang="en-US" sz="1000" dirty="0">
                <a:solidFill>
                  <a:schemeClr val="tx1">
                    <a:lumMod val="50000"/>
                    <a:lumOff val="50000"/>
                  </a:schemeClr>
                </a:solidFill>
                <a:latin typeface="Arial" panose="020B0604020202020204" pitchFamily="34" charset="0"/>
                <a:cs typeface="Arial" panose="020B0604020202020204" pitchFamily="34" charset="0"/>
              </a:rPr>
              <a:t>, et al. Inference and analysis of cell-cell communication using </a:t>
            </a:r>
            <a:r>
              <a:rPr lang="en-US" sz="1000" dirty="0" err="1">
                <a:solidFill>
                  <a:schemeClr val="tx1">
                    <a:lumMod val="50000"/>
                    <a:lumOff val="50000"/>
                  </a:schemeClr>
                </a:solidFill>
                <a:latin typeface="Arial" panose="020B0604020202020204" pitchFamily="34" charset="0"/>
                <a:cs typeface="Arial" panose="020B0604020202020204" pitchFamily="34" charset="0"/>
              </a:rPr>
              <a:t>CellChat</a:t>
            </a:r>
            <a:r>
              <a:rPr lang="en-US" sz="1000" dirty="0">
                <a:solidFill>
                  <a:schemeClr val="tx1">
                    <a:lumMod val="50000"/>
                    <a:lumOff val="50000"/>
                  </a:schemeClr>
                </a:solidFill>
                <a:latin typeface="Arial" panose="020B0604020202020204" pitchFamily="34" charset="0"/>
                <a:cs typeface="Arial" panose="020B0604020202020204" pitchFamily="34" charset="0"/>
              </a:rPr>
              <a:t>. Nature communications, 2021, 12.1: 1-20.</a:t>
            </a:r>
          </a:p>
          <a:p>
            <a:pPr marL="0" indent="0">
              <a:lnSpc>
                <a:spcPct val="100000"/>
              </a:lnSpc>
              <a:buNone/>
            </a:pPr>
            <a:r>
              <a:rPr lang="en-US" sz="1000" dirty="0">
                <a:solidFill>
                  <a:schemeClr val="tx1">
                    <a:lumMod val="50000"/>
                    <a:lumOff val="50000"/>
                  </a:schemeClr>
                </a:solidFill>
                <a:latin typeface="Arial" panose="020B0604020202020204" pitchFamily="34" charset="0"/>
                <a:cs typeface="Arial" panose="020B0604020202020204" pitchFamily="34" charset="0"/>
              </a:rPr>
              <a:t>https://</a:t>
            </a:r>
            <a:r>
              <a:rPr lang="en-US" sz="1000" dirty="0" err="1">
                <a:solidFill>
                  <a:schemeClr val="tx1">
                    <a:lumMod val="50000"/>
                    <a:lumOff val="50000"/>
                  </a:schemeClr>
                </a:solidFill>
                <a:latin typeface="Arial" panose="020B0604020202020204" pitchFamily="34" charset="0"/>
                <a:cs typeface="Arial" panose="020B0604020202020204" pitchFamily="34" charset="0"/>
              </a:rPr>
              <a:t>htmlpreview.github.io</a:t>
            </a:r>
            <a:r>
              <a:rPr lang="en-US" sz="1000" dirty="0">
                <a:solidFill>
                  <a:schemeClr val="tx1">
                    <a:lumMod val="50000"/>
                    <a:lumOff val="50000"/>
                  </a:schemeClr>
                </a:solidFill>
                <a:latin typeface="Arial" panose="020B0604020202020204" pitchFamily="34" charset="0"/>
                <a:cs typeface="Arial" panose="020B0604020202020204" pitchFamily="34" charset="0"/>
              </a:rPr>
              <a:t>/?https://</a:t>
            </a:r>
            <a:r>
              <a:rPr lang="en-US" sz="1000" dirty="0" err="1">
                <a:solidFill>
                  <a:schemeClr val="tx1">
                    <a:lumMod val="50000"/>
                    <a:lumOff val="50000"/>
                  </a:schemeClr>
                </a:solidFill>
                <a:latin typeface="Arial" panose="020B0604020202020204" pitchFamily="34" charset="0"/>
                <a:cs typeface="Arial" panose="020B0604020202020204" pitchFamily="34" charset="0"/>
              </a:rPr>
              <a:t>github.com</a:t>
            </a:r>
            <a:r>
              <a:rPr lang="en-US" sz="1000" dirty="0">
                <a:solidFill>
                  <a:schemeClr val="tx1">
                    <a:lumMod val="50000"/>
                    <a:lumOff val="50000"/>
                  </a:schemeClr>
                </a:solidFill>
                <a:latin typeface="Arial" panose="020B0604020202020204" pitchFamily="34" charset="0"/>
                <a:cs typeface="Arial" panose="020B0604020202020204" pitchFamily="34" charset="0"/>
              </a:rPr>
              <a:t>/</a:t>
            </a:r>
            <a:r>
              <a:rPr lang="en-US" sz="1000" dirty="0" err="1">
                <a:solidFill>
                  <a:schemeClr val="tx1">
                    <a:lumMod val="50000"/>
                    <a:lumOff val="50000"/>
                  </a:schemeClr>
                </a:solidFill>
                <a:latin typeface="Arial" panose="020B0604020202020204" pitchFamily="34" charset="0"/>
                <a:cs typeface="Arial" panose="020B0604020202020204" pitchFamily="34" charset="0"/>
              </a:rPr>
              <a:t>sqjin</a:t>
            </a:r>
            <a:r>
              <a:rPr lang="en-US" sz="1000" dirty="0">
                <a:solidFill>
                  <a:schemeClr val="tx1">
                    <a:lumMod val="50000"/>
                    <a:lumOff val="50000"/>
                  </a:schemeClr>
                </a:solidFill>
                <a:latin typeface="Arial" panose="020B0604020202020204" pitchFamily="34" charset="0"/>
                <a:cs typeface="Arial" panose="020B0604020202020204" pitchFamily="34" charset="0"/>
              </a:rPr>
              <a:t>/</a:t>
            </a:r>
            <a:r>
              <a:rPr lang="en-US" sz="1000" dirty="0" err="1">
                <a:solidFill>
                  <a:schemeClr val="tx1">
                    <a:lumMod val="50000"/>
                    <a:lumOff val="50000"/>
                  </a:schemeClr>
                </a:solidFill>
                <a:latin typeface="Arial" panose="020B0604020202020204" pitchFamily="34" charset="0"/>
                <a:cs typeface="Arial" panose="020B0604020202020204" pitchFamily="34" charset="0"/>
              </a:rPr>
              <a:t>CellChat</a:t>
            </a:r>
            <a:r>
              <a:rPr lang="en-US" sz="1000" dirty="0">
                <a:solidFill>
                  <a:schemeClr val="tx1">
                    <a:lumMod val="50000"/>
                    <a:lumOff val="50000"/>
                  </a:schemeClr>
                </a:solidFill>
                <a:latin typeface="Arial" panose="020B0604020202020204" pitchFamily="34" charset="0"/>
                <a:cs typeface="Arial" panose="020B0604020202020204" pitchFamily="34" charset="0"/>
              </a:rPr>
              <a:t>/blob/master/tutorial/</a:t>
            </a:r>
            <a:r>
              <a:rPr lang="en-US" sz="1000" dirty="0" err="1">
                <a:solidFill>
                  <a:schemeClr val="tx1">
                    <a:lumMod val="50000"/>
                    <a:lumOff val="50000"/>
                  </a:schemeClr>
                </a:solidFill>
                <a:latin typeface="Arial" panose="020B0604020202020204" pitchFamily="34" charset="0"/>
                <a:cs typeface="Arial" panose="020B0604020202020204" pitchFamily="34" charset="0"/>
              </a:rPr>
              <a:t>CellChat_analysis_of_spatial_imaging_data.html</a:t>
            </a:r>
            <a:endParaRPr lang="en-US" sz="10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54508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800" y="577809"/>
            <a:ext cx="7661910"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Load data</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65</a:t>
            </a:fld>
            <a:endParaRPr lang="ko-KR" altLang="en-US" dirty="0"/>
          </a:p>
        </p:txBody>
      </p:sp>
      <p:sp>
        <p:nvSpPr>
          <p:cNvPr id="7" name="직사각형 5">
            <a:extLst>
              <a:ext uri="{FF2B5EF4-FFF2-40B4-BE49-F238E27FC236}">
                <a16:creationId xmlns:a16="http://schemas.microsoft.com/office/drawing/2014/main" id="{849F55C2-ECD0-254D-9745-059FFDE5C364}"/>
              </a:ext>
            </a:extLst>
          </p:cNvPr>
          <p:cNvSpPr/>
          <p:nvPr/>
        </p:nvSpPr>
        <p:spPr>
          <a:xfrm>
            <a:off x="304801" y="1186004"/>
            <a:ext cx="7924799" cy="3150328"/>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50" dirty="0">
                <a:solidFill>
                  <a:schemeClr val="tx1"/>
                </a:solidFill>
                <a:latin typeface="Arial" panose="020B0604020202020204" pitchFamily="34" charset="0"/>
                <a:cs typeface="Arial" panose="020B0604020202020204" pitchFamily="34" charset="0"/>
              </a:rPr>
              <a:t># </a:t>
            </a:r>
            <a:r>
              <a:rPr lang="en-US" sz="1250" dirty="0">
                <a:solidFill>
                  <a:schemeClr val="tx1"/>
                </a:solidFill>
                <a:latin typeface="Arial" panose="020B0604020202020204" pitchFamily="34" charset="0"/>
                <a:cs typeface="Arial" panose="020B0604020202020204" pitchFamily="34" charset="0"/>
              </a:rPr>
              <a:t>Load cell type annotated </a:t>
            </a:r>
            <a:r>
              <a:rPr lang="en-US" sz="1250" dirty="0" err="1">
                <a:solidFill>
                  <a:schemeClr val="tx1"/>
                </a:solidFill>
                <a:latin typeface="Arial" panose="020B0604020202020204" pitchFamily="34" charset="0"/>
                <a:cs typeface="Arial" panose="020B0604020202020204" pitchFamily="34" charset="0"/>
              </a:rPr>
              <a:t>visium</a:t>
            </a:r>
            <a:r>
              <a:rPr lang="en-US" sz="1250" dirty="0">
                <a:solidFill>
                  <a:schemeClr val="tx1"/>
                </a:solidFill>
                <a:latin typeface="Arial" panose="020B0604020202020204" pitchFamily="34" charset="0"/>
                <a:cs typeface="Arial" panose="020B0604020202020204" pitchFamily="34" charset="0"/>
              </a:rPr>
              <a:t> data and set levels for the downstream analysis.</a:t>
            </a:r>
            <a:endParaRPr lang="en-US" altLang="ko-KR" sz="1250" dirty="0">
              <a:solidFill>
                <a:schemeClr val="tx1"/>
              </a:solidFill>
              <a:latin typeface="Arial" panose="020B0604020202020204" pitchFamily="34" charset="0"/>
              <a:cs typeface="Arial" panose="020B0604020202020204" pitchFamily="34" charset="0"/>
            </a:endParaRPr>
          </a:p>
          <a:p>
            <a:r>
              <a:rPr lang="en-US" altLang="ko-KR" sz="1350" dirty="0" err="1">
                <a:solidFill>
                  <a:schemeClr val="tx1"/>
                </a:solidFill>
                <a:latin typeface="Courier New" panose="02070309020205020404" pitchFamily="49" charset="0"/>
                <a:cs typeface="Courier New" panose="02070309020205020404" pitchFamily="49" charset="0"/>
              </a:rPr>
              <a:t>visium.brain</a:t>
            </a:r>
            <a:r>
              <a:rPr lang="en-US" altLang="ko-KR" sz="1350" dirty="0">
                <a:solidFill>
                  <a:schemeClr val="tx1"/>
                </a:solidFill>
                <a:latin typeface="Courier New" panose="02070309020205020404" pitchFamily="49" charset="0"/>
                <a:cs typeface="Courier New" panose="02070309020205020404" pitchFamily="49" charset="0"/>
              </a:rPr>
              <a:t> = </a:t>
            </a:r>
            <a:r>
              <a:rPr lang="en-US" altLang="ko-KR" sz="1350" dirty="0" err="1">
                <a:solidFill>
                  <a:schemeClr val="tx1"/>
                </a:solidFill>
                <a:latin typeface="Courier New" panose="02070309020205020404" pitchFamily="49" charset="0"/>
                <a:cs typeface="Courier New" panose="02070309020205020404" pitchFamily="49" charset="0"/>
              </a:rPr>
              <a:t>readRDS</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R" sz="1350" dirty="0" err="1">
                <a:solidFill>
                  <a:schemeClr val="tx1"/>
                </a:solidFill>
                <a:latin typeface="Courier New" panose="02070309020205020404" pitchFamily="49" charset="0"/>
                <a:cs typeface="Courier New" panose="02070309020205020404" pitchFamily="49" charset="0"/>
              </a:rPr>
              <a:t>BIML_visium_cortex_annotated.rds</a:t>
            </a:r>
            <a:r>
              <a:rPr lang="en-US" altLang="ko-KR" sz="135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350" dirty="0" err="1">
                <a:solidFill>
                  <a:schemeClr val="tx1"/>
                </a:solidFill>
                <a:latin typeface="Courier New" panose="02070309020205020404" pitchFamily="49" charset="0"/>
                <a:cs typeface="Courier New" panose="02070309020205020404" pitchFamily="49" charset="0"/>
              </a:rPr>
              <a:t>visium.brain$spacexr_first_type</a:t>
            </a:r>
            <a:r>
              <a:rPr lang="en-US" altLang="ko-KR" sz="1350" dirty="0">
                <a:solidFill>
                  <a:schemeClr val="tx1"/>
                </a:solidFill>
                <a:latin typeface="Courier New" panose="02070309020205020404" pitchFamily="49" charset="0"/>
                <a:cs typeface="Courier New" panose="02070309020205020404" pitchFamily="49" charset="0"/>
              </a:rPr>
              <a:t>  = factor(</a:t>
            </a:r>
            <a:r>
              <a:rPr lang="en-US" altLang="ko-KR" sz="1350" dirty="0" err="1">
                <a:solidFill>
                  <a:schemeClr val="tx1"/>
                </a:solidFill>
                <a:latin typeface="Courier New" panose="02070309020205020404" pitchFamily="49" charset="0"/>
                <a:cs typeface="Courier New" panose="02070309020205020404" pitchFamily="49" charset="0"/>
              </a:rPr>
              <a:t>visium.brain$spacexr_first_type</a:t>
            </a:r>
            <a:r>
              <a:rPr lang="en-US" altLang="ko-KR" sz="1350" dirty="0">
                <a:solidFill>
                  <a:schemeClr val="tx1"/>
                </a:solidFill>
                <a:latin typeface="Courier New" panose="02070309020205020404" pitchFamily="49" charset="0"/>
                <a:cs typeface="Courier New" panose="02070309020205020404" pitchFamily="49" charset="0"/>
              </a:rPr>
              <a:t>, levels=c("Astro", "L2_3 IT", "L4", "L5 IT", "L5 PT", "L6 CT", "L6 IT", "L6b", "Lamp5", "Meis2”,</a:t>
            </a:r>
            <a:r>
              <a:rPr lang="ko-KR" altLang="en-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"Oligo", "Peri", "</a:t>
            </a:r>
            <a:r>
              <a:rPr lang="en-US" altLang="ko-KR" sz="1350" dirty="0" err="1">
                <a:solidFill>
                  <a:schemeClr val="tx1"/>
                </a:solidFill>
                <a:latin typeface="Courier New" panose="02070309020205020404" pitchFamily="49" charset="0"/>
                <a:cs typeface="Courier New" panose="02070309020205020404" pitchFamily="49" charset="0"/>
              </a:rPr>
              <a:t>Sncg</a:t>
            </a:r>
            <a:r>
              <a:rPr lang="en-US" altLang="ko-KR" sz="1350" dirty="0">
                <a:solidFill>
                  <a:schemeClr val="tx1"/>
                </a:solidFill>
                <a:latin typeface="Courier New" panose="02070309020205020404" pitchFamily="49" charset="0"/>
                <a:cs typeface="Courier New" panose="02070309020205020404" pitchFamily="49" charset="0"/>
              </a:rPr>
              <a:t>", "</a:t>
            </a:r>
            <a:r>
              <a:rPr lang="en-US" altLang="ko-KR" sz="1350" dirty="0" err="1">
                <a:solidFill>
                  <a:schemeClr val="tx1"/>
                </a:solidFill>
                <a:latin typeface="Courier New" panose="02070309020205020404" pitchFamily="49" charset="0"/>
                <a:cs typeface="Courier New" panose="02070309020205020404" pitchFamily="49" charset="0"/>
              </a:rPr>
              <a:t>Sst</a:t>
            </a:r>
            <a:r>
              <a:rPr lang="en-US" altLang="ko-KR" sz="1350" dirty="0">
                <a:solidFill>
                  <a:schemeClr val="tx1"/>
                </a:solidFill>
                <a:latin typeface="Courier New" panose="02070309020205020404" pitchFamily="49" charset="0"/>
                <a:cs typeface="Courier New" panose="02070309020205020404" pitchFamily="49" charset="0"/>
              </a:rPr>
              <a:t>", "VLMC"))</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350" dirty="0">
                <a:solidFill>
                  <a:schemeClr val="tx1"/>
                </a:solidFill>
                <a:latin typeface="Courier New" panose="02070309020205020404" pitchFamily="49" charset="0"/>
                <a:cs typeface="Courier New" panose="02070309020205020404" pitchFamily="49" charset="0"/>
              </a:rPr>
              <a:t>Idents(</a:t>
            </a:r>
            <a:r>
              <a:rPr lang="en-US" altLang="ko-KR" sz="1350" dirty="0" err="1">
                <a:solidFill>
                  <a:schemeClr val="tx1"/>
                </a:solidFill>
                <a:latin typeface="Courier New" panose="02070309020205020404" pitchFamily="49" charset="0"/>
                <a:cs typeface="Courier New" panose="02070309020205020404" pitchFamily="49" charset="0"/>
              </a:rPr>
              <a:t>visium.brain</a:t>
            </a:r>
            <a:r>
              <a:rPr lang="en-US" altLang="ko-KR" sz="1350" dirty="0">
                <a:solidFill>
                  <a:schemeClr val="tx1"/>
                </a:solidFill>
                <a:latin typeface="Courier New" panose="02070309020205020404" pitchFamily="49" charset="0"/>
                <a:cs typeface="Courier New" panose="02070309020205020404" pitchFamily="49" charset="0"/>
              </a:rPr>
              <a:t>) = </a:t>
            </a:r>
            <a:r>
              <a:rPr lang="en-US" altLang="ko-KR" sz="1350" dirty="0" err="1">
                <a:solidFill>
                  <a:schemeClr val="tx1"/>
                </a:solidFill>
                <a:latin typeface="Courier New" panose="02070309020205020404" pitchFamily="49" charset="0"/>
                <a:cs typeface="Courier New" panose="02070309020205020404" pitchFamily="49" charset="0"/>
              </a:rPr>
              <a:t>visium.brain$spacexr_first_type</a:t>
            </a:r>
            <a:endParaRPr lang="en-US" altLang="ko-KR" sz="1350" dirty="0">
              <a:solidFill>
                <a:schemeClr val="tx1"/>
              </a:solidFill>
              <a:latin typeface="Courier New" panose="02070309020205020404" pitchFamily="49" charset="0"/>
              <a:cs typeface="Courier New" panose="02070309020205020404" pitchFamily="49" charset="0"/>
            </a:endParaRPr>
          </a:p>
          <a:p>
            <a:endParaRPr lang="en-US" altLang="ko-KR" sz="1350" dirty="0">
              <a:solidFill>
                <a:schemeClr val="tx1"/>
              </a:solidFill>
              <a:latin typeface="Courier New" panose="02070309020205020404" pitchFamily="49" charset="0"/>
              <a:cs typeface="Courier New" panose="02070309020205020404" pitchFamily="49" charset="0"/>
            </a:endParaRPr>
          </a:p>
          <a:p>
            <a:r>
              <a:rPr lang="en-US" altLang="ko-KR" sz="1350" dirty="0">
                <a:solidFill>
                  <a:schemeClr val="tx1"/>
                </a:solidFill>
                <a:latin typeface="Courier New" panose="02070309020205020404" pitchFamily="49" charset="0"/>
                <a:cs typeface="Courier New" panose="02070309020205020404" pitchFamily="49" charset="0"/>
              </a:rPr>
              <a:t>colors = </a:t>
            </a:r>
            <a:r>
              <a:rPr lang="en-US" altLang="ko-KR" sz="1350" dirty="0" err="1">
                <a:solidFill>
                  <a:schemeClr val="tx1"/>
                </a:solidFill>
                <a:latin typeface="Courier New" panose="02070309020205020404" pitchFamily="49" charset="0"/>
                <a:cs typeface="Courier New" panose="02070309020205020404" pitchFamily="49" charset="0"/>
              </a:rPr>
              <a:t>scPalette</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R" sz="1350" dirty="0" err="1">
                <a:solidFill>
                  <a:schemeClr val="tx1"/>
                </a:solidFill>
                <a:latin typeface="Courier New" panose="02070309020205020404" pitchFamily="49" charset="0"/>
                <a:cs typeface="Courier New" panose="02070309020205020404" pitchFamily="49" charset="0"/>
              </a:rPr>
              <a:t>nlevels</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R" sz="1350" dirty="0" err="1">
                <a:solidFill>
                  <a:schemeClr val="tx1"/>
                </a:solidFill>
                <a:latin typeface="Courier New" panose="02070309020205020404" pitchFamily="49" charset="0"/>
                <a:cs typeface="Courier New" panose="02070309020205020404" pitchFamily="49" charset="0"/>
              </a:rPr>
              <a:t>visium.brain</a:t>
            </a:r>
            <a:r>
              <a:rPr lang="en-US" altLang="ko-KR" sz="1350" dirty="0">
                <a:solidFill>
                  <a:schemeClr val="tx1"/>
                </a:solidFill>
                <a:latin typeface="Courier New" panose="02070309020205020404" pitchFamily="49" charset="0"/>
                <a:cs typeface="Courier New" panose="02070309020205020404" pitchFamily="49" charset="0"/>
              </a:rPr>
              <a:t>))</a:t>
            </a:r>
          </a:p>
          <a:p>
            <a:r>
              <a:rPr lang="en-US" altLang="ko-KR" sz="1350" dirty="0">
                <a:solidFill>
                  <a:schemeClr val="tx1"/>
                </a:solidFill>
                <a:latin typeface="Courier New" panose="02070309020205020404" pitchFamily="49" charset="0"/>
                <a:cs typeface="Courier New" panose="02070309020205020404" pitchFamily="49" charset="0"/>
              </a:rPr>
              <a:t>names(colors) = c("Astro", "L2_3 IT", "L4", "L5 IT", "L5 PT", "L6 CT", "L6 IT", "L6b", "Lamp5", "Meis2", "Oligo", "Peri", "</a:t>
            </a:r>
            <a:r>
              <a:rPr lang="en-US" altLang="ko-KR" sz="1350" dirty="0" err="1">
                <a:solidFill>
                  <a:schemeClr val="tx1"/>
                </a:solidFill>
                <a:latin typeface="Courier New" panose="02070309020205020404" pitchFamily="49" charset="0"/>
                <a:cs typeface="Courier New" panose="02070309020205020404" pitchFamily="49" charset="0"/>
              </a:rPr>
              <a:t>Sncg</a:t>
            </a:r>
            <a:r>
              <a:rPr lang="en-US" altLang="ko-KR" sz="1350" dirty="0">
                <a:solidFill>
                  <a:schemeClr val="tx1"/>
                </a:solidFill>
                <a:latin typeface="Courier New" panose="02070309020205020404" pitchFamily="49" charset="0"/>
                <a:cs typeface="Courier New" panose="02070309020205020404" pitchFamily="49" charset="0"/>
              </a:rPr>
              <a:t>", "</a:t>
            </a:r>
            <a:r>
              <a:rPr lang="en-US" altLang="ko-KR" sz="1350" dirty="0" err="1">
                <a:solidFill>
                  <a:schemeClr val="tx1"/>
                </a:solidFill>
                <a:latin typeface="Courier New" panose="02070309020205020404" pitchFamily="49" charset="0"/>
                <a:cs typeface="Courier New" panose="02070309020205020404" pitchFamily="49" charset="0"/>
              </a:rPr>
              <a:t>Sst</a:t>
            </a:r>
            <a:r>
              <a:rPr lang="en-US" altLang="ko-KR" sz="1350" dirty="0">
                <a:solidFill>
                  <a:schemeClr val="tx1"/>
                </a:solidFill>
                <a:latin typeface="Courier New" panose="02070309020205020404" pitchFamily="49" charset="0"/>
                <a:cs typeface="Courier New" panose="02070309020205020404" pitchFamily="49" charset="0"/>
              </a:rPr>
              <a:t>", "VLMC")</a:t>
            </a:r>
          </a:p>
        </p:txBody>
      </p:sp>
      <p:sp>
        <p:nvSpPr>
          <p:cNvPr id="10" name="TextBox 9">
            <a:extLst>
              <a:ext uri="{FF2B5EF4-FFF2-40B4-BE49-F238E27FC236}">
                <a16:creationId xmlns:a16="http://schemas.microsoft.com/office/drawing/2014/main" id="{113FE69E-DCF1-2D45-BCB7-8754B31C24D8}"/>
              </a:ext>
            </a:extLst>
          </p:cNvPr>
          <p:cNvSpPr txBox="1"/>
          <p:nvPr/>
        </p:nvSpPr>
        <p:spPr>
          <a:xfrm>
            <a:off x="-4605" y="-5252"/>
            <a:ext cx="1218603"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Load dataset</a:t>
            </a:r>
            <a:endParaRPr lang="en-KR" sz="1300" b="1" dirty="0">
              <a:solidFill>
                <a:srgbClr val="CBA5B6"/>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BF25FB6-0114-FD4E-AB5F-44120BC77885}"/>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842E112-0576-0A40-9D4B-A90FCFF003E3}"/>
              </a:ext>
            </a:extLst>
          </p:cNvPr>
          <p:cNvSpPr txBox="1"/>
          <p:nvPr/>
        </p:nvSpPr>
        <p:spPr>
          <a:xfrm>
            <a:off x="357183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A707A2E-518B-6D42-A901-E6920305F8C8}"/>
              </a:ext>
            </a:extLst>
          </p:cNvPr>
          <p:cNvSpPr txBox="1"/>
          <p:nvPr/>
        </p:nvSpPr>
        <p:spPr>
          <a:xfrm>
            <a:off x="7432427" y="-25"/>
            <a:ext cx="1749390"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Visualization network</a:t>
            </a:r>
            <a:endParaRPr lang="en-KR" sz="1300" dirty="0">
              <a:solidFill>
                <a:schemeClr val="bg1"/>
              </a:solidFill>
              <a:latin typeface="Arial" panose="020B0604020202020204" pitchFamily="34" charset="0"/>
              <a:cs typeface="Arial" panose="020B0604020202020204" pitchFamily="34" charset="0"/>
            </a:endParaRPr>
          </a:p>
        </p:txBody>
      </p:sp>
      <p:cxnSp>
        <p:nvCxnSpPr>
          <p:cNvPr id="16" name="Straight Connector 17">
            <a:extLst>
              <a:ext uri="{FF2B5EF4-FFF2-40B4-BE49-F238E27FC236}">
                <a16:creationId xmlns:a16="http://schemas.microsoft.com/office/drawing/2014/main" id="{68BEF97B-D693-654B-8C8F-7D42A378A3A8}"/>
              </a:ext>
            </a:extLst>
          </p:cNvPr>
          <p:cNvCxnSpPr>
            <a:cxnSpLocks/>
            <a:stCxn id="10" idx="3"/>
            <a:endCxn id="11" idx="1"/>
          </p:cNvCxnSpPr>
          <p:nvPr/>
        </p:nvCxnSpPr>
        <p:spPr>
          <a:xfrm>
            <a:off x="1213998" y="140942"/>
            <a:ext cx="497575"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9">
            <a:extLst>
              <a:ext uri="{FF2B5EF4-FFF2-40B4-BE49-F238E27FC236}">
                <a16:creationId xmlns:a16="http://schemas.microsoft.com/office/drawing/2014/main" id="{2E68AE4E-CD2B-6341-B7A4-D1553FCBFA47}"/>
              </a:ext>
            </a:extLst>
          </p:cNvPr>
          <p:cNvCxnSpPr>
            <a:cxnSpLocks/>
            <a:stCxn id="12" idx="3"/>
            <a:endCxn id="14" idx="1"/>
          </p:cNvCxnSpPr>
          <p:nvPr/>
        </p:nvCxnSpPr>
        <p:spPr>
          <a:xfrm>
            <a:off x="7044262" y="142179"/>
            <a:ext cx="388165"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22">
            <a:extLst>
              <a:ext uri="{FF2B5EF4-FFF2-40B4-BE49-F238E27FC236}">
                <a16:creationId xmlns:a16="http://schemas.microsoft.com/office/drawing/2014/main" id="{1AE85799-8507-BC42-BDFF-D646B82800B3}"/>
              </a:ext>
            </a:extLst>
          </p:cNvPr>
          <p:cNvCxnSpPr>
            <a:cxnSpLocks/>
            <a:stCxn id="11" idx="3"/>
            <a:endCxn id="12" idx="1"/>
          </p:cNvCxnSpPr>
          <p:nvPr/>
        </p:nvCxnSpPr>
        <p:spPr>
          <a:xfrm>
            <a:off x="2963839" y="142179"/>
            <a:ext cx="60799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839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800" y="577809"/>
            <a:ext cx="7661910"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Visualization of our data</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66</a:t>
            </a:fld>
            <a:endParaRPr lang="ko-KR" altLang="en-US" dirty="0"/>
          </a:p>
        </p:txBody>
      </p:sp>
      <p:sp>
        <p:nvSpPr>
          <p:cNvPr id="7" name="직사각형 5">
            <a:extLst>
              <a:ext uri="{FF2B5EF4-FFF2-40B4-BE49-F238E27FC236}">
                <a16:creationId xmlns:a16="http://schemas.microsoft.com/office/drawing/2014/main" id="{849F55C2-ECD0-254D-9745-059FFDE5C364}"/>
              </a:ext>
            </a:extLst>
          </p:cNvPr>
          <p:cNvSpPr/>
          <p:nvPr/>
        </p:nvSpPr>
        <p:spPr>
          <a:xfrm>
            <a:off x="304801" y="1186004"/>
            <a:ext cx="7924799" cy="858949"/>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50" dirty="0" err="1">
                <a:solidFill>
                  <a:schemeClr val="tx1"/>
                </a:solidFill>
                <a:latin typeface="Courier New" panose="02070309020205020404" pitchFamily="49" charset="0"/>
                <a:cs typeface="Courier New" panose="02070309020205020404" pitchFamily="49" charset="0"/>
              </a:rPr>
              <a:t>SpatialDimPlot</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R" sz="1350" dirty="0" err="1">
                <a:solidFill>
                  <a:schemeClr val="tx1"/>
                </a:solidFill>
                <a:latin typeface="Courier New" panose="02070309020205020404" pitchFamily="49" charset="0"/>
                <a:cs typeface="Courier New" panose="02070309020205020404" pitchFamily="49" charset="0"/>
              </a:rPr>
              <a:t>visium.brain</a:t>
            </a:r>
            <a:r>
              <a:rPr lang="en-US" altLang="ko-KR" sz="1350" dirty="0">
                <a:solidFill>
                  <a:schemeClr val="tx1"/>
                </a:solidFill>
                <a:latin typeface="Courier New" panose="02070309020205020404" pitchFamily="49" charset="0"/>
                <a:cs typeface="Courier New" panose="02070309020205020404" pitchFamily="49" charset="0"/>
              </a:rPr>
              <a:t>, label = T, </a:t>
            </a:r>
            <a:r>
              <a:rPr lang="en-US" altLang="ko-KR" sz="1350" dirty="0" err="1">
                <a:solidFill>
                  <a:schemeClr val="tx1"/>
                </a:solidFill>
                <a:latin typeface="Courier New" panose="02070309020205020404" pitchFamily="49" charset="0"/>
                <a:cs typeface="Courier New" panose="02070309020205020404" pitchFamily="49" charset="0"/>
              </a:rPr>
              <a:t>label.size</a:t>
            </a:r>
            <a:r>
              <a:rPr lang="en-US" altLang="ko-KR" sz="1350" dirty="0">
                <a:solidFill>
                  <a:schemeClr val="tx1"/>
                </a:solidFill>
                <a:latin typeface="Courier New" panose="02070309020205020404" pitchFamily="49" charset="0"/>
                <a:cs typeface="Courier New" panose="02070309020205020404" pitchFamily="49" charset="0"/>
              </a:rPr>
              <a:t> = 3, cols = colors)</a:t>
            </a:r>
          </a:p>
        </p:txBody>
      </p:sp>
      <p:pic>
        <p:nvPicPr>
          <p:cNvPr id="11" name="Picture 10">
            <a:extLst>
              <a:ext uri="{FF2B5EF4-FFF2-40B4-BE49-F238E27FC236}">
                <a16:creationId xmlns:a16="http://schemas.microsoft.com/office/drawing/2014/main" id="{DB980E53-24B4-8946-A984-57B5EC3B38D0}"/>
              </a:ext>
            </a:extLst>
          </p:cNvPr>
          <p:cNvPicPr>
            <a:picLocks noChangeAspect="1"/>
          </p:cNvPicPr>
          <p:nvPr/>
        </p:nvPicPr>
        <p:blipFill rotWithShape="1">
          <a:blip r:embed="rId2"/>
          <a:srcRect t="6287" b="6706"/>
          <a:stretch/>
        </p:blipFill>
        <p:spPr>
          <a:xfrm>
            <a:off x="2234705" y="2601415"/>
            <a:ext cx="4674590" cy="3750946"/>
          </a:xfrm>
          <a:prstGeom prst="rect">
            <a:avLst/>
          </a:prstGeom>
        </p:spPr>
      </p:pic>
      <p:sp>
        <p:nvSpPr>
          <p:cNvPr id="14" name="TextBox 13">
            <a:extLst>
              <a:ext uri="{FF2B5EF4-FFF2-40B4-BE49-F238E27FC236}">
                <a16:creationId xmlns:a16="http://schemas.microsoft.com/office/drawing/2014/main" id="{A64B15D8-8772-C744-A411-4C9EEE1A2746}"/>
              </a:ext>
            </a:extLst>
          </p:cNvPr>
          <p:cNvSpPr txBox="1"/>
          <p:nvPr/>
        </p:nvSpPr>
        <p:spPr>
          <a:xfrm>
            <a:off x="304800" y="2093649"/>
            <a:ext cx="7266881"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There are 15 cell types from our </a:t>
            </a:r>
            <a:r>
              <a:rPr lang="en-US" sz="1600" dirty="0" err="1">
                <a:latin typeface="Arial" panose="020B0604020202020204" pitchFamily="34" charset="0"/>
                <a:cs typeface="Arial" panose="020B0604020202020204" pitchFamily="34" charset="0"/>
              </a:rPr>
              <a:t>visium</a:t>
            </a:r>
            <a:r>
              <a:rPr lang="en-US" sz="1600" dirty="0">
                <a:latin typeface="Arial" panose="020B0604020202020204" pitchFamily="34" charset="0"/>
                <a:cs typeface="Arial" panose="020B0604020202020204" pitchFamily="34" charset="0"/>
              </a:rPr>
              <a:t> data</a:t>
            </a:r>
            <a:r>
              <a:rPr lang="en-US" altLang="ko-KR" sz="1600" dirty="0">
                <a:latin typeface="Arial" panose="020B0604020202020204" pitchFamily="34" charset="0"/>
                <a:cs typeface="Arial" panose="020B0604020202020204" pitchFamily="34" charset="0"/>
              </a:rPr>
              <a:t>.</a:t>
            </a:r>
            <a:endParaRPr lang="da" sz="16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8D25B9C-3505-A147-A3CC-0C79047508D2}"/>
              </a:ext>
            </a:extLst>
          </p:cNvPr>
          <p:cNvSpPr txBox="1"/>
          <p:nvPr/>
        </p:nvSpPr>
        <p:spPr>
          <a:xfrm>
            <a:off x="-4605" y="-5252"/>
            <a:ext cx="1218603"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Load dataset</a:t>
            </a:r>
            <a:endParaRPr lang="en-KR" sz="1300" b="1" dirty="0">
              <a:solidFill>
                <a:srgbClr val="CBA5B6"/>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C757470-C0A8-EC4F-B098-2907B57E74C0}"/>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A4DEF8D-9166-164D-AAD1-A8CF4B6E14CF}"/>
              </a:ext>
            </a:extLst>
          </p:cNvPr>
          <p:cNvSpPr txBox="1"/>
          <p:nvPr/>
        </p:nvSpPr>
        <p:spPr>
          <a:xfrm>
            <a:off x="357183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995323A-4AE3-BA4C-881F-F12821575D62}"/>
              </a:ext>
            </a:extLst>
          </p:cNvPr>
          <p:cNvSpPr txBox="1"/>
          <p:nvPr/>
        </p:nvSpPr>
        <p:spPr>
          <a:xfrm>
            <a:off x="7432427" y="-25"/>
            <a:ext cx="1749390"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Visualization network</a:t>
            </a:r>
            <a:endParaRPr lang="en-KR" sz="1300" dirty="0">
              <a:solidFill>
                <a:schemeClr val="bg1"/>
              </a:solidFill>
              <a:latin typeface="Arial" panose="020B0604020202020204" pitchFamily="34" charset="0"/>
              <a:cs typeface="Arial" panose="020B0604020202020204" pitchFamily="34" charset="0"/>
            </a:endParaRPr>
          </a:p>
        </p:txBody>
      </p:sp>
      <p:cxnSp>
        <p:nvCxnSpPr>
          <p:cNvPr id="27" name="Straight Connector 17">
            <a:extLst>
              <a:ext uri="{FF2B5EF4-FFF2-40B4-BE49-F238E27FC236}">
                <a16:creationId xmlns:a16="http://schemas.microsoft.com/office/drawing/2014/main" id="{DC28CE46-204A-FA47-847E-017D10DE9A69}"/>
              </a:ext>
            </a:extLst>
          </p:cNvPr>
          <p:cNvCxnSpPr>
            <a:cxnSpLocks/>
            <a:stCxn id="16" idx="3"/>
            <a:endCxn id="17" idx="1"/>
          </p:cNvCxnSpPr>
          <p:nvPr/>
        </p:nvCxnSpPr>
        <p:spPr>
          <a:xfrm>
            <a:off x="1213998" y="140942"/>
            <a:ext cx="497575"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A4DEFFC4-B6DE-F444-9820-0BD6CF61628D}"/>
              </a:ext>
            </a:extLst>
          </p:cNvPr>
          <p:cNvCxnSpPr>
            <a:cxnSpLocks/>
            <a:stCxn id="18" idx="3"/>
            <a:endCxn id="19" idx="1"/>
          </p:cNvCxnSpPr>
          <p:nvPr/>
        </p:nvCxnSpPr>
        <p:spPr>
          <a:xfrm>
            <a:off x="7044262" y="142179"/>
            <a:ext cx="388165"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26FF3EE0-ECD1-5B48-8A38-E366AD3CCF5B}"/>
              </a:ext>
            </a:extLst>
          </p:cNvPr>
          <p:cNvCxnSpPr>
            <a:cxnSpLocks/>
            <a:stCxn id="17" idx="3"/>
            <a:endCxn id="18" idx="1"/>
          </p:cNvCxnSpPr>
          <p:nvPr/>
        </p:nvCxnSpPr>
        <p:spPr>
          <a:xfrm>
            <a:off x="2963839" y="142179"/>
            <a:ext cx="60799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981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15244" y="584974"/>
            <a:ext cx="7661910"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Prepare input data for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CellChat</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analysis</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67</a:t>
            </a:fld>
            <a:endParaRPr lang="ko-KR" altLang="en-US" dirty="0"/>
          </a:p>
        </p:txBody>
      </p:sp>
      <p:sp>
        <p:nvSpPr>
          <p:cNvPr id="11" name="직사각형 5">
            <a:extLst>
              <a:ext uri="{FF2B5EF4-FFF2-40B4-BE49-F238E27FC236}">
                <a16:creationId xmlns:a16="http://schemas.microsoft.com/office/drawing/2014/main" id="{A4206C1C-0843-8445-974E-329DDF878167}"/>
              </a:ext>
            </a:extLst>
          </p:cNvPr>
          <p:cNvSpPr/>
          <p:nvPr/>
        </p:nvSpPr>
        <p:spPr>
          <a:xfrm>
            <a:off x="304800" y="1178975"/>
            <a:ext cx="7924799" cy="1350043"/>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err="1">
                <a:solidFill>
                  <a:schemeClr val="tx1"/>
                </a:solidFill>
                <a:latin typeface="Courier New" panose="02070309020205020404" pitchFamily="49" charset="0"/>
                <a:cs typeface="Courier New" panose="02070309020205020404" pitchFamily="49" charset="0"/>
              </a:rPr>
              <a:t>data.input</a:t>
            </a:r>
            <a:r>
              <a:rPr lang="en-US" sz="1350" dirty="0">
                <a:solidFill>
                  <a:schemeClr val="tx1"/>
                </a:solidFill>
                <a:latin typeface="Courier New" panose="02070309020205020404" pitchFamily="49" charset="0"/>
                <a:cs typeface="Courier New" panose="02070309020205020404" pitchFamily="49" charset="0"/>
              </a:rPr>
              <a:t> = </a:t>
            </a:r>
            <a:r>
              <a:rPr lang="en-US" sz="1350" dirty="0" err="1">
                <a:solidFill>
                  <a:schemeClr val="tx1"/>
                </a:solidFill>
                <a:latin typeface="Courier New" panose="02070309020205020404" pitchFamily="49" charset="0"/>
                <a:cs typeface="Courier New" panose="02070309020205020404" pitchFamily="49" charset="0"/>
              </a:rPr>
              <a:t>GetAssayData</a:t>
            </a:r>
            <a:r>
              <a:rPr lang="en-US" sz="1350" dirty="0">
                <a:solidFill>
                  <a:schemeClr val="tx1"/>
                </a:solidFill>
                <a:latin typeface="Courier New" panose="02070309020205020404" pitchFamily="49" charset="0"/>
                <a:cs typeface="Courier New" panose="02070309020205020404" pitchFamily="49" charset="0"/>
              </a:rPr>
              <a:t>(</a:t>
            </a:r>
            <a:r>
              <a:rPr lang="en-US" sz="1350" dirty="0" err="1">
                <a:solidFill>
                  <a:schemeClr val="tx1"/>
                </a:solidFill>
                <a:latin typeface="Courier New" panose="02070309020205020404" pitchFamily="49" charset="0"/>
                <a:cs typeface="Courier New" panose="02070309020205020404" pitchFamily="49" charset="0"/>
              </a:rPr>
              <a:t>visium.brain</a:t>
            </a:r>
            <a:r>
              <a:rPr lang="en-US" sz="1350" dirty="0">
                <a:solidFill>
                  <a:schemeClr val="tx1"/>
                </a:solidFill>
                <a:latin typeface="Courier New" panose="02070309020205020404" pitchFamily="49" charset="0"/>
                <a:cs typeface="Courier New" panose="02070309020205020404" pitchFamily="49" charset="0"/>
              </a:rPr>
              <a:t>, slot = "data", assay = "SCT")</a:t>
            </a:r>
          </a:p>
          <a:p>
            <a:r>
              <a:rPr lang="en-US" sz="1350" dirty="0">
                <a:solidFill>
                  <a:schemeClr val="tx1"/>
                </a:solidFill>
                <a:latin typeface="Courier New" panose="02070309020205020404" pitchFamily="49" charset="0"/>
                <a:cs typeface="Courier New" panose="02070309020205020404" pitchFamily="49" charset="0"/>
              </a:rPr>
              <a:t>meta = </a:t>
            </a:r>
            <a:r>
              <a:rPr lang="en-US" sz="1350" dirty="0" err="1">
                <a:solidFill>
                  <a:schemeClr val="tx1"/>
                </a:solidFill>
                <a:latin typeface="Courier New" panose="02070309020205020404" pitchFamily="49" charset="0"/>
                <a:cs typeface="Courier New" panose="02070309020205020404" pitchFamily="49" charset="0"/>
              </a:rPr>
              <a:t>data.frame</a:t>
            </a:r>
            <a:r>
              <a:rPr lang="en-US" sz="1350" dirty="0">
                <a:solidFill>
                  <a:schemeClr val="tx1"/>
                </a:solidFill>
                <a:latin typeface="Courier New" panose="02070309020205020404" pitchFamily="49" charset="0"/>
                <a:cs typeface="Courier New" panose="02070309020205020404" pitchFamily="49" charset="0"/>
              </a:rPr>
              <a:t>(labels = Idents(</a:t>
            </a:r>
            <a:r>
              <a:rPr lang="en-US" sz="1350" dirty="0" err="1">
                <a:solidFill>
                  <a:schemeClr val="tx1"/>
                </a:solidFill>
                <a:latin typeface="Courier New" panose="02070309020205020404" pitchFamily="49" charset="0"/>
                <a:cs typeface="Courier New" panose="02070309020205020404" pitchFamily="49" charset="0"/>
              </a:rPr>
              <a:t>visium.brain</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row.names</a:t>
            </a:r>
            <a:r>
              <a:rPr lang="en-US" sz="1350" dirty="0">
                <a:solidFill>
                  <a:schemeClr val="tx1"/>
                </a:solidFill>
                <a:latin typeface="Courier New" panose="02070309020205020404" pitchFamily="49" charset="0"/>
                <a:cs typeface="Courier New" panose="02070309020205020404" pitchFamily="49" charset="0"/>
              </a:rPr>
              <a:t> = names(Idents(</a:t>
            </a:r>
            <a:r>
              <a:rPr lang="en-US" sz="1350" dirty="0" err="1">
                <a:solidFill>
                  <a:schemeClr val="tx1"/>
                </a:solidFill>
                <a:latin typeface="Courier New" panose="02070309020205020404" pitchFamily="49" charset="0"/>
                <a:cs typeface="Courier New" panose="02070309020205020404" pitchFamily="49" charset="0"/>
              </a:rPr>
              <a:t>visium.brain</a:t>
            </a:r>
            <a:r>
              <a:rPr lang="en-US" sz="1350" dirty="0">
                <a:solidFill>
                  <a:schemeClr val="tx1"/>
                </a:solidFill>
                <a:latin typeface="Courier New" panose="02070309020205020404" pitchFamily="49" charset="0"/>
                <a:cs typeface="Courier New" panose="02070309020205020404" pitchFamily="49" charset="0"/>
              </a:rPr>
              <a:t>)))</a:t>
            </a:r>
          </a:p>
          <a:p>
            <a:endParaRPr lang="en-US" sz="800" dirty="0">
              <a:solidFill>
                <a:schemeClr val="tx1"/>
              </a:solidFill>
              <a:latin typeface="Courier New" panose="02070309020205020404" pitchFamily="49" charset="0"/>
              <a:cs typeface="Courier New" panose="02070309020205020404" pitchFamily="49" charset="0"/>
            </a:endParaRPr>
          </a:p>
          <a:p>
            <a:r>
              <a:rPr lang="en-US" sz="1200" dirty="0">
                <a:solidFill>
                  <a:schemeClr val="tx1"/>
                </a:solidFill>
                <a:latin typeface="Arial" panose="020B0604020202020204" pitchFamily="34" charset="0"/>
                <a:cs typeface="Arial" panose="020B0604020202020204" pitchFamily="34" charset="0"/>
              </a:rPr>
              <a:t># check the cell labels</a:t>
            </a:r>
          </a:p>
          <a:p>
            <a:r>
              <a:rPr lang="en-US" sz="1350" dirty="0">
                <a:solidFill>
                  <a:schemeClr val="tx1"/>
                </a:solidFill>
                <a:latin typeface="Courier New" panose="02070309020205020404" pitchFamily="49" charset="0"/>
                <a:cs typeface="Courier New" panose="02070309020205020404" pitchFamily="49" charset="0"/>
              </a:rPr>
              <a:t>unique(</a:t>
            </a:r>
            <a:r>
              <a:rPr lang="en-US" sz="1350" dirty="0" err="1">
                <a:solidFill>
                  <a:schemeClr val="tx1"/>
                </a:solidFill>
                <a:latin typeface="Courier New" panose="02070309020205020404" pitchFamily="49" charset="0"/>
                <a:cs typeface="Courier New" panose="02070309020205020404" pitchFamily="49" charset="0"/>
              </a:rPr>
              <a:t>meta$labels</a:t>
            </a:r>
            <a:r>
              <a:rPr lang="en-US" sz="1350" dirty="0">
                <a:solidFill>
                  <a:schemeClr val="tx1"/>
                </a:solidFill>
                <a:latin typeface="Courier New" panose="02070309020205020404" pitchFamily="49" charset="0"/>
                <a:cs typeface="Courier New" panose="02070309020205020404" pitchFamily="49" charset="0"/>
              </a:rPr>
              <a:t>)</a:t>
            </a:r>
          </a:p>
        </p:txBody>
      </p:sp>
      <p:pic>
        <p:nvPicPr>
          <p:cNvPr id="14" name="Picture 13">
            <a:extLst>
              <a:ext uri="{FF2B5EF4-FFF2-40B4-BE49-F238E27FC236}">
                <a16:creationId xmlns:a16="http://schemas.microsoft.com/office/drawing/2014/main" id="{CCD29964-C05D-A24C-A6AC-51F70547FC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4800" y="2748928"/>
            <a:ext cx="7900441" cy="774552"/>
          </a:xfrm>
          <a:prstGeom prst="rect">
            <a:avLst/>
          </a:prstGeom>
        </p:spPr>
      </p:pic>
      <p:sp>
        <p:nvSpPr>
          <p:cNvPr id="16" name="TextBox 15">
            <a:extLst>
              <a:ext uri="{FF2B5EF4-FFF2-40B4-BE49-F238E27FC236}">
                <a16:creationId xmlns:a16="http://schemas.microsoft.com/office/drawing/2014/main" id="{02D87486-30BB-6A42-BDED-76DA84C6F436}"/>
              </a:ext>
            </a:extLst>
          </p:cNvPr>
          <p:cNvSpPr txBox="1"/>
          <p:nvPr/>
        </p:nvSpPr>
        <p:spPr>
          <a:xfrm>
            <a:off x="-4605" y="-5252"/>
            <a:ext cx="1218603"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Load dataset</a:t>
            </a:r>
            <a:endParaRPr lang="en-KR" sz="1300" b="1" dirty="0">
              <a:solidFill>
                <a:srgbClr val="CBA5B6"/>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6308B941-8EDB-D94A-B1C8-BEC6C9C489E9}"/>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4861088-B342-4F44-80DA-64BF0F4607AE}"/>
              </a:ext>
            </a:extLst>
          </p:cNvPr>
          <p:cNvSpPr txBox="1"/>
          <p:nvPr/>
        </p:nvSpPr>
        <p:spPr>
          <a:xfrm>
            <a:off x="357183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89A3838-24DE-5A4C-BC5C-7C83B99BB657}"/>
              </a:ext>
            </a:extLst>
          </p:cNvPr>
          <p:cNvSpPr txBox="1"/>
          <p:nvPr/>
        </p:nvSpPr>
        <p:spPr>
          <a:xfrm>
            <a:off x="7432427" y="-25"/>
            <a:ext cx="1749390"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Visualization network</a:t>
            </a:r>
            <a:endParaRPr lang="en-KR" sz="1300" dirty="0">
              <a:solidFill>
                <a:schemeClr val="bg1"/>
              </a:solidFill>
              <a:latin typeface="Arial" panose="020B0604020202020204" pitchFamily="34" charset="0"/>
              <a:cs typeface="Arial" panose="020B0604020202020204" pitchFamily="34" charset="0"/>
            </a:endParaRPr>
          </a:p>
        </p:txBody>
      </p:sp>
      <p:cxnSp>
        <p:nvCxnSpPr>
          <p:cNvPr id="20" name="Straight Connector 17">
            <a:extLst>
              <a:ext uri="{FF2B5EF4-FFF2-40B4-BE49-F238E27FC236}">
                <a16:creationId xmlns:a16="http://schemas.microsoft.com/office/drawing/2014/main" id="{DB0236F4-8263-1543-A771-DF33AD9D0750}"/>
              </a:ext>
            </a:extLst>
          </p:cNvPr>
          <p:cNvCxnSpPr>
            <a:cxnSpLocks/>
            <a:stCxn id="16" idx="3"/>
            <a:endCxn id="17" idx="1"/>
          </p:cNvCxnSpPr>
          <p:nvPr/>
        </p:nvCxnSpPr>
        <p:spPr>
          <a:xfrm>
            <a:off x="1213998" y="140942"/>
            <a:ext cx="497575"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05A8375C-C1C7-3747-B26D-7762A851A717}"/>
              </a:ext>
            </a:extLst>
          </p:cNvPr>
          <p:cNvCxnSpPr>
            <a:cxnSpLocks/>
            <a:stCxn id="18" idx="3"/>
            <a:endCxn id="19" idx="1"/>
          </p:cNvCxnSpPr>
          <p:nvPr/>
        </p:nvCxnSpPr>
        <p:spPr>
          <a:xfrm>
            <a:off x="7044262" y="142179"/>
            <a:ext cx="388165"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A3029368-B7D2-6645-81E6-F107144F3589}"/>
              </a:ext>
            </a:extLst>
          </p:cNvPr>
          <p:cNvCxnSpPr>
            <a:cxnSpLocks/>
            <a:stCxn id="17" idx="3"/>
            <a:endCxn id="18" idx="1"/>
          </p:cNvCxnSpPr>
          <p:nvPr/>
        </p:nvCxnSpPr>
        <p:spPr>
          <a:xfrm>
            <a:off x="2963839" y="142179"/>
            <a:ext cx="60799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9797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800" y="584974"/>
            <a:ext cx="7661910"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Load spatial imaging information</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68</a:t>
            </a:fld>
            <a:endParaRPr lang="ko-KR" altLang="en-US" dirty="0"/>
          </a:p>
        </p:txBody>
      </p:sp>
      <p:sp>
        <p:nvSpPr>
          <p:cNvPr id="8" name="직사각형 5">
            <a:extLst>
              <a:ext uri="{FF2B5EF4-FFF2-40B4-BE49-F238E27FC236}">
                <a16:creationId xmlns:a16="http://schemas.microsoft.com/office/drawing/2014/main" id="{F1DF7A9F-7B6D-BF4C-B741-596D68DABDC8}"/>
              </a:ext>
            </a:extLst>
          </p:cNvPr>
          <p:cNvSpPr/>
          <p:nvPr/>
        </p:nvSpPr>
        <p:spPr>
          <a:xfrm>
            <a:off x="304800" y="1181100"/>
            <a:ext cx="7924800" cy="2701787"/>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50" dirty="0">
                <a:solidFill>
                  <a:schemeClr val="tx1"/>
                </a:solidFill>
                <a:latin typeface="Arial" panose="020B0604020202020204" pitchFamily="34" charset="0"/>
                <a:cs typeface="Arial" panose="020B0604020202020204" pitchFamily="34" charset="0"/>
              </a:rPr>
              <a:t># Load spatial imaging information to get the spot information.</a:t>
            </a:r>
          </a:p>
          <a:p>
            <a:endParaRPr lang="en-US" altLang="ko-KR" sz="800" dirty="0">
              <a:solidFill>
                <a:schemeClr val="tx1"/>
              </a:solidFill>
              <a:latin typeface="Courier New" panose="02070309020205020404" pitchFamily="49" charset="0"/>
              <a:cs typeface="Courier New" panose="02070309020205020404" pitchFamily="49" charset="0"/>
            </a:endParaRPr>
          </a:p>
          <a:p>
            <a:r>
              <a:rPr lang="en-US" altLang="ko-KR" sz="1350" dirty="0" err="1">
                <a:solidFill>
                  <a:schemeClr val="tx1"/>
                </a:solidFill>
                <a:latin typeface="Courier New" panose="02070309020205020404" pitchFamily="49" charset="0"/>
                <a:cs typeface="Courier New" panose="02070309020205020404" pitchFamily="49" charset="0"/>
              </a:rPr>
              <a:t>spatial.locs</a:t>
            </a:r>
            <a:r>
              <a:rPr lang="en-US" altLang="ko-KR" sz="1350" dirty="0">
                <a:solidFill>
                  <a:schemeClr val="tx1"/>
                </a:solidFill>
                <a:latin typeface="Courier New" panose="02070309020205020404" pitchFamily="49" charset="0"/>
                <a:cs typeface="Courier New" panose="02070309020205020404" pitchFamily="49" charset="0"/>
              </a:rPr>
              <a:t> = </a:t>
            </a:r>
            <a:r>
              <a:rPr lang="en-US" altLang="ko-KR" sz="1350" dirty="0" err="1">
                <a:solidFill>
                  <a:schemeClr val="tx1"/>
                </a:solidFill>
                <a:latin typeface="Courier New" panose="02070309020205020404" pitchFamily="49" charset="0"/>
                <a:cs typeface="Courier New" panose="02070309020205020404" pitchFamily="49" charset="0"/>
              </a:rPr>
              <a:t>GetTissueCoordinates</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R" sz="1350" dirty="0" err="1">
                <a:solidFill>
                  <a:schemeClr val="tx1"/>
                </a:solidFill>
                <a:latin typeface="Courier New" panose="02070309020205020404" pitchFamily="49" charset="0"/>
                <a:cs typeface="Courier New" panose="02070309020205020404" pitchFamily="49" charset="0"/>
              </a:rPr>
              <a:t>visium.brain</a:t>
            </a:r>
            <a:r>
              <a:rPr lang="en-US" altLang="ko-KR" sz="1350" dirty="0">
                <a:solidFill>
                  <a:schemeClr val="tx1"/>
                </a:solidFill>
                <a:latin typeface="Courier New" panose="02070309020205020404" pitchFamily="49" charset="0"/>
                <a:cs typeface="Courier New" panose="02070309020205020404" pitchFamily="49" charset="0"/>
              </a:rPr>
              <a:t>, scale = NULL, cols = c("</a:t>
            </a:r>
            <a:r>
              <a:rPr lang="en-US" altLang="ko-KR" sz="1350" dirty="0" err="1">
                <a:solidFill>
                  <a:schemeClr val="tx1"/>
                </a:solidFill>
                <a:latin typeface="Courier New" panose="02070309020205020404" pitchFamily="49" charset="0"/>
                <a:cs typeface="Courier New" panose="02070309020205020404" pitchFamily="49" charset="0"/>
              </a:rPr>
              <a:t>imagerow</a:t>
            </a:r>
            <a:r>
              <a:rPr lang="en-US" altLang="ko-KR" sz="1350" dirty="0">
                <a:solidFill>
                  <a:schemeClr val="tx1"/>
                </a:solidFill>
                <a:latin typeface="Courier New" panose="02070309020205020404" pitchFamily="49" charset="0"/>
                <a:cs typeface="Courier New" panose="02070309020205020404" pitchFamily="49" charset="0"/>
              </a:rPr>
              <a:t>", "</a:t>
            </a:r>
            <a:r>
              <a:rPr lang="en-US" altLang="ko-KR" sz="1350" dirty="0" err="1">
                <a:solidFill>
                  <a:schemeClr val="tx1"/>
                </a:solidFill>
                <a:latin typeface="Courier New" panose="02070309020205020404" pitchFamily="49" charset="0"/>
                <a:cs typeface="Courier New" panose="02070309020205020404" pitchFamily="49" charset="0"/>
              </a:rPr>
              <a:t>imagecol</a:t>
            </a:r>
            <a:r>
              <a:rPr lang="en-US" altLang="ko-KR" sz="1350" dirty="0">
                <a:solidFill>
                  <a:schemeClr val="tx1"/>
                </a:solidFill>
                <a:latin typeface="Courier New" panose="02070309020205020404" pitchFamily="49" charset="0"/>
                <a:cs typeface="Courier New" panose="02070309020205020404" pitchFamily="49" charset="0"/>
              </a:rPr>
              <a:t>"))</a:t>
            </a:r>
          </a:p>
          <a:p>
            <a:r>
              <a:rPr lang="en-US" altLang="ko-KR" sz="1350" dirty="0">
                <a:solidFill>
                  <a:schemeClr val="tx1"/>
                </a:solidFill>
                <a:latin typeface="Courier New" panose="02070309020205020404" pitchFamily="49" charset="0"/>
                <a:cs typeface="Courier New" panose="02070309020205020404" pitchFamily="49" charset="0"/>
              </a:rPr>
              <a:t> </a:t>
            </a:r>
          </a:p>
          <a:p>
            <a:r>
              <a:rPr lang="en-US" altLang="ko-KR" sz="1350" dirty="0" err="1">
                <a:solidFill>
                  <a:schemeClr val="tx1"/>
                </a:solidFill>
                <a:latin typeface="Courier New" panose="02070309020205020404" pitchFamily="49" charset="0"/>
                <a:cs typeface="Courier New" panose="02070309020205020404" pitchFamily="49" charset="0"/>
              </a:rPr>
              <a:t>scale.factors</a:t>
            </a:r>
            <a:r>
              <a:rPr lang="en-US" altLang="ko-KR" sz="1350" dirty="0">
                <a:solidFill>
                  <a:schemeClr val="tx1"/>
                </a:solidFill>
                <a:latin typeface="Courier New" panose="02070309020205020404" pitchFamily="49" charset="0"/>
                <a:cs typeface="Courier New" panose="02070309020205020404" pitchFamily="49" charset="0"/>
              </a:rPr>
              <a:t> = </a:t>
            </a:r>
            <a:r>
              <a:rPr lang="en-US" altLang="ko-KR" sz="1350" dirty="0" err="1">
                <a:solidFill>
                  <a:schemeClr val="tx1"/>
                </a:solidFill>
                <a:latin typeface="Courier New" panose="02070309020205020404" pitchFamily="49" charset="0"/>
                <a:cs typeface="Courier New" panose="02070309020205020404" pitchFamily="49" charset="0"/>
              </a:rPr>
              <a:t>jsonlite</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R" sz="1350" dirty="0" err="1">
                <a:solidFill>
                  <a:schemeClr val="tx1"/>
                </a:solidFill>
                <a:latin typeface="Courier New" panose="02070309020205020404" pitchFamily="49" charset="0"/>
                <a:cs typeface="Courier New" panose="02070309020205020404" pitchFamily="49" charset="0"/>
              </a:rPr>
              <a:t>fromJSON</a:t>
            </a:r>
            <a:r>
              <a:rPr lang="en-US" altLang="ko-KR" sz="1350" dirty="0">
                <a:solidFill>
                  <a:schemeClr val="tx1"/>
                </a:solidFill>
                <a:latin typeface="Courier New" panose="02070309020205020404" pitchFamily="49" charset="0"/>
                <a:cs typeface="Courier New" panose="02070309020205020404" pitchFamily="49" charset="0"/>
              </a:rPr>
              <a:t>(txt = "</a:t>
            </a:r>
            <a:r>
              <a:rPr lang="en-US" altLang="ko-KR" sz="1350" dirty="0" err="1">
                <a:solidFill>
                  <a:schemeClr val="tx1"/>
                </a:solidFill>
                <a:latin typeface="Courier New" panose="02070309020205020404" pitchFamily="49" charset="0"/>
                <a:cs typeface="Courier New" panose="02070309020205020404" pitchFamily="49" charset="0"/>
              </a:rPr>
              <a:t>BIML_scalefactors_json.json</a:t>
            </a:r>
            <a:r>
              <a:rPr lang="en-US" altLang="ko-KR" sz="1350" dirty="0">
                <a:solidFill>
                  <a:schemeClr val="tx1"/>
                </a:solidFill>
                <a:latin typeface="Courier New" panose="02070309020205020404" pitchFamily="49" charset="0"/>
                <a:cs typeface="Courier New" panose="02070309020205020404" pitchFamily="49" charset="0"/>
              </a:rPr>
              <a:t>")</a:t>
            </a:r>
          </a:p>
          <a:p>
            <a:endParaRPr lang="en-US" altLang="ko-KR" sz="1350" dirty="0">
              <a:solidFill>
                <a:schemeClr val="tx1"/>
              </a:solidFill>
              <a:latin typeface="Courier New" panose="02070309020205020404" pitchFamily="49" charset="0"/>
              <a:cs typeface="Courier New" panose="02070309020205020404" pitchFamily="49" charset="0"/>
            </a:endParaRPr>
          </a:p>
          <a:p>
            <a:r>
              <a:rPr lang="en-US" altLang="ko-KR" sz="1350" dirty="0" err="1">
                <a:solidFill>
                  <a:schemeClr val="tx1"/>
                </a:solidFill>
                <a:latin typeface="Courier New" panose="02070309020205020404" pitchFamily="49" charset="0"/>
                <a:cs typeface="Courier New" panose="02070309020205020404" pitchFamily="49" charset="0"/>
              </a:rPr>
              <a:t>scale.factors</a:t>
            </a:r>
            <a:r>
              <a:rPr lang="en-US" altLang="ko-KR" sz="1350" dirty="0">
                <a:solidFill>
                  <a:schemeClr val="tx1"/>
                </a:solidFill>
                <a:latin typeface="Courier New" panose="02070309020205020404" pitchFamily="49" charset="0"/>
                <a:cs typeface="Courier New" panose="02070309020205020404" pitchFamily="49" charset="0"/>
              </a:rPr>
              <a:t> = list(</a:t>
            </a:r>
            <a:r>
              <a:rPr lang="en-US" altLang="ko-KR" sz="1350" dirty="0" err="1">
                <a:solidFill>
                  <a:schemeClr val="tx1"/>
                </a:solidFill>
                <a:latin typeface="Courier New" panose="02070309020205020404" pitchFamily="49" charset="0"/>
                <a:cs typeface="Courier New" panose="02070309020205020404" pitchFamily="49" charset="0"/>
              </a:rPr>
              <a:t>spot.diameter</a:t>
            </a:r>
            <a:r>
              <a:rPr lang="en-US" altLang="ko-KR" sz="1350" dirty="0">
                <a:solidFill>
                  <a:schemeClr val="tx1"/>
                </a:solidFill>
                <a:latin typeface="Courier New" panose="02070309020205020404" pitchFamily="49" charset="0"/>
                <a:cs typeface="Courier New" panose="02070309020205020404" pitchFamily="49" charset="0"/>
              </a:rPr>
              <a:t>=65, spot=</a:t>
            </a:r>
            <a:r>
              <a:rPr lang="en-US" altLang="ko-KR" sz="1350" dirty="0" err="1">
                <a:solidFill>
                  <a:schemeClr val="tx1"/>
                </a:solidFill>
                <a:latin typeface="Courier New" panose="02070309020205020404" pitchFamily="49" charset="0"/>
                <a:cs typeface="Courier New" panose="02070309020205020404" pitchFamily="49" charset="0"/>
              </a:rPr>
              <a:t>scale.factors$spot_diameter_fullres</a:t>
            </a:r>
            <a:r>
              <a:rPr lang="en-US" altLang="ko-KR" sz="1350" dirty="0">
                <a:solidFill>
                  <a:schemeClr val="tx1"/>
                </a:solidFill>
                <a:latin typeface="Courier New" panose="02070309020205020404" pitchFamily="49" charset="0"/>
                <a:cs typeface="Courier New" panose="02070309020205020404" pitchFamily="49" charset="0"/>
              </a:rPr>
              <a:t>, fiducial = </a:t>
            </a:r>
            <a:r>
              <a:rPr lang="en-US" altLang="ko-KR" sz="1350" dirty="0" err="1">
                <a:solidFill>
                  <a:schemeClr val="tx1"/>
                </a:solidFill>
                <a:latin typeface="Courier New" panose="02070309020205020404" pitchFamily="49" charset="0"/>
                <a:cs typeface="Courier New" panose="02070309020205020404" pitchFamily="49" charset="0"/>
              </a:rPr>
              <a:t>scale.factors$fiducial_diameter_fullres</a:t>
            </a:r>
            <a:r>
              <a:rPr lang="en-US" altLang="ko-KR" sz="1350" dirty="0">
                <a:solidFill>
                  <a:schemeClr val="tx1"/>
                </a:solidFill>
                <a:latin typeface="Courier New" panose="02070309020205020404" pitchFamily="49" charset="0"/>
                <a:cs typeface="Courier New" panose="02070309020205020404" pitchFamily="49" charset="0"/>
              </a:rPr>
              <a:t>, hires = </a:t>
            </a:r>
            <a:r>
              <a:rPr lang="en-US" altLang="ko-KR" sz="1350" dirty="0" err="1">
                <a:solidFill>
                  <a:schemeClr val="tx1"/>
                </a:solidFill>
                <a:latin typeface="Courier New" panose="02070309020205020404" pitchFamily="49" charset="0"/>
                <a:cs typeface="Courier New" panose="02070309020205020404" pitchFamily="49" charset="0"/>
              </a:rPr>
              <a:t>scale.factors$tissue_hires_scalef</a:t>
            </a:r>
            <a:r>
              <a:rPr lang="en-US" altLang="ko-KR" sz="1350" dirty="0">
                <a:solidFill>
                  <a:schemeClr val="tx1"/>
                </a:solidFill>
                <a:latin typeface="Courier New" panose="02070309020205020404" pitchFamily="49" charset="0"/>
                <a:cs typeface="Courier New" panose="02070309020205020404" pitchFamily="49" charset="0"/>
              </a:rPr>
              <a:t>, </a:t>
            </a:r>
            <a:r>
              <a:rPr lang="en-US" altLang="ko-KR" sz="1350" dirty="0" err="1">
                <a:solidFill>
                  <a:schemeClr val="tx1"/>
                </a:solidFill>
                <a:latin typeface="Courier New" panose="02070309020205020404" pitchFamily="49" charset="0"/>
                <a:cs typeface="Courier New" panose="02070309020205020404" pitchFamily="49" charset="0"/>
              </a:rPr>
              <a:t>lowres</a:t>
            </a:r>
            <a:r>
              <a:rPr lang="en-US" altLang="ko-KR" sz="1350" dirty="0">
                <a:solidFill>
                  <a:schemeClr val="tx1"/>
                </a:solidFill>
                <a:latin typeface="Courier New" panose="02070309020205020404" pitchFamily="49" charset="0"/>
                <a:cs typeface="Courier New" panose="02070309020205020404" pitchFamily="49" charset="0"/>
              </a:rPr>
              <a:t> = </a:t>
            </a:r>
            <a:r>
              <a:rPr lang="en-US" altLang="ko-KR" sz="1350" dirty="0" err="1">
                <a:solidFill>
                  <a:schemeClr val="tx1"/>
                </a:solidFill>
                <a:latin typeface="Courier New" panose="02070309020205020404" pitchFamily="49" charset="0"/>
                <a:cs typeface="Courier New" panose="02070309020205020404" pitchFamily="49" charset="0"/>
              </a:rPr>
              <a:t>scale.factors$tissue_lowres_scalef</a:t>
            </a:r>
            <a:r>
              <a:rPr lang="en-US" altLang="ko-KR" sz="1350" dirty="0">
                <a:solidFill>
                  <a:schemeClr val="tx1"/>
                </a:solidFill>
                <a:latin typeface="Courier New" panose="02070309020205020404" pitchFamily="49" charset="0"/>
                <a:cs typeface="Courier New" panose="02070309020205020404" pitchFamily="49" charset="0"/>
              </a:rPr>
              <a:t>)</a:t>
            </a:r>
          </a:p>
        </p:txBody>
      </p:sp>
      <p:sp>
        <p:nvSpPr>
          <p:cNvPr id="14" name="TextBox 13">
            <a:extLst>
              <a:ext uri="{FF2B5EF4-FFF2-40B4-BE49-F238E27FC236}">
                <a16:creationId xmlns:a16="http://schemas.microsoft.com/office/drawing/2014/main" id="{5AEE1789-7E0C-B54F-810B-7AB6473E6BF5}"/>
              </a:ext>
            </a:extLst>
          </p:cNvPr>
          <p:cNvSpPr txBox="1"/>
          <p:nvPr/>
        </p:nvSpPr>
        <p:spPr>
          <a:xfrm>
            <a:off x="-4605" y="-5252"/>
            <a:ext cx="1218603"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Load dataset</a:t>
            </a:r>
            <a:endParaRPr lang="en-KR" sz="1300" b="1" dirty="0">
              <a:solidFill>
                <a:srgbClr val="CBA5B6"/>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A1AAE80-94B8-A84D-B63E-79E64A97C751}"/>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EFB9CB9-D0BB-DF48-AAAA-3709FBDBB39E}"/>
              </a:ext>
            </a:extLst>
          </p:cNvPr>
          <p:cNvSpPr txBox="1"/>
          <p:nvPr/>
        </p:nvSpPr>
        <p:spPr>
          <a:xfrm>
            <a:off x="357183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959661B-27BB-BE42-90EF-49BB1CC47C10}"/>
              </a:ext>
            </a:extLst>
          </p:cNvPr>
          <p:cNvSpPr txBox="1"/>
          <p:nvPr/>
        </p:nvSpPr>
        <p:spPr>
          <a:xfrm>
            <a:off x="7432427" y="-25"/>
            <a:ext cx="1749390"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Visualization network</a:t>
            </a:r>
            <a:endParaRPr lang="en-KR" sz="1300" dirty="0">
              <a:solidFill>
                <a:schemeClr val="bg1"/>
              </a:solidFill>
              <a:latin typeface="Arial" panose="020B0604020202020204" pitchFamily="34" charset="0"/>
              <a:cs typeface="Arial" panose="020B0604020202020204" pitchFamily="34" charset="0"/>
            </a:endParaRPr>
          </a:p>
        </p:txBody>
      </p:sp>
      <p:cxnSp>
        <p:nvCxnSpPr>
          <p:cNvPr id="26" name="Straight Connector 17">
            <a:extLst>
              <a:ext uri="{FF2B5EF4-FFF2-40B4-BE49-F238E27FC236}">
                <a16:creationId xmlns:a16="http://schemas.microsoft.com/office/drawing/2014/main" id="{87D10AF8-6D76-284F-BDDF-EA20F45686CD}"/>
              </a:ext>
            </a:extLst>
          </p:cNvPr>
          <p:cNvCxnSpPr>
            <a:cxnSpLocks/>
            <a:stCxn id="14" idx="3"/>
            <a:endCxn id="16" idx="1"/>
          </p:cNvCxnSpPr>
          <p:nvPr/>
        </p:nvCxnSpPr>
        <p:spPr>
          <a:xfrm>
            <a:off x="1213998" y="140942"/>
            <a:ext cx="497575"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18183167-0766-284A-84AA-92B10010D59D}"/>
              </a:ext>
            </a:extLst>
          </p:cNvPr>
          <p:cNvCxnSpPr>
            <a:cxnSpLocks/>
            <a:stCxn id="17" idx="3"/>
            <a:endCxn id="25" idx="1"/>
          </p:cNvCxnSpPr>
          <p:nvPr/>
        </p:nvCxnSpPr>
        <p:spPr>
          <a:xfrm>
            <a:off x="7044262" y="142179"/>
            <a:ext cx="388165"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2">
            <a:extLst>
              <a:ext uri="{FF2B5EF4-FFF2-40B4-BE49-F238E27FC236}">
                <a16:creationId xmlns:a16="http://schemas.microsoft.com/office/drawing/2014/main" id="{43904840-D61E-BC47-813B-59A9A967F358}"/>
              </a:ext>
            </a:extLst>
          </p:cNvPr>
          <p:cNvCxnSpPr>
            <a:cxnSpLocks/>
            <a:stCxn id="16" idx="3"/>
            <a:endCxn id="17" idx="1"/>
          </p:cNvCxnSpPr>
          <p:nvPr/>
        </p:nvCxnSpPr>
        <p:spPr>
          <a:xfrm>
            <a:off x="2963839" y="142179"/>
            <a:ext cx="60799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236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800" y="579261"/>
            <a:ext cx="7661910"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Create a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CellChat</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object</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69</a:t>
            </a:fld>
            <a:endParaRPr lang="ko-KR" altLang="en-US" dirty="0"/>
          </a:p>
        </p:txBody>
      </p:sp>
      <p:sp>
        <p:nvSpPr>
          <p:cNvPr id="7" name="직사각형 5">
            <a:extLst>
              <a:ext uri="{FF2B5EF4-FFF2-40B4-BE49-F238E27FC236}">
                <a16:creationId xmlns:a16="http://schemas.microsoft.com/office/drawing/2014/main" id="{8592BB44-C6FE-6E4B-A0B2-F9187B75CCE3}"/>
              </a:ext>
            </a:extLst>
          </p:cNvPr>
          <p:cNvSpPr/>
          <p:nvPr/>
        </p:nvSpPr>
        <p:spPr>
          <a:xfrm>
            <a:off x="304801" y="1181417"/>
            <a:ext cx="7924798" cy="1519279"/>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 Create a </a:t>
            </a:r>
            <a:r>
              <a:rPr lang="en-US" sz="1200" dirty="0" err="1">
                <a:solidFill>
                  <a:schemeClr val="tx1"/>
                </a:solidFill>
                <a:latin typeface="Arial" panose="020B0604020202020204" pitchFamily="34" charset="0"/>
                <a:cs typeface="Arial" panose="020B0604020202020204" pitchFamily="34" charset="0"/>
              </a:rPr>
              <a:t>CellChat</a:t>
            </a:r>
            <a:r>
              <a:rPr lang="en-US" sz="1200" dirty="0">
                <a:solidFill>
                  <a:schemeClr val="tx1"/>
                </a:solidFill>
                <a:latin typeface="Arial" panose="020B0604020202020204" pitchFamily="34" charset="0"/>
                <a:cs typeface="Arial" panose="020B0604020202020204" pitchFamily="34" charset="0"/>
              </a:rPr>
              <a:t> object for the downstream analysis.</a:t>
            </a:r>
            <a:endParaRPr lang="da" sz="1200" dirty="0">
              <a:solidFill>
                <a:schemeClr val="tx1"/>
              </a:solidFill>
              <a:latin typeface="Arial" panose="020B0604020202020204" pitchFamily="34" charset="0"/>
              <a:cs typeface="Arial" panose="020B0604020202020204" pitchFamily="34" charset="0"/>
            </a:endParaRPr>
          </a:p>
          <a:p>
            <a:endParaRPr lang="en-US" sz="800" dirty="0">
              <a:solidFill>
                <a:schemeClr val="tx1"/>
              </a:solidFill>
              <a:latin typeface="Courier New" panose="02070309020205020404" pitchFamily="49" charset="0"/>
              <a:cs typeface="Courier New" panose="02070309020205020404" pitchFamily="49" charset="0"/>
            </a:endParaRPr>
          </a:p>
          <a:p>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 = </a:t>
            </a:r>
            <a:r>
              <a:rPr lang="en-US" sz="1350" dirty="0" err="1">
                <a:solidFill>
                  <a:schemeClr val="tx1"/>
                </a:solidFill>
                <a:latin typeface="Courier New" panose="02070309020205020404" pitchFamily="49" charset="0"/>
                <a:cs typeface="Courier New" panose="02070309020205020404" pitchFamily="49" charset="0"/>
              </a:rPr>
              <a:t>createCellChat</a:t>
            </a:r>
            <a:r>
              <a:rPr lang="en-US" sz="1350" dirty="0">
                <a:solidFill>
                  <a:schemeClr val="tx1"/>
                </a:solidFill>
                <a:latin typeface="Courier New" panose="02070309020205020404" pitchFamily="49" charset="0"/>
                <a:cs typeface="Courier New" panose="02070309020205020404" pitchFamily="49" charset="0"/>
              </a:rPr>
              <a:t>(object = </a:t>
            </a:r>
            <a:r>
              <a:rPr lang="en-US" sz="1350" dirty="0" err="1">
                <a:solidFill>
                  <a:schemeClr val="tx1"/>
                </a:solidFill>
                <a:latin typeface="Courier New" panose="02070309020205020404" pitchFamily="49" charset="0"/>
                <a:cs typeface="Courier New" panose="02070309020205020404" pitchFamily="49" charset="0"/>
              </a:rPr>
              <a:t>data.input</a:t>
            </a:r>
            <a:r>
              <a:rPr lang="en-US" sz="1350" dirty="0">
                <a:solidFill>
                  <a:schemeClr val="tx1"/>
                </a:solidFill>
                <a:latin typeface="Courier New" panose="02070309020205020404" pitchFamily="49" charset="0"/>
                <a:cs typeface="Courier New" panose="02070309020205020404" pitchFamily="49" charset="0"/>
              </a:rPr>
              <a:t>, meta = meta, </a:t>
            </a:r>
            <a:r>
              <a:rPr lang="en-US" sz="1350" dirty="0" err="1">
                <a:solidFill>
                  <a:schemeClr val="tx1"/>
                </a:solidFill>
                <a:latin typeface="Courier New" panose="02070309020205020404" pitchFamily="49" charset="0"/>
                <a:cs typeface="Courier New" panose="02070309020205020404" pitchFamily="49" charset="0"/>
              </a:rPr>
              <a:t>group.by</a:t>
            </a:r>
            <a:r>
              <a:rPr lang="en-US" sz="1350" dirty="0">
                <a:solidFill>
                  <a:schemeClr val="tx1"/>
                </a:solidFill>
                <a:latin typeface="Courier New" panose="02070309020205020404" pitchFamily="49" charset="0"/>
                <a:cs typeface="Courier New" panose="02070309020205020404" pitchFamily="49" charset="0"/>
              </a:rPr>
              <a:t> = "labels", datatype = "spatial", coordinates = </a:t>
            </a:r>
            <a:r>
              <a:rPr lang="en-US" sz="1350" dirty="0" err="1">
                <a:solidFill>
                  <a:schemeClr val="tx1"/>
                </a:solidFill>
                <a:latin typeface="Courier New" panose="02070309020205020404" pitchFamily="49" charset="0"/>
                <a:cs typeface="Courier New" panose="02070309020205020404" pitchFamily="49" charset="0"/>
              </a:rPr>
              <a:t>spatial.locs</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scale.factors</a:t>
            </a:r>
            <a:r>
              <a:rPr lang="en-US" sz="1350" dirty="0">
                <a:solidFill>
                  <a:schemeClr val="tx1"/>
                </a:solidFill>
                <a:latin typeface="Courier New" panose="02070309020205020404" pitchFamily="49" charset="0"/>
                <a:cs typeface="Courier New" panose="02070309020205020404" pitchFamily="49" charset="0"/>
              </a:rPr>
              <a:t> = </a:t>
            </a:r>
            <a:r>
              <a:rPr lang="en-US" sz="1350" dirty="0" err="1">
                <a:solidFill>
                  <a:schemeClr val="tx1"/>
                </a:solidFill>
                <a:latin typeface="Courier New" panose="02070309020205020404" pitchFamily="49" charset="0"/>
                <a:cs typeface="Courier New" panose="02070309020205020404" pitchFamily="49" charset="0"/>
              </a:rPr>
              <a:t>scale.factors</a:t>
            </a:r>
            <a:r>
              <a:rPr lang="en-US" sz="1350" dirty="0">
                <a:solidFill>
                  <a:schemeClr val="tx1"/>
                </a:solidFill>
                <a:latin typeface="Courier New" panose="02070309020205020404" pitchFamily="49" charset="0"/>
                <a:cs typeface="Courier New" panose="02070309020205020404" pitchFamily="49" charset="0"/>
              </a:rPr>
              <a:t>)</a:t>
            </a:r>
          </a:p>
          <a:p>
            <a:endParaRPr lang="en-US" sz="1350" dirty="0">
              <a:solidFill>
                <a:schemeClr val="tx1"/>
              </a:solidFill>
              <a:latin typeface="Courier New" panose="02070309020205020404" pitchFamily="49" charset="0"/>
              <a:cs typeface="Courier New" panose="02070309020205020404" pitchFamily="49" charset="0"/>
            </a:endParaRPr>
          </a:p>
          <a:p>
            <a:r>
              <a:rPr lang="en-US" sz="1350" dirty="0" err="1">
                <a:solidFill>
                  <a:schemeClr val="tx1"/>
                </a:solidFill>
                <a:latin typeface="Courier New" panose="02070309020205020404" pitchFamily="49" charset="0"/>
                <a:cs typeface="Courier New" panose="02070309020205020404" pitchFamily="49" charset="0"/>
              </a:rPr>
              <a:t>cellchat</a:t>
            </a:r>
            <a:endParaRPr lang="en-US" sz="1350" dirty="0">
              <a:solidFill>
                <a:schemeClr val="tx1"/>
              </a:solidFill>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DBB25BA4-2310-4D45-B8C1-AB2A6FEEA4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4800" y="2835021"/>
            <a:ext cx="5310347" cy="2223145"/>
          </a:xfrm>
          <a:prstGeom prst="rect">
            <a:avLst/>
          </a:prstGeom>
        </p:spPr>
      </p:pic>
      <p:sp>
        <p:nvSpPr>
          <p:cNvPr id="20" name="TextBox 19">
            <a:extLst>
              <a:ext uri="{FF2B5EF4-FFF2-40B4-BE49-F238E27FC236}">
                <a16:creationId xmlns:a16="http://schemas.microsoft.com/office/drawing/2014/main" id="{6DF371DC-32A9-8544-BB42-C902044F390A}"/>
              </a:ext>
            </a:extLst>
          </p:cNvPr>
          <p:cNvSpPr txBox="1"/>
          <p:nvPr/>
        </p:nvSpPr>
        <p:spPr>
          <a:xfrm>
            <a:off x="-4605" y="-5252"/>
            <a:ext cx="1218603"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Load dataset</a:t>
            </a:r>
            <a:endParaRPr lang="en-KR" sz="1300" b="1" dirty="0">
              <a:solidFill>
                <a:srgbClr val="CBA5B6"/>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05C6635-6D1D-9347-B0EC-AF75E2BDCE76}"/>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784A313-1522-B240-9F4A-AF2F4FA8A2F7}"/>
              </a:ext>
            </a:extLst>
          </p:cNvPr>
          <p:cNvSpPr txBox="1"/>
          <p:nvPr/>
        </p:nvSpPr>
        <p:spPr>
          <a:xfrm>
            <a:off x="357183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C35D1DB-8D9F-424C-942F-53F99063BE2D}"/>
              </a:ext>
            </a:extLst>
          </p:cNvPr>
          <p:cNvSpPr txBox="1"/>
          <p:nvPr/>
        </p:nvSpPr>
        <p:spPr>
          <a:xfrm>
            <a:off x="7432427" y="-25"/>
            <a:ext cx="1749390"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Visualization network</a:t>
            </a:r>
            <a:endParaRPr lang="en-KR" sz="1300" dirty="0">
              <a:solidFill>
                <a:schemeClr val="bg1"/>
              </a:solidFill>
              <a:latin typeface="Arial" panose="020B0604020202020204" pitchFamily="34" charset="0"/>
              <a:cs typeface="Arial" panose="020B0604020202020204" pitchFamily="34" charset="0"/>
            </a:endParaRPr>
          </a:p>
        </p:txBody>
      </p:sp>
      <p:cxnSp>
        <p:nvCxnSpPr>
          <p:cNvPr id="24" name="Straight Connector 17">
            <a:extLst>
              <a:ext uri="{FF2B5EF4-FFF2-40B4-BE49-F238E27FC236}">
                <a16:creationId xmlns:a16="http://schemas.microsoft.com/office/drawing/2014/main" id="{AA4FAE90-E818-394D-9CF5-DD60E2B4FD27}"/>
              </a:ext>
            </a:extLst>
          </p:cNvPr>
          <p:cNvCxnSpPr>
            <a:cxnSpLocks/>
            <a:stCxn id="20" idx="3"/>
            <a:endCxn id="21" idx="1"/>
          </p:cNvCxnSpPr>
          <p:nvPr/>
        </p:nvCxnSpPr>
        <p:spPr>
          <a:xfrm>
            <a:off x="1213998" y="140942"/>
            <a:ext cx="497575"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19">
            <a:extLst>
              <a:ext uri="{FF2B5EF4-FFF2-40B4-BE49-F238E27FC236}">
                <a16:creationId xmlns:a16="http://schemas.microsoft.com/office/drawing/2014/main" id="{DCAD9045-C3CB-C143-B689-39DFB260B64D}"/>
              </a:ext>
            </a:extLst>
          </p:cNvPr>
          <p:cNvCxnSpPr>
            <a:cxnSpLocks/>
            <a:stCxn id="22" idx="3"/>
            <a:endCxn id="23" idx="1"/>
          </p:cNvCxnSpPr>
          <p:nvPr/>
        </p:nvCxnSpPr>
        <p:spPr>
          <a:xfrm>
            <a:off x="7044262" y="142179"/>
            <a:ext cx="388165"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2">
            <a:extLst>
              <a:ext uri="{FF2B5EF4-FFF2-40B4-BE49-F238E27FC236}">
                <a16:creationId xmlns:a16="http://schemas.microsoft.com/office/drawing/2014/main" id="{B697A029-8E49-7F44-B80B-E9F9E34AF57B}"/>
              </a:ext>
            </a:extLst>
          </p:cNvPr>
          <p:cNvCxnSpPr>
            <a:cxnSpLocks/>
            <a:stCxn id="21" idx="3"/>
            <a:endCxn id="22" idx="1"/>
          </p:cNvCxnSpPr>
          <p:nvPr/>
        </p:nvCxnSpPr>
        <p:spPr>
          <a:xfrm>
            <a:off x="2963839" y="142179"/>
            <a:ext cx="60799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221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7</a:t>
            </a:fld>
            <a:endParaRPr lang="en-KR" dirty="0"/>
          </a:p>
        </p:txBody>
      </p:sp>
      <p:sp>
        <p:nvSpPr>
          <p:cNvPr id="8" name="Content Placeholder 7">
            <a:extLst>
              <a:ext uri="{FF2B5EF4-FFF2-40B4-BE49-F238E27FC236}">
                <a16:creationId xmlns:a16="http://schemas.microsoft.com/office/drawing/2014/main" id="{93FD79E1-4723-D2E6-E446-19538C236E38}"/>
              </a:ext>
            </a:extLst>
          </p:cNvPr>
          <p:cNvSpPr>
            <a:spLocks noGrp="1"/>
          </p:cNvSpPr>
          <p:nvPr>
            <p:ph idx="1"/>
          </p:nvPr>
        </p:nvSpPr>
        <p:spPr>
          <a:xfrm>
            <a:off x="321424" y="1238087"/>
            <a:ext cx="8593976" cy="503418"/>
          </a:xfrm>
        </p:spPr>
        <p:txBody>
          <a:bodyPr>
            <a:normAutofit/>
          </a:bodyPr>
          <a:lstStyle/>
          <a:p>
            <a:r>
              <a:rPr lang="en-KR" sz="2000" dirty="0">
                <a:latin typeface="Arial" panose="020B0604020202020204" pitchFamily="34" charset="0"/>
                <a:cs typeface="Arial" panose="020B0604020202020204" pitchFamily="34" charset="0"/>
              </a:rPr>
              <a:t>Rstudio – Integrated development environment (</a:t>
            </a:r>
            <a:r>
              <a:rPr lang="en-KR" sz="2000">
                <a:latin typeface="Arial" panose="020B0604020202020204" pitchFamily="34" charset="0"/>
                <a:cs typeface="Arial" panose="020B0604020202020204" pitchFamily="34" charset="0"/>
              </a:rPr>
              <a:t>IDE)</a:t>
            </a:r>
            <a:r>
              <a:rPr lang="en-US" sz="2000" dirty="0">
                <a:latin typeface="Arial" panose="020B0604020202020204" pitchFamily="34" charset="0"/>
                <a:cs typeface="Arial" panose="020B0604020202020204" pitchFamily="34" charset="0"/>
              </a:rPr>
              <a:t> </a:t>
            </a:r>
            <a:r>
              <a:rPr lang="en-KR" sz="2000">
                <a:latin typeface="Arial" panose="020B0604020202020204" pitchFamily="34" charset="0"/>
                <a:cs typeface="Arial" panose="020B0604020202020204" pitchFamily="34" charset="0"/>
              </a:rPr>
              <a:t>for </a:t>
            </a:r>
            <a:r>
              <a:rPr lang="en-KR" sz="2000" dirty="0">
                <a:latin typeface="Arial" panose="020B0604020202020204" pitchFamily="34" charset="0"/>
                <a:cs typeface="Arial" panose="020B0604020202020204" pitchFamily="34" charset="0"/>
              </a:rPr>
              <a:t>R and python </a:t>
            </a:r>
          </a:p>
        </p:txBody>
      </p:sp>
      <p:grpSp>
        <p:nvGrpSpPr>
          <p:cNvPr id="2" name="그룹 1">
            <a:extLst>
              <a:ext uri="{FF2B5EF4-FFF2-40B4-BE49-F238E27FC236}">
                <a16:creationId xmlns:a16="http://schemas.microsoft.com/office/drawing/2014/main" id="{AA4A9701-BFB0-B716-8E0C-9509DC200C84}"/>
              </a:ext>
            </a:extLst>
          </p:cNvPr>
          <p:cNvGrpSpPr>
            <a:grpSpLocks noChangeAspect="1"/>
          </p:cNvGrpSpPr>
          <p:nvPr/>
        </p:nvGrpSpPr>
        <p:grpSpPr>
          <a:xfrm>
            <a:off x="954529" y="1654364"/>
            <a:ext cx="7234941" cy="4059540"/>
            <a:chOff x="362083" y="2009114"/>
            <a:chExt cx="5831501" cy="3272067"/>
          </a:xfrm>
        </p:grpSpPr>
        <p:pic>
          <p:nvPicPr>
            <p:cNvPr id="9" name="Picture 8">
              <a:extLst>
                <a:ext uri="{FF2B5EF4-FFF2-40B4-BE49-F238E27FC236}">
                  <a16:creationId xmlns:a16="http://schemas.microsoft.com/office/drawing/2014/main" id="{729513EF-4F20-F546-5286-6E14F3CE64A3}"/>
                </a:ext>
              </a:extLst>
            </p:cNvPr>
            <p:cNvPicPr>
              <a:picLocks noChangeAspect="1"/>
            </p:cNvPicPr>
            <p:nvPr/>
          </p:nvPicPr>
          <p:blipFill>
            <a:blip r:embed="rId2"/>
            <a:stretch>
              <a:fillRect/>
            </a:stretch>
          </p:blipFill>
          <p:spPr>
            <a:xfrm>
              <a:off x="364283" y="2009114"/>
              <a:ext cx="5829300" cy="3272067"/>
            </a:xfrm>
            <a:prstGeom prst="rect">
              <a:avLst/>
            </a:prstGeom>
          </p:spPr>
        </p:pic>
        <p:sp>
          <p:nvSpPr>
            <p:cNvPr id="10" name="Rectangle 9">
              <a:extLst>
                <a:ext uri="{FF2B5EF4-FFF2-40B4-BE49-F238E27FC236}">
                  <a16:creationId xmlns:a16="http://schemas.microsoft.com/office/drawing/2014/main" id="{DD4AF9DD-E756-6043-8088-B0F6C7A13E42}"/>
                </a:ext>
              </a:extLst>
            </p:cNvPr>
            <p:cNvSpPr/>
            <p:nvPr/>
          </p:nvSpPr>
          <p:spPr>
            <a:xfrm>
              <a:off x="364284" y="2280896"/>
              <a:ext cx="3290740" cy="127730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350" dirty="0">
                  <a:solidFill>
                    <a:schemeClr val="tx1"/>
                  </a:solidFill>
                  <a:latin typeface="Arial" panose="020B0604020202020204" pitchFamily="34" charset="0"/>
                  <a:cs typeface="Arial" panose="020B0604020202020204" pitchFamily="34" charset="0"/>
                </a:rPr>
                <a:t>Code editor</a:t>
              </a:r>
            </a:p>
          </p:txBody>
        </p:sp>
        <p:sp>
          <p:nvSpPr>
            <p:cNvPr id="14" name="Rectangle 13">
              <a:extLst>
                <a:ext uri="{FF2B5EF4-FFF2-40B4-BE49-F238E27FC236}">
                  <a16:creationId xmlns:a16="http://schemas.microsoft.com/office/drawing/2014/main" id="{5956E731-D362-973E-C8E0-CFA0008F852E}"/>
                </a:ext>
              </a:extLst>
            </p:cNvPr>
            <p:cNvSpPr/>
            <p:nvPr/>
          </p:nvSpPr>
          <p:spPr>
            <a:xfrm>
              <a:off x="362083" y="3759743"/>
              <a:ext cx="3290740" cy="1463077"/>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350" dirty="0">
                  <a:solidFill>
                    <a:schemeClr val="tx1"/>
                  </a:solidFill>
                  <a:latin typeface="Arial" panose="020B0604020202020204" pitchFamily="34" charset="0"/>
                  <a:cs typeface="Arial" panose="020B0604020202020204" pitchFamily="34" charset="0"/>
                </a:rPr>
                <a:t>R console</a:t>
              </a:r>
            </a:p>
          </p:txBody>
        </p:sp>
        <p:sp>
          <p:nvSpPr>
            <p:cNvPr id="15" name="Rectangle 14">
              <a:extLst>
                <a:ext uri="{FF2B5EF4-FFF2-40B4-BE49-F238E27FC236}">
                  <a16:creationId xmlns:a16="http://schemas.microsoft.com/office/drawing/2014/main" id="{D2CDD19E-34F1-977E-5C71-ECF9824B9E8D}"/>
                </a:ext>
              </a:extLst>
            </p:cNvPr>
            <p:cNvSpPr/>
            <p:nvPr/>
          </p:nvSpPr>
          <p:spPr>
            <a:xfrm>
              <a:off x="3699364" y="2280896"/>
              <a:ext cx="2494220" cy="1376921"/>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350" dirty="0">
                  <a:solidFill>
                    <a:schemeClr val="tx1"/>
                  </a:solidFill>
                  <a:latin typeface="Arial" panose="020B0604020202020204" pitchFamily="34" charset="0"/>
                  <a:cs typeface="Arial" panose="020B0604020202020204" pitchFamily="34" charset="0"/>
                </a:rPr>
                <a:t>Environment / History</a:t>
              </a:r>
            </a:p>
          </p:txBody>
        </p:sp>
        <p:sp>
          <p:nvSpPr>
            <p:cNvPr id="18" name="Rectangle 17">
              <a:extLst>
                <a:ext uri="{FF2B5EF4-FFF2-40B4-BE49-F238E27FC236}">
                  <a16:creationId xmlns:a16="http://schemas.microsoft.com/office/drawing/2014/main" id="{FDA80E12-8B88-3412-1870-E20F35E66F41}"/>
                </a:ext>
              </a:extLst>
            </p:cNvPr>
            <p:cNvSpPr/>
            <p:nvPr/>
          </p:nvSpPr>
          <p:spPr>
            <a:xfrm>
              <a:off x="3699364" y="3759743"/>
              <a:ext cx="2494220" cy="1463077"/>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350" dirty="0">
                  <a:solidFill>
                    <a:schemeClr val="tx1"/>
                  </a:solidFill>
                  <a:latin typeface="Arial" panose="020B0604020202020204" pitchFamily="34" charset="0"/>
                  <a:cs typeface="Arial" panose="020B0604020202020204" pitchFamily="34" charset="0"/>
                </a:rPr>
                <a:t>Other panes</a:t>
              </a:r>
            </a:p>
            <a:p>
              <a:pPr algn="ctr"/>
              <a:r>
                <a:rPr lang="en-KR" sz="1350" dirty="0">
                  <a:solidFill>
                    <a:schemeClr val="tx1"/>
                  </a:solidFill>
                  <a:latin typeface="Arial" panose="020B0604020202020204" pitchFamily="34" charset="0"/>
                  <a:cs typeface="Arial" panose="020B0604020202020204" pitchFamily="34" charset="0"/>
                </a:rPr>
                <a:t>(Files, Plots, Packages, Help)</a:t>
              </a:r>
            </a:p>
          </p:txBody>
        </p:sp>
        <p:sp>
          <p:nvSpPr>
            <p:cNvPr id="3" name="직사각형 2">
              <a:extLst>
                <a:ext uri="{FF2B5EF4-FFF2-40B4-BE49-F238E27FC236}">
                  <a16:creationId xmlns:a16="http://schemas.microsoft.com/office/drawing/2014/main" id="{4EB9B36A-CA5B-30C5-F09B-AA5EC22619D2}"/>
                </a:ext>
              </a:extLst>
            </p:cNvPr>
            <p:cNvSpPr/>
            <p:nvPr/>
          </p:nvSpPr>
          <p:spPr>
            <a:xfrm>
              <a:off x="364282" y="2280896"/>
              <a:ext cx="3290740" cy="12773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sz="1350"/>
            </a:p>
          </p:txBody>
        </p:sp>
      </p:grpSp>
      <p:sp>
        <p:nvSpPr>
          <p:cNvPr id="11" name="TextBox 10">
            <a:extLst>
              <a:ext uri="{FF2B5EF4-FFF2-40B4-BE49-F238E27FC236}">
                <a16:creationId xmlns:a16="http://schemas.microsoft.com/office/drawing/2014/main" id="{75C4DAC4-CA1C-DA64-5F31-24576F1BE62D}"/>
              </a:ext>
            </a:extLst>
          </p:cNvPr>
          <p:cNvSpPr txBox="1"/>
          <p:nvPr/>
        </p:nvSpPr>
        <p:spPr>
          <a:xfrm>
            <a:off x="1342506" y="5843982"/>
            <a:ext cx="6407419" cy="584775"/>
          </a:xfrm>
          <a:prstGeom prst="rect">
            <a:avLst/>
          </a:prstGeom>
          <a:noFill/>
        </p:spPr>
        <p:txBody>
          <a:bodyPr wrap="square" rtlCol="0">
            <a:spAutoFit/>
          </a:bodyPr>
          <a:lstStyle/>
          <a:p>
            <a:r>
              <a:rPr kumimoji="1" lang="en-US" altLang="ko-Kore-US" sz="1600" b="1" dirty="0">
                <a:latin typeface="Arial" panose="020B0604020202020204" pitchFamily="34" charset="0"/>
                <a:cs typeface="Arial" panose="020B0604020202020204" pitchFamily="34" charset="0"/>
              </a:rPr>
              <a:t>Code editor</a:t>
            </a:r>
            <a:r>
              <a:rPr kumimoji="1" lang="ko-Kore-US" altLang="en-US" sz="1600" b="1" dirty="0">
                <a:latin typeface="Arial" panose="020B0604020202020204" pitchFamily="34" charset="0"/>
                <a:cs typeface="Arial" panose="020B0604020202020204" pitchFamily="34" charset="0"/>
              </a:rPr>
              <a:t>에서 코드를 작성하거나 적혀져 있는 코드를 실행합니다</a:t>
            </a:r>
            <a:r>
              <a:rPr kumimoji="1" lang="en-US" altLang="ko-Kore-US" sz="1600" b="1" dirty="0">
                <a:latin typeface="Arial" panose="020B0604020202020204" pitchFamily="34" charset="0"/>
                <a:cs typeface="Arial" panose="020B0604020202020204" pitchFamily="34" charset="0"/>
              </a:rPr>
              <a:t>.</a:t>
            </a:r>
          </a:p>
          <a:p>
            <a:r>
              <a:rPr kumimoji="1" lang="en-US" altLang="ko-Kore-US" sz="1600" b="1" dirty="0" err="1">
                <a:highlight>
                  <a:srgbClr val="FFFF00"/>
                </a:highlight>
                <a:latin typeface="Arial" panose="020B0604020202020204" pitchFamily="34" charset="0"/>
                <a:cs typeface="Arial" panose="020B0604020202020204" pitchFamily="34" charset="0"/>
              </a:rPr>
              <a:t>Ctrl+Enter</a:t>
            </a:r>
            <a:r>
              <a:rPr kumimoji="1" lang="ko-Kore-US" altLang="en-US" sz="1600" b="1" dirty="0">
                <a:latin typeface="Arial" panose="020B0604020202020204" pitchFamily="34" charset="0"/>
                <a:cs typeface="Arial" panose="020B0604020202020204" pitchFamily="34" charset="0"/>
              </a:rPr>
              <a:t>를 통해 각 한 줄씩의 코드를 실행할 수 있습니다</a:t>
            </a:r>
            <a:r>
              <a:rPr kumimoji="1" lang="en-US" altLang="ko-Kore-US" sz="1600" b="1" dirty="0">
                <a:latin typeface="Arial" panose="020B0604020202020204" pitchFamily="34" charset="0"/>
                <a:cs typeface="Arial" panose="020B0604020202020204" pitchFamily="34" charset="0"/>
              </a:rPr>
              <a:t>.</a:t>
            </a:r>
            <a:endParaRPr kumimoji="1" lang="ko-Kore-US" altLang="en-US" sz="1600" b="1" dirty="0">
              <a:latin typeface="Arial" panose="020B0604020202020204" pitchFamily="34" charset="0"/>
              <a:cs typeface="Arial" panose="020B0604020202020204" pitchFamily="34" charset="0"/>
            </a:endParaRPr>
          </a:p>
        </p:txBody>
      </p:sp>
      <p:sp>
        <p:nvSpPr>
          <p:cNvPr id="7" name="제목 12">
            <a:extLst>
              <a:ext uri="{FF2B5EF4-FFF2-40B4-BE49-F238E27FC236}">
                <a16:creationId xmlns:a16="http://schemas.microsoft.com/office/drawing/2014/main" id="{B298AF1A-4CDA-CE5F-9066-D4CF24095CB7}"/>
              </a:ext>
            </a:extLst>
          </p:cNvPr>
          <p:cNvSpPr txBox="1">
            <a:spLocks/>
          </p:cNvSpPr>
          <p:nvPr/>
        </p:nvSpPr>
        <p:spPr>
          <a:xfrm>
            <a:off x="3729317" y="594635"/>
            <a:ext cx="1633799"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Rstudio</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1976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800" y="584974"/>
            <a:ext cx="7661910"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Set the ligand-receptor interaction database</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70</a:t>
            </a:fld>
            <a:endParaRPr lang="ko-KR" altLang="en-US" dirty="0"/>
          </a:p>
        </p:txBody>
      </p:sp>
      <p:sp>
        <p:nvSpPr>
          <p:cNvPr id="8" name="직사각형 5">
            <a:extLst>
              <a:ext uri="{FF2B5EF4-FFF2-40B4-BE49-F238E27FC236}">
                <a16:creationId xmlns:a16="http://schemas.microsoft.com/office/drawing/2014/main" id="{2F033F1A-73A8-EE4D-9041-F0525C1B4429}"/>
              </a:ext>
            </a:extLst>
          </p:cNvPr>
          <p:cNvSpPr/>
          <p:nvPr/>
        </p:nvSpPr>
        <p:spPr>
          <a:xfrm>
            <a:off x="304802" y="1181100"/>
            <a:ext cx="7924798" cy="669922"/>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err="1">
                <a:solidFill>
                  <a:schemeClr val="tx1"/>
                </a:solidFill>
                <a:latin typeface="Courier New" panose="02070309020205020404" pitchFamily="49" charset="0"/>
                <a:cs typeface="Courier New" panose="02070309020205020404" pitchFamily="49" charset="0"/>
              </a:rPr>
              <a:t>CellChatDB</a:t>
            </a:r>
            <a:r>
              <a:rPr lang="en-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CellChatDB.mouse</a:t>
            </a:r>
            <a:endParaRPr lang="en-US" sz="1350" dirty="0">
              <a:solidFill>
                <a:schemeClr val="tx1"/>
              </a:solidFill>
              <a:latin typeface="Courier New" panose="02070309020205020404" pitchFamily="49" charset="0"/>
              <a:cs typeface="Courier New" panose="02070309020205020404" pitchFamily="49" charset="0"/>
            </a:endParaRPr>
          </a:p>
          <a:p>
            <a:r>
              <a:rPr lang="en-US" sz="1350" dirty="0" err="1">
                <a:solidFill>
                  <a:schemeClr val="tx1"/>
                </a:solidFill>
                <a:latin typeface="Courier New" panose="02070309020205020404" pitchFamily="49" charset="0"/>
                <a:cs typeface="Courier New" panose="02070309020205020404" pitchFamily="49" charset="0"/>
              </a:rPr>
              <a:t>cellchat@DB</a:t>
            </a:r>
            <a:r>
              <a:rPr lang="en-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CellChatDB</a:t>
            </a:r>
            <a:endParaRPr lang="en-US" sz="1350" dirty="0">
              <a:solidFill>
                <a:schemeClr val="tx1"/>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F352D5C-5035-9247-B72B-2E24E0B2E4EA}"/>
              </a:ext>
            </a:extLst>
          </p:cNvPr>
          <p:cNvSpPr txBox="1"/>
          <p:nvPr/>
        </p:nvSpPr>
        <p:spPr>
          <a:xfrm>
            <a:off x="304800" y="1941979"/>
            <a:ext cx="8610600" cy="1077218"/>
          </a:xfrm>
          <a:prstGeom prst="rect">
            <a:avLst/>
          </a:prstGeom>
          <a:noFill/>
        </p:spPr>
        <p:txBody>
          <a:bodyPr wrap="square">
            <a:spAutoFit/>
          </a:bodyPr>
          <a:lstStyle/>
          <a:p>
            <a:r>
              <a:rPr lang="en-US" sz="1600" dirty="0" err="1">
                <a:latin typeface="Arial" panose="020B0604020202020204" pitchFamily="34" charset="0"/>
                <a:cs typeface="Arial" panose="020B0604020202020204" pitchFamily="34" charset="0"/>
              </a:rPr>
              <a:t>CellChatDB</a:t>
            </a:r>
            <a:r>
              <a:rPr lang="en-US" sz="1600" dirty="0">
                <a:latin typeface="Arial" panose="020B0604020202020204" pitchFamily="34" charset="0"/>
                <a:cs typeface="Arial" panose="020B0604020202020204" pitchFamily="34" charset="0"/>
              </a:rPr>
              <a:t> </a:t>
            </a:r>
            <a:r>
              <a:rPr lang="en-US" altLang="ko-KR" sz="16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Manually curated database of literature-supported ligand-receptor interactions in both </a:t>
            </a:r>
            <a:r>
              <a:rPr lang="en-US" sz="1600" b="1" dirty="0">
                <a:latin typeface="Arial" panose="020B0604020202020204" pitchFamily="34" charset="0"/>
                <a:cs typeface="Arial" panose="020B0604020202020204" pitchFamily="34" charset="0"/>
              </a:rPr>
              <a:t>human and mouse</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Since our toy data is a mouse brain 10x </a:t>
            </a:r>
            <a:r>
              <a:rPr lang="en-US" sz="1600" dirty="0" err="1">
                <a:latin typeface="Arial" panose="020B0604020202020204" pitchFamily="34" charset="0"/>
                <a:cs typeface="Arial" panose="020B0604020202020204" pitchFamily="34" charset="0"/>
              </a:rPr>
              <a:t>visium</a:t>
            </a:r>
            <a:r>
              <a:rPr lang="en-US" sz="1600" dirty="0">
                <a:latin typeface="Arial" panose="020B0604020202020204" pitchFamily="34" charset="0"/>
                <a:cs typeface="Arial" panose="020B0604020202020204" pitchFamily="34" charset="0"/>
              </a:rPr>
              <a:t> data, we load </a:t>
            </a:r>
            <a:r>
              <a:rPr lang="en-US" sz="1600" b="1" dirty="0" err="1">
                <a:solidFill>
                  <a:srgbClr val="C00000"/>
                </a:solidFill>
                <a:latin typeface="Arial" panose="020B0604020202020204" pitchFamily="34" charset="0"/>
                <a:cs typeface="Arial" panose="020B0604020202020204" pitchFamily="34" charset="0"/>
              </a:rPr>
              <a:t>CellChatDB.mouse</a:t>
            </a:r>
            <a:endParaRPr lang="da" sz="1600" b="1" dirty="0">
              <a:solidFill>
                <a:srgbClr val="C00000"/>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4C8CA51-A115-3445-956E-740A05C45C78}"/>
              </a:ext>
            </a:extLst>
          </p:cNvPr>
          <p:cNvSpPr txBox="1"/>
          <p:nvPr/>
        </p:nvSpPr>
        <p:spPr>
          <a:xfrm>
            <a:off x="-4605" y="-5252"/>
            <a:ext cx="1218603"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Load dataset</a:t>
            </a:r>
            <a:endParaRPr lang="en-KR" sz="1300" b="1" dirty="0">
              <a:solidFill>
                <a:srgbClr val="CBA5B6"/>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F20D77F-7330-8949-83D7-551AA15106F3}"/>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33063F3-E3BA-2443-A6C6-86FA072A28AD}"/>
              </a:ext>
            </a:extLst>
          </p:cNvPr>
          <p:cNvSpPr txBox="1"/>
          <p:nvPr/>
        </p:nvSpPr>
        <p:spPr>
          <a:xfrm>
            <a:off x="357183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1468458-046A-9D42-A185-D6011C543F1B}"/>
              </a:ext>
            </a:extLst>
          </p:cNvPr>
          <p:cNvSpPr txBox="1"/>
          <p:nvPr/>
        </p:nvSpPr>
        <p:spPr>
          <a:xfrm>
            <a:off x="7432427" y="-25"/>
            <a:ext cx="1749390"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Visualization network</a:t>
            </a:r>
            <a:endParaRPr lang="en-KR" sz="1300" dirty="0">
              <a:solidFill>
                <a:schemeClr val="bg1"/>
              </a:solidFill>
              <a:latin typeface="Arial" panose="020B0604020202020204" pitchFamily="34" charset="0"/>
              <a:cs typeface="Arial" panose="020B0604020202020204" pitchFamily="34" charset="0"/>
            </a:endParaRPr>
          </a:p>
        </p:txBody>
      </p:sp>
      <p:cxnSp>
        <p:nvCxnSpPr>
          <p:cNvPr id="26" name="Straight Connector 17">
            <a:extLst>
              <a:ext uri="{FF2B5EF4-FFF2-40B4-BE49-F238E27FC236}">
                <a16:creationId xmlns:a16="http://schemas.microsoft.com/office/drawing/2014/main" id="{6B2BD535-6284-ED46-B1F1-84A5066E7A11}"/>
              </a:ext>
            </a:extLst>
          </p:cNvPr>
          <p:cNvCxnSpPr>
            <a:cxnSpLocks/>
            <a:stCxn id="14" idx="3"/>
            <a:endCxn id="16" idx="1"/>
          </p:cNvCxnSpPr>
          <p:nvPr/>
        </p:nvCxnSpPr>
        <p:spPr>
          <a:xfrm>
            <a:off x="1213998" y="140942"/>
            <a:ext cx="497575"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B16BF899-1BCB-FC46-A713-3375A47A860B}"/>
              </a:ext>
            </a:extLst>
          </p:cNvPr>
          <p:cNvCxnSpPr>
            <a:cxnSpLocks/>
            <a:stCxn id="17" idx="3"/>
            <a:endCxn id="25" idx="1"/>
          </p:cNvCxnSpPr>
          <p:nvPr/>
        </p:nvCxnSpPr>
        <p:spPr>
          <a:xfrm>
            <a:off x="7044262" y="142179"/>
            <a:ext cx="388165"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2">
            <a:extLst>
              <a:ext uri="{FF2B5EF4-FFF2-40B4-BE49-F238E27FC236}">
                <a16:creationId xmlns:a16="http://schemas.microsoft.com/office/drawing/2014/main" id="{0000A8C2-0E55-8F41-976A-8B83AE5E7E7E}"/>
              </a:ext>
            </a:extLst>
          </p:cNvPr>
          <p:cNvCxnSpPr>
            <a:cxnSpLocks/>
            <a:stCxn id="16" idx="3"/>
            <a:endCxn id="17" idx="1"/>
          </p:cNvCxnSpPr>
          <p:nvPr/>
        </p:nvCxnSpPr>
        <p:spPr>
          <a:xfrm>
            <a:off x="2963839" y="142179"/>
            <a:ext cx="607998"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317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798" y="628792"/>
            <a:ext cx="7661910" cy="696198"/>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Preprocess of the expression data for cell-cell communication analysis</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71</a:t>
            </a:fld>
            <a:endParaRPr lang="ko-KR" altLang="en-US" dirty="0"/>
          </a:p>
        </p:txBody>
      </p:sp>
      <p:sp>
        <p:nvSpPr>
          <p:cNvPr id="6" name="직사각형 5">
            <a:extLst>
              <a:ext uri="{FF2B5EF4-FFF2-40B4-BE49-F238E27FC236}">
                <a16:creationId xmlns:a16="http://schemas.microsoft.com/office/drawing/2014/main" id="{8F93911D-CACE-9D41-84D0-F323138D0DB9}"/>
              </a:ext>
            </a:extLst>
          </p:cNvPr>
          <p:cNvSpPr/>
          <p:nvPr/>
        </p:nvSpPr>
        <p:spPr>
          <a:xfrm>
            <a:off x="266700" y="1500090"/>
            <a:ext cx="7962900" cy="2327425"/>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 Subset the expression data of signaling genes for </a:t>
            </a:r>
            <a:r>
              <a:rPr lang="en-US" sz="1200" b="1" dirty="0">
                <a:solidFill>
                  <a:schemeClr val="tx1"/>
                </a:solidFill>
                <a:latin typeface="Arial" panose="020B0604020202020204" pitchFamily="34" charset="0"/>
                <a:cs typeface="Arial" panose="020B0604020202020204" pitchFamily="34" charset="0"/>
              </a:rPr>
              <a:t>saving computation cost</a:t>
            </a:r>
            <a:endParaRPr lang="en-US" sz="1200" dirty="0">
              <a:solidFill>
                <a:schemeClr val="tx1"/>
              </a:solidFill>
              <a:latin typeface="Arial" panose="020B0604020202020204" pitchFamily="34" charset="0"/>
              <a:cs typeface="Arial" panose="020B0604020202020204" pitchFamily="34" charset="0"/>
            </a:endParaRPr>
          </a:p>
          <a:p>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subsetData</a:t>
            </a:r>
            <a:r>
              <a:rPr lang="en-US" sz="1350" dirty="0">
                <a:solidFill>
                  <a:schemeClr val="tx1"/>
                </a:solidFill>
                <a:latin typeface="Courier New" panose="02070309020205020404" pitchFamily="49" charset="0"/>
                <a:cs typeface="Courier New" panose="02070309020205020404" pitchFamily="49" charset="0"/>
              </a:rPr>
              <a:t>(</a:t>
            </a:r>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a:t>
            </a:r>
          </a:p>
          <a:p>
            <a:endParaRPr lang="en-US" sz="800" dirty="0">
              <a:solidFill>
                <a:schemeClr val="tx1"/>
              </a:solidFill>
              <a:latin typeface="Courier New" panose="02070309020205020404" pitchFamily="49" charset="0"/>
              <a:cs typeface="Courier New" panose="02070309020205020404" pitchFamily="49" charset="0"/>
            </a:endParaRPr>
          </a:p>
          <a:p>
            <a:r>
              <a:rPr lang="en-US" sz="1200" dirty="0">
                <a:solidFill>
                  <a:schemeClr val="tx1"/>
                </a:solidFill>
                <a:latin typeface="Arial" panose="020B0604020202020204" pitchFamily="34" charset="0"/>
                <a:cs typeface="Arial" panose="020B0604020202020204" pitchFamily="34" charset="0"/>
              </a:rPr>
              <a:t># do parallel</a:t>
            </a:r>
          </a:p>
          <a:p>
            <a:r>
              <a:rPr lang="en-US" sz="1350" dirty="0">
                <a:solidFill>
                  <a:schemeClr val="tx1"/>
                </a:solidFill>
                <a:latin typeface="Courier New" panose="02070309020205020404" pitchFamily="49" charset="0"/>
                <a:cs typeface="Courier New" panose="02070309020205020404" pitchFamily="49" charset="0"/>
              </a:rPr>
              <a:t>future::plan("</a:t>
            </a:r>
            <a:r>
              <a:rPr lang="en-US" sz="1350" dirty="0" err="1">
                <a:solidFill>
                  <a:schemeClr val="tx1"/>
                </a:solidFill>
                <a:latin typeface="Courier New" panose="02070309020205020404" pitchFamily="49" charset="0"/>
                <a:cs typeface="Courier New" panose="02070309020205020404" pitchFamily="49" charset="0"/>
              </a:rPr>
              <a:t>multiprocess</a:t>
            </a:r>
            <a:r>
              <a:rPr lang="en-US" sz="1350" dirty="0">
                <a:solidFill>
                  <a:schemeClr val="tx1"/>
                </a:solidFill>
                <a:latin typeface="Courier New" panose="02070309020205020404" pitchFamily="49" charset="0"/>
                <a:cs typeface="Courier New" panose="02070309020205020404" pitchFamily="49" charset="0"/>
              </a:rPr>
              <a:t>", workers = 4)</a:t>
            </a:r>
          </a:p>
          <a:p>
            <a:endParaRPr lang="en-US" sz="800" dirty="0">
              <a:solidFill>
                <a:schemeClr val="tx1"/>
              </a:solidFill>
              <a:latin typeface="Courier New" panose="02070309020205020404" pitchFamily="49" charset="0"/>
              <a:cs typeface="Courier New" panose="02070309020205020404" pitchFamily="49" charset="0"/>
            </a:endParaRPr>
          </a:p>
          <a:p>
            <a:r>
              <a:rPr lang="en-US" sz="1200" dirty="0">
                <a:solidFill>
                  <a:schemeClr val="tx1"/>
                </a:solidFill>
                <a:latin typeface="Arial" panose="020B0604020202020204" pitchFamily="34" charset="0"/>
                <a:cs typeface="Arial" panose="020B0604020202020204" pitchFamily="34" charset="0"/>
              </a:rPr>
              <a:t># Identify over-expressed ligands or receptors in one cell group </a:t>
            </a:r>
          </a:p>
          <a:p>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identifyOverExpressedGenes</a:t>
            </a:r>
            <a:r>
              <a:rPr lang="en-US" sz="1350" dirty="0">
                <a:solidFill>
                  <a:schemeClr val="tx1"/>
                </a:solidFill>
                <a:latin typeface="Courier New" panose="02070309020205020404" pitchFamily="49" charset="0"/>
                <a:cs typeface="Courier New" panose="02070309020205020404" pitchFamily="49" charset="0"/>
              </a:rPr>
              <a:t>(</a:t>
            </a:r>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a:t>
            </a:r>
          </a:p>
          <a:p>
            <a:endParaRPr lang="en-US" sz="800" dirty="0">
              <a:solidFill>
                <a:schemeClr val="tx1"/>
              </a:solidFill>
              <a:latin typeface="Courier New" panose="02070309020205020404" pitchFamily="49" charset="0"/>
              <a:cs typeface="Courier New" panose="02070309020205020404" pitchFamily="49" charset="0"/>
            </a:endParaRPr>
          </a:p>
          <a:p>
            <a:r>
              <a:rPr lang="en-US" sz="1200" dirty="0">
                <a:solidFill>
                  <a:schemeClr val="tx1"/>
                </a:solidFill>
                <a:latin typeface="Arial" panose="020B0604020202020204" pitchFamily="34" charset="0"/>
                <a:cs typeface="Arial" panose="020B0604020202020204" pitchFamily="34" charset="0"/>
              </a:rPr>
              <a:t># Identify over-expressed ligand-receptor interactions if either ligand or receptor is over-expressed.</a:t>
            </a:r>
          </a:p>
          <a:p>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identifyOverExpressedInteractions</a:t>
            </a:r>
            <a:r>
              <a:rPr lang="en-US" sz="1350" dirty="0">
                <a:solidFill>
                  <a:schemeClr val="tx1"/>
                </a:solidFill>
                <a:latin typeface="Courier New" panose="02070309020205020404" pitchFamily="49" charset="0"/>
                <a:cs typeface="Courier New" panose="02070309020205020404" pitchFamily="49" charset="0"/>
              </a:rPr>
              <a:t>(</a:t>
            </a:r>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a:t>
            </a:r>
          </a:p>
        </p:txBody>
      </p:sp>
      <p:sp>
        <p:nvSpPr>
          <p:cNvPr id="18" name="TextBox 17">
            <a:extLst>
              <a:ext uri="{FF2B5EF4-FFF2-40B4-BE49-F238E27FC236}">
                <a16:creationId xmlns:a16="http://schemas.microsoft.com/office/drawing/2014/main" id="{7F66B57F-F516-A64D-8858-1C9C0A91ACD1}"/>
              </a:ext>
            </a:extLst>
          </p:cNvPr>
          <p:cNvSpPr txBox="1"/>
          <p:nvPr/>
        </p:nvSpPr>
        <p:spPr>
          <a:xfrm>
            <a:off x="-4605" y="-5252"/>
            <a:ext cx="1151277"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Load dataset</a:t>
            </a:r>
            <a:endParaRPr lang="en-KR" sz="1300" dirty="0">
              <a:solidFill>
                <a:srgbClr val="DDC5D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06B31C-54BA-324A-9BDE-E6CD2197A11F}"/>
              </a:ext>
            </a:extLst>
          </p:cNvPr>
          <p:cNvSpPr txBox="1"/>
          <p:nvPr/>
        </p:nvSpPr>
        <p:spPr>
          <a:xfrm>
            <a:off x="1711573" y="-4015"/>
            <a:ext cx="1345240"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Preprocessing</a:t>
            </a:r>
            <a:endParaRPr lang="en-KR" sz="1300" b="1" dirty="0">
              <a:solidFill>
                <a:srgbClr val="CBA5B6"/>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DA2BA37-E638-0A4C-8B4F-60AF11D17AD9}"/>
              </a:ext>
            </a:extLst>
          </p:cNvPr>
          <p:cNvSpPr txBox="1"/>
          <p:nvPr/>
        </p:nvSpPr>
        <p:spPr>
          <a:xfrm>
            <a:off x="357183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8271BBA-3FEC-B64F-9B10-86FF4E9B775F}"/>
              </a:ext>
            </a:extLst>
          </p:cNvPr>
          <p:cNvSpPr txBox="1"/>
          <p:nvPr/>
        </p:nvSpPr>
        <p:spPr>
          <a:xfrm>
            <a:off x="7432427" y="-25"/>
            <a:ext cx="1749390"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Visualization network</a:t>
            </a:r>
            <a:endParaRPr lang="en-KR" sz="1300" dirty="0">
              <a:solidFill>
                <a:schemeClr val="bg1"/>
              </a:solidFill>
              <a:latin typeface="Arial" panose="020B0604020202020204" pitchFamily="34" charset="0"/>
              <a:cs typeface="Arial" panose="020B0604020202020204" pitchFamily="34" charset="0"/>
            </a:endParaRPr>
          </a:p>
        </p:txBody>
      </p:sp>
      <p:cxnSp>
        <p:nvCxnSpPr>
          <p:cNvPr id="22" name="Straight Connector 17">
            <a:extLst>
              <a:ext uri="{FF2B5EF4-FFF2-40B4-BE49-F238E27FC236}">
                <a16:creationId xmlns:a16="http://schemas.microsoft.com/office/drawing/2014/main" id="{594C5BB9-1875-8548-935D-2BFCD24147C7}"/>
              </a:ext>
            </a:extLst>
          </p:cNvPr>
          <p:cNvCxnSpPr>
            <a:cxnSpLocks/>
            <a:stCxn id="18" idx="3"/>
            <a:endCxn id="19" idx="1"/>
          </p:cNvCxnSpPr>
          <p:nvPr/>
        </p:nvCxnSpPr>
        <p:spPr>
          <a:xfrm>
            <a:off x="1146672" y="140942"/>
            <a:ext cx="564901"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19">
            <a:extLst>
              <a:ext uri="{FF2B5EF4-FFF2-40B4-BE49-F238E27FC236}">
                <a16:creationId xmlns:a16="http://schemas.microsoft.com/office/drawing/2014/main" id="{6FBCD0D3-8973-DD4B-830A-F35A3405F25A}"/>
              </a:ext>
            </a:extLst>
          </p:cNvPr>
          <p:cNvCxnSpPr>
            <a:cxnSpLocks/>
            <a:stCxn id="20" idx="3"/>
            <a:endCxn id="21" idx="1"/>
          </p:cNvCxnSpPr>
          <p:nvPr/>
        </p:nvCxnSpPr>
        <p:spPr>
          <a:xfrm>
            <a:off x="7044262" y="142179"/>
            <a:ext cx="388165"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A842BBCF-C63F-974E-B4B3-B1A09DEEAC2A}"/>
              </a:ext>
            </a:extLst>
          </p:cNvPr>
          <p:cNvCxnSpPr>
            <a:cxnSpLocks/>
            <a:stCxn id="19" idx="3"/>
            <a:endCxn id="20" idx="1"/>
          </p:cNvCxnSpPr>
          <p:nvPr/>
        </p:nvCxnSpPr>
        <p:spPr>
          <a:xfrm>
            <a:off x="3056813" y="142179"/>
            <a:ext cx="515024" cy="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50340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5">
            <a:extLst>
              <a:ext uri="{FF2B5EF4-FFF2-40B4-BE49-F238E27FC236}">
                <a16:creationId xmlns:a16="http://schemas.microsoft.com/office/drawing/2014/main" id="{328C44B4-3D7F-D04B-8CA6-D6FABE82DA4F}"/>
              </a:ext>
            </a:extLst>
          </p:cNvPr>
          <p:cNvSpPr/>
          <p:nvPr/>
        </p:nvSpPr>
        <p:spPr>
          <a:xfrm>
            <a:off x="266700" y="1490249"/>
            <a:ext cx="7962900" cy="2183279"/>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latin typeface="Arial" panose="020B0604020202020204" pitchFamily="34" charset="0"/>
                <a:cs typeface="Arial" panose="020B0604020202020204" pitchFamily="34" charset="0"/>
              </a:rPr>
              <a:t># </a:t>
            </a:r>
            <a:r>
              <a:rPr lang="en-US" sz="1200" dirty="0">
                <a:solidFill>
                  <a:schemeClr val="tx1"/>
                </a:solidFill>
                <a:latin typeface="Arial" panose="020B0604020202020204" pitchFamily="34" charset="0"/>
                <a:cs typeface="Arial" panose="020B0604020202020204" pitchFamily="34" charset="0"/>
              </a:rPr>
              <a:t>Infers the biologically significant cell-cell communication with permutation test</a:t>
            </a:r>
            <a:endParaRPr lang="en-US" sz="1350" dirty="0">
              <a:solidFill>
                <a:schemeClr val="tx1"/>
              </a:solidFill>
              <a:latin typeface="Arial" panose="020B0604020202020204" pitchFamily="34" charset="0"/>
              <a:cs typeface="Arial" panose="020B0604020202020204" pitchFamily="34" charset="0"/>
            </a:endParaRPr>
          </a:p>
          <a:p>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computeCommunProb</a:t>
            </a:r>
            <a:r>
              <a:rPr lang="en-US" sz="1350" dirty="0">
                <a:solidFill>
                  <a:schemeClr val="tx1"/>
                </a:solidFill>
                <a:latin typeface="Courier New" panose="02070309020205020404" pitchFamily="49" charset="0"/>
                <a:cs typeface="Courier New" panose="02070309020205020404" pitchFamily="49" charset="0"/>
              </a:rPr>
              <a:t>(</a:t>
            </a:r>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 type = "</a:t>
            </a:r>
            <a:r>
              <a:rPr lang="en-US" sz="1350" dirty="0" err="1">
                <a:solidFill>
                  <a:schemeClr val="tx1"/>
                </a:solidFill>
                <a:latin typeface="Courier New" panose="02070309020205020404" pitchFamily="49" charset="0"/>
                <a:cs typeface="Courier New" panose="02070309020205020404" pitchFamily="49" charset="0"/>
              </a:rPr>
              <a:t>truncatedMean</a:t>
            </a:r>
            <a:r>
              <a:rPr lang="en-US" sz="1350" dirty="0">
                <a:solidFill>
                  <a:schemeClr val="tx1"/>
                </a:solidFill>
                <a:latin typeface="Courier New" panose="02070309020205020404" pitchFamily="49" charset="0"/>
                <a:cs typeface="Courier New" panose="02070309020205020404" pitchFamily="49" charset="0"/>
              </a:rPr>
              <a:t>", trim = 0.1, </a:t>
            </a:r>
          </a:p>
          <a:p>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distance.use</a:t>
            </a:r>
            <a:r>
              <a:rPr lang="en-US" sz="1350" dirty="0">
                <a:solidFill>
                  <a:schemeClr val="tx1"/>
                </a:solidFill>
                <a:latin typeface="Courier New" panose="02070309020205020404" pitchFamily="49" charset="0"/>
                <a:cs typeface="Courier New" panose="02070309020205020404" pitchFamily="49" charset="0"/>
              </a:rPr>
              <a:t> = TRUE, </a:t>
            </a:r>
            <a:r>
              <a:rPr lang="en-US" sz="1350" dirty="0" err="1">
                <a:solidFill>
                  <a:schemeClr val="tx1"/>
                </a:solidFill>
                <a:latin typeface="Courier New" panose="02070309020205020404" pitchFamily="49" charset="0"/>
                <a:cs typeface="Courier New" panose="02070309020205020404" pitchFamily="49" charset="0"/>
              </a:rPr>
              <a:t>interaction.length</a:t>
            </a:r>
            <a:r>
              <a:rPr lang="en-US" sz="1350" dirty="0">
                <a:solidFill>
                  <a:schemeClr val="tx1"/>
                </a:solidFill>
                <a:latin typeface="Courier New" panose="02070309020205020404" pitchFamily="49" charset="0"/>
                <a:cs typeface="Courier New" panose="02070309020205020404" pitchFamily="49" charset="0"/>
              </a:rPr>
              <a:t> = 200, </a:t>
            </a:r>
          </a:p>
          <a:p>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scale.distance</a:t>
            </a:r>
            <a:r>
              <a:rPr lang="en-US" sz="1350" dirty="0">
                <a:solidFill>
                  <a:schemeClr val="tx1"/>
                </a:solidFill>
                <a:latin typeface="Courier New" panose="02070309020205020404" pitchFamily="49" charset="0"/>
                <a:cs typeface="Courier New" panose="02070309020205020404" pitchFamily="49" charset="0"/>
              </a:rPr>
              <a:t> = 0.01)</a:t>
            </a:r>
            <a:endParaRPr lang="en-US" sz="800" dirty="0">
              <a:solidFill>
                <a:schemeClr val="tx1"/>
              </a:solidFill>
              <a:latin typeface="Courier New" panose="02070309020205020404" pitchFamily="49" charset="0"/>
              <a:cs typeface="Courier New" panose="02070309020205020404" pitchFamily="49" charset="0"/>
            </a:endParaRPr>
          </a:p>
          <a:p>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filterCommunication</a:t>
            </a:r>
            <a:r>
              <a:rPr lang="en-US" sz="1350" dirty="0">
                <a:solidFill>
                  <a:schemeClr val="tx1"/>
                </a:solidFill>
                <a:latin typeface="Courier New" panose="02070309020205020404" pitchFamily="49" charset="0"/>
                <a:cs typeface="Courier New" panose="02070309020205020404" pitchFamily="49" charset="0"/>
              </a:rPr>
              <a:t>(</a:t>
            </a:r>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min.cells</a:t>
            </a:r>
            <a:r>
              <a:rPr lang="en-US" sz="1350" dirty="0">
                <a:solidFill>
                  <a:schemeClr val="tx1"/>
                </a:solidFill>
                <a:latin typeface="Courier New" panose="02070309020205020404" pitchFamily="49" charset="0"/>
                <a:cs typeface="Courier New" panose="02070309020205020404" pitchFamily="49" charset="0"/>
              </a:rPr>
              <a:t> = 10)</a:t>
            </a:r>
          </a:p>
          <a:p>
            <a:endParaRPr lang="en-US" sz="800" dirty="0">
              <a:solidFill>
                <a:schemeClr val="tx1"/>
              </a:solidFill>
              <a:latin typeface="Courier New" panose="02070309020205020404" pitchFamily="49" charset="0"/>
              <a:cs typeface="Courier New" panose="02070309020205020404" pitchFamily="49" charset="0"/>
            </a:endParaRPr>
          </a:p>
          <a:p>
            <a:r>
              <a:rPr lang="en-US" sz="1350" dirty="0" err="1">
                <a:solidFill>
                  <a:schemeClr val="tx1"/>
                </a:solidFill>
                <a:latin typeface="Courier New" panose="02070309020205020404" pitchFamily="49" charset="0"/>
                <a:cs typeface="Courier New" panose="02070309020205020404" pitchFamily="49" charset="0"/>
              </a:rPr>
              <a:t>saveRDS</a:t>
            </a:r>
            <a:r>
              <a:rPr lang="en-US" sz="1350" dirty="0">
                <a:solidFill>
                  <a:schemeClr val="tx1"/>
                </a:solidFill>
                <a:latin typeface="Courier New" panose="02070309020205020404" pitchFamily="49" charset="0"/>
                <a:cs typeface="Courier New" panose="02070309020205020404" pitchFamily="49" charset="0"/>
              </a:rPr>
              <a:t>(</a:t>
            </a:r>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 file = '</a:t>
            </a:r>
            <a:r>
              <a:rPr lang="en-US" sz="1350" dirty="0" err="1">
                <a:solidFill>
                  <a:schemeClr val="tx1"/>
                </a:solidFill>
                <a:latin typeface="Courier New" panose="02070309020205020404" pitchFamily="49" charset="0"/>
                <a:cs typeface="Courier New" panose="02070309020205020404" pitchFamily="49" charset="0"/>
              </a:rPr>
              <a:t>BIML_visium_cortex_prob_cellchat.rds</a:t>
            </a:r>
            <a:r>
              <a:rPr lang="en-US" sz="1350" dirty="0">
                <a:solidFill>
                  <a:schemeClr val="tx1"/>
                </a:solidFill>
                <a:latin typeface="Courier New" panose="02070309020205020404" pitchFamily="49" charset="0"/>
                <a:cs typeface="Courier New" panose="02070309020205020404" pitchFamily="49" charset="0"/>
              </a:rPr>
              <a:t>')</a:t>
            </a:r>
          </a:p>
          <a:p>
            <a:endParaRPr lang="en-US" sz="750" dirty="0">
              <a:solidFill>
                <a:schemeClr val="tx1"/>
              </a:solidFill>
              <a:latin typeface="Courier New" panose="02070309020205020404" pitchFamily="49" charset="0"/>
              <a:cs typeface="Courier New" panose="02070309020205020404" pitchFamily="49" charset="0"/>
            </a:endParaRPr>
          </a:p>
          <a:p>
            <a:r>
              <a:rPr lang="en-US" altLang="ko-KR" sz="1200" dirty="0">
                <a:solidFill>
                  <a:schemeClr val="tx1"/>
                </a:solidFill>
                <a:latin typeface="Arial" panose="020B0604020202020204" pitchFamily="34" charset="0"/>
                <a:cs typeface="Arial" panose="020B0604020202020204" pitchFamily="34" charset="0"/>
              </a:rPr>
              <a:t># read RDS file if </a:t>
            </a:r>
            <a:r>
              <a:rPr lang="en-US" altLang="ko-KR" sz="1200" dirty="0" err="1">
                <a:solidFill>
                  <a:schemeClr val="tx1"/>
                </a:solidFill>
                <a:latin typeface="Arial" panose="020B0604020202020204" pitchFamily="34" charset="0"/>
                <a:cs typeface="Arial" panose="020B0604020202020204" pitchFamily="34" charset="0"/>
              </a:rPr>
              <a:t>computeCommunProb</a:t>
            </a:r>
            <a:r>
              <a:rPr lang="en-US" altLang="ko-KR" sz="1200" dirty="0">
                <a:solidFill>
                  <a:schemeClr val="tx1"/>
                </a:solidFill>
                <a:latin typeface="Arial" panose="020B0604020202020204" pitchFamily="34" charset="0"/>
                <a:cs typeface="Arial" panose="020B0604020202020204" pitchFamily="34" charset="0"/>
              </a:rPr>
              <a:t>() takes too much time </a:t>
            </a:r>
            <a:r>
              <a:rPr lang="en-US" altLang="ko-KR" sz="1200" dirty="0">
                <a:solidFill>
                  <a:srgbClr val="C00000"/>
                </a:solidFill>
                <a:latin typeface="Arial" panose="020B0604020202020204" pitchFamily="34" charset="0"/>
                <a:cs typeface="Arial" panose="020B0604020202020204" pitchFamily="34" charset="0"/>
              </a:rPr>
              <a:t>(optional)</a:t>
            </a:r>
            <a:endParaRPr lang="en-US" sz="1200" dirty="0">
              <a:solidFill>
                <a:srgbClr val="C00000"/>
              </a:solidFill>
              <a:latin typeface="Arial" panose="020B0604020202020204" pitchFamily="34" charset="0"/>
              <a:cs typeface="Arial" panose="020B0604020202020204" pitchFamily="34" charset="0"/>
            </a:endParaRPr>
          </a:p>
          <a:p>
            <a:r>
              <a:rPr lang="fr" sz="1350" dirty="0" err="1">
                <a:solidFill>
                  <a:schemeClr val="tx1"/>
                </a:solidFill>
                <a:latin typeface="Courier New" panose="02070309020205020404" pitchFamily="49" charset="0"/>
                <a:cs typeface="Courier New" panose="02070309020205020404" pitchFamily="49" charset="0"/>
              </a:rPr>
              <a:t>cellchat</a:t>
            </a:r>
            <a:r>
              <a:rPr lang="fr" sz="1350" dirty="0">
                <a:solidFill>
                  <a:schemeClr val="tx1"/>
                </a:solidFill>
                <a:latin typeface="Courier New" panose="02070309020205020404" pitchFamily="49" charset="0"/>
                <a:cs typeface="Courier New" panose="02070309020205020404" pitchFamily="49" charset="0"/>
              </a:rPr>
              <a:t> = </a:t>
            </a:r>
            <a:r>
              <a:rPr lang="fr" sz="1350" dirty="0" err="1">
                <a:solidFill>
                  <a:schemeClr val="tx1"/>
                </a:solidFill>
                <a:latin typeface="Courier New" panose="02070309020205020404" pitchFamily="49" charset="0"/>
                <a:cs typeface="Courier New" panose="02070309020205020404" pitchFamily="49" charset="0"/>
              </a:rPr>
              <a:t>readRDS</a:t>
            </a:r>
            <a:r>
              <a:rPr lang="fr" sz="1350" dirty="0">
                <a:solidFill>
                  <a:schemeClr val="tx1"/>
                </a:solidFill>
                <a:latin typeface="Courier New" panose="02070309020205020404" pitchFamily="49" charset="0"/>
                <a:cs typeface="Courier New" panose="02070309020205020404" pitchFamily="49" charset="0"/>
              </a:rPr>
              <a:t>("</a:t>
            </a:r>
            <a:r>
              <a:rPr lang="en-US" sz="1350" dirty="0" err="1">
                <a:solidFill>
                  <a:schemeClr val="tx1"/>
                </a:solidFill>
                <a:latin typeface="Courier New" panose="02070309020205020404" pitchFamily="49" charset="0"/>
                <a:cs typeface="Courier New" panose="02070309020205020404" pitchFamily="49" charset="0"/>
              </a:rPr>
              <a:t>BIML_visium_cortex_prob_cellchat.rds</a:t>
            </a:r>
            <a:r>
              <a:rPr lang="en-US" altLang="ko-KR" sz="1350" dirty="0">
                <a:solidFill>
                  <a:schemeClr val="tx1"/>
                </a:solidFill>
                <a:latin typeface="Courier New" panose="02070309020205020404" pitchFamily="49" charset="0"/>
                <a:cs typeface="Courier New" panose="02070309020205020404" pitchFamily="49" charset="0"/>
              </a:rPr>
              <a:t>"</a:t>
            </a:r>
            <a:r>
              <a:rPr lang="fr" sz="1350" dirty="0">
                <a:solidFill>
                  <a:schemeClr val="tx1"/>
                </a:solidFill>
                <a:latin typeface="Courier New" panose="02070309020205020404" pitchFamily="49" charset="0"/>
                <a:cs typeface="Courier New" panose="02070309020205020404" pitchFamily="49" charset="0"/>
              </a:rPr>
              <a:t>)</a:t>
            </a:r>
          </a:p>
        </p:txBody>
      </p:sp>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798" y="560303"/>
            <a:ext cx="8402956" cy="833175"/>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Compute the communication probability and infer cellular communication network</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72</a:t>
            </a:fld>
            <a:endParaRPr lang="ko-KR" altLang="en-US" dirty="0"/>
          </a:p>
        </p:txBody>
      </p:sp>
      <p:sp>
        <p:nvSpPr>
          <p:cNvPr id="19" name="TextBox 18">
            <a:extLst>
              <a:ext uri="{FF2B5EF4-FFF2-40B4-BE49-F238E27FC236}">
                <a16:creationId xmlns:a16="http://schemas.microsoft.com/office/drawing/2014/main" id="{8F6A56D5-31B5-F14D-A0B3-E3CA9F97AA2C}"/>
              </a:ext>
            </a:extLst>
          </p:cNvPr>
          <p:cNvSpPr txBox="1"/>
          <p:nvPr/>
        </p:nvSpPr>
        <p:spPr>
          <a:xfrm>
            <a:off x="-4605" y="-5252"/>
            <a:ext cx="1151277"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Load dataset</a:t>
            </a:r>
            <a:endParaRPr lang="en-KR" sz="1300" dirty="0">
              <a:solidFill>
                <a:srgbClr val="DDC5D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8E1FB184-D80A-B64B-B841-CE60B2CCDC05}"/>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4223CD0-AB98-6143-9CDF-D73982B79764}"/>
              </a:ext>
            </a:extLst>
          </p:cNvPr>
          <p:cNvSpPr txBox="1"/>
          <p:nvPr/>
        </p:nvSpPr>
        <p:spPr>
          <a:xfrm>
            <a:off x="3571837" y="-4015"/>
            <a:ext cx="3764172"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Inference of cell-cell communication network</a:t>
            </a:r>
            <a:endParaRPr lang="en-KR" sz="1300" b="1" dirty="0">
              <a:solidFill>
                <a:srgbClr val="CBA5B6"/>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94B00CE0-7AD2-0946-BEAE-6CE756FEBFE9}"/>
              </a:ext>
            </a:extLst>
          </p:cNvPr>
          <p:cNvSpPr txBox="1"/>
          <p:nvPr/>
        </p:nvSpPr>
        <p:spPr>
          <a:xfrm>
            <a:off x="7432427" y="-25"/>
            <a:ext cx="1749390"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Visualization network</a:t>
            </a:r>
            <a:endParaRPr lang="en-KR" sz="1300" dirty="0">
              <a:solidFill>
                <a:schemeClr val="bg1"/>
              </a:solidFill>
              <a:latin typeface="Arial" panose="020B0604020202020204" pitchFamily="34" charset="0"/>
              <a:cs typeface="Arial" panose="020B0604020202020204" pitchFamily="34" charset="0"/>
            </a:endParaRPr>
          </a:p>
        </p:txBody>
      </p:sp>
      <p:cxnSp>
        <p:nvCxnSpPr>
          <p:cNvPr id="23" name="Straight Connector 17">
            <a:extLst>
              <a:ext uri="{FF2B5EF4-FFF2-40B4-BE49-F238E27FC236}">
                <a16:creationId xmlns:a16="http://schemas.microsoft.com/office/drawing/2014/main" id="{E4C7C9B6-B7BA-5C48-91ED-E4827684FB96}"/>
              </a:ext>
            </a:extLst>
          </p:cNvPr>
          <p:cNvCxnSpPr>
            <a:cxnSpLocks/>
            <a:stCxn id="19" idx="3"/>
            <a:endCxn id="20" idx="1"/>
          </p:cNvCxnSpPr>
          <p:nvPr/>
        </p:nvCxnSpPr>
        <p:spPr>
          <a:xfrm>
            <a:off x="1146672" y="140942"/>
            <a:ext cx="564901"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034C1DC1-24B2-454B-B74C-107650215049}"/>
              </a:ext>
            </a:extLst>
          </p:cNvPr>
          <p:cNvCxnSpPr>
            <a:cxnSpLocks/>
            <a:stCxn id="21" idx="3"/>
            <a:endCxn id="22" idx="1"/>
          </p:cNvCxnSpPr>
          <p:nvPr/>
        </p:nvCxnSpPr>
        <p:spPr>
          <a:xfrm>
            <a:off x="7336009" y="142179"/>
            <a:ext cx="96418"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2">
            <a:extLst>
              <a:ext uri="{FF2B5EF4-FFF2-40B4-BE49-F238E27FC236}">
                <a16:creationId xmlns:a16="http://schemas.microsoft.com/office/drawing/2014/main" id="{C5C87E4E-49EC-3D48-8A02-42176400646C}"/>
              </a:ext>
            </a:extLst>
          </p:cNvPr>
          <p:cNvCxnSpPr>
            <a:cxnSpLocks/>
            <a:stCxn id="20" idx="3"/>
            <a:endCxn id="21" idx="1"/>
          </p:cNvCxnSpPr>
          <p:nvPr/>
        </p:nvCxnSpPr>
        <p:spPr>
          <a:xfrm>
            <a:off x="2963839" y="142179"/>
            <a:ext cx="60799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857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798" y="710494"/>
            <a:ext cx="8402956"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Infer the cell-cell communication at a signaling pathway level</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73</a:t>
            </a:fld>
            <a:endParaRPr lang="ko-KR" altLang="en-US" dirty="0"/>
          </a:p>
        </p:txBody>
      </p:sp>
      <p:sp>
        <p:nvSpPr>
          <p:cNvPr id="7" name="직사각형 5">
            <a:extLst>
              <a:ext uri="{FF2B5EF4-FFF2-40B4-BE49-F238E27FC236}">
                <a16:creationId xmlns:a16="http://schemas.microsoft.com/office/drawing/2014/main" id="{21DE53AD-F147-3241-B3DC-59676A5EEFA3}"/>
              </a:ext>
            </a:extLst>
          </p:cNvPr>
          <p:cNvSpPr/>
          <p:nvPr/>
        </p:nvSpPr>
        <p:spPr>
          <a:xfrm>
            <a:off x="266700" y="1500090"/>
            <a:ext cx="7962900" cy="797778"/>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Arial" panose="020B0604020202020204" pitchFamily="34" charset="0"/>
                <a:cs typeface="Arial" panose="020B0604020202020204" pitchFamily="34" charset="0"/>
              </a:rPr>
              <a:t># Computes the communication </a:t>
            </a:r>
            <a:r>
              <a:rPr lang="en-US" sz="1200" dirty="0" err="1">
                <a:solidFill>
                  <a:schemeClr val="tx1"/>
                </a:solidFill>
                <a:latin typeface="Arial" panose="020B0604020202020204" pitchFamily="34" charset="0"/>
                <a:cs typeface="Arial" panose="020B0604020202020204" pitchFamily="34" charset="0"/>
              </a:rPr>
              <a:t>probablity</a:t>
            </a:r>
            <a:r>
              <a:rPr lang="en-US" sz="1200" dirty="0">
                <a:solidFill>
                  <a:schemeClr val="tx1"/>
                </a:solidFill>
                <a:latin typeface="Arial" panose="020B0604020202020204" pitchFamily="34" charset="0"/>
                <a:cs typeface="Arial" panose="020B0604020202020204" pitchFamily="34" charset="0"/>
              </a:rPr>
              <a:t> on signaling pathway level</a:t>
            </a:r>
          </a:p>
          <a:p>
            <a:r>
              <a:rPr lang="en-US" altLang="ko-Kore-US" sz="1350" dirty="0" err="1">
                <a:solidFill>
                  <a:schemeClr val="tx1"/>
                </a:solidFill>
                <a:latin typeface="Courier New" panose="02070309020205020404" pitchFamily="49" charset="0"/>
                <a:cs typeface="Courier New" panose="02070309020205020404" pitchFamily="49" charset="0"/>
              </a:rPr>
              <a:t>cellchat</a:t>
            </a:r>
            <a:r>
              <a:rPr lang="en-US" altLang="ko-Kore-US" sz="1350" dirty="0">
                <a:solidFill>
                  <a:schemeClr val="tx1"/>
                </a:solidFill>
                <a:latin typeface="Courier New" panose="02070309020205020404" pitchFamily="49" charset="0"/>
                <a:cs typeface="Courier New" panose="02070309020205020404" pitchFamily="49" charset="0"/>
              </a:rPr>
              <a:t> =</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computeCommunProbPathway</a:t>
            </a:r>
            <a:r>
              <a:rPr lang="en-US" sz="1350" dirty="0">
                <a:solidFill>
                  <a:schemeClr val="tx1"/>
                </a:solidFill>
                <a:latin typeface="Courier New" panose="02070309020205020404" pitchFamily="49" charset="0"/>
                <a:cs typeface="Courier New" panose="02070309020205020404" pitchFamily="49" charset="0"/>
              </a:rPr>
              <a:t>(</a:t>
            </a:r>
            <a:r>
              <a:rPr lang="en-US" altLang="ko-Kore-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a:t>
            </a:r>
          </a:p>
        </p:txBody>
      </p:sp>
      <p:sp>
        <p:nvSpPr>
          <p:cNvPr id="12" name="TextBox 11">
            <a:extLst>
              <a:ext uri="{FF2B5EF4-FFF2-40B4-BE49-F238E27FC236}">
                <a16:creationId xmlns:a16="http://schemas.microsoft.com/office/drawing/2014/main" id="{BA9592EF-278D-9C44-87FB-B36118E31B58}"/>
              </a:ext>
            </a:extLst>
          </p:cNvPr>
          <p:cNvSpPr txBox="1"/>
          <p:nvPr/>
        </p:nvSpPr>
        <p:spPr>
          <a:xfrm>
            <a:off x="280427" y="2495469"/>
            <a:ext cx="7949174" cy="553998"/>
          </a:xfrm>
          <a:prstGeom prst="rect">
            <a:avLst/>
          </a:prstGeom>
          <a:noFill/>
        </p:spPr>
        <p:txBody>
          <a:bodyPr wrap="square" rtlCol="0">
            <a:spAutoFit/>
          </a:bodyPr>
          <a:lstStyle/>
          <a:p>
            <a:r>
              <a:rPr lang="en-KR" sz="1500" dirty="0">
                <a:latin typeface="Arial" panose="020B0604020202020204" pitchFamily="34" charset="0"/>
                <a:cs typeface="Arial" panose="020B0604020202020204" pitchFamily="34" charset="0"/>
              </a:rPr>
              <a:t>The inferred intercellular communication network of each ligand-receptor pair and each signaling pathway is stored in the slot ‘net’ and ‘netP’, respectively.</a:t>
            </a:r>
          </a:p>
        </p:txBody>
      </p:sp>
      <p:sp>
        <p:nvSpPr>
          <p:cNvPr id="19" name="TextBox 18">
            <a:extLst>
              <a:ext uri="{FF2B5EF4-FFF2-40B4-BE49-F238E27FC236}">
                <a16:creationId xmlns:a16="http://schemas.microsoft.com/office/drawing/2014/main" id="{27F325FB-9370-4A4C-892B-57AC63338853}"/>
              </a:ext>
            </a:extLst>
          </p:cNvPr>
          <p:cNvSpPr txBox="1"/>
          <p:nvPr/>
        </p:nvSpPr>
        <p:spPr>
          <a:xfrm>
            <a:off x="-4605" y="-5252"/>
            <a:ext cx="1151277"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Load dataset</a:t>
            </a:r>
            <a:endParaRPr lang="en-KR" sz="1300" dirty="0">
              <a:solidFill>
                <a:srgbClr val="DDC5D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66B0AE3B-4AA8-8D46-9FC7-51C21BF5D6FD}"/>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C651C2F0-DBDA-8C4D-9A4D-3B90C907B872}"/>
              </a:ext>
            </a:extLst>
          </p:cNvPr>
          <p:cNvSpPr txBox="1"/>
          <p:nvPr/>
        </p:nvSpPr>
        <p:spPr>
          <a:xfrm>
            <a:off x="3571837" y="-4015"/>
            <a:ext cx="3764172"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Inference of cell-cell communication network</a:t>
            </a:r>
            <a:endParaRPr lang="en-KR" sz="1300" b="1" dirty="0">
              <a:solidFill>
                <a:srgbClr val="CBA5B6"/>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D2B3BD35-785B-3845-B73B-B15C70E6E826}"/>
              </a:ext>
            </a:extLst>
          </p:cNvPr>
          <p:cNvSpPr txBox="1"/>
          <p:nvPr/>
        </p:nvSpPr>
        <p:spPr>
          <a:xfrm>
            <a:off x="7432427" y="-25"/>
            <a:ext cx="1749390"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Visualization network</a:t>
            </a:r>
            <a:endParaRPr lang="en-KR" sz="1300" dirty="0">
              <a:solidFill>
                <a:schemeClr val="bg1"/>
              </a:solidFill>
              <a:latin typeface="Arial" panose="020B0604020202020204" pitchFamily="34" charset="0"/>
              <a:cs typeface="Arial" panose="020B0604020202020204" pitchFamily="34" charset="0"/>
            </a:endParaRPr>
          </a:p>
        </p:txBody>
      </p:sp>
      <p:cxnSp>
        <p:nvCxnSpPr>
          <p:cNvPr id="23" name="Straight Connector 17">
            <a:extLst>
              <a:ext uri="{FF2B5EF4-FFF2-40B4-BE49-F238E27FC236}">
                <a16:creationId xmlns:a16="http://schemas.microsoft.com/office/drawing/2014/main" id="{8FB7E288-111D-5C4B-A816-F45D0DA6D80D}"/>
              </a:ext>
            </a:extLst>
          </p:cNvPr>
          <p:cNvCxnSpPr>
            <a:cxnSpLocks/>
            <a:stCxn id="19" idx="3"/>
            <a:endCxn id="20" idx="1"/>
          </p:cNvCxnSpPr>
          <p:nvPr/>
        </p:nvCxnSpPr>
        <p:spPr>
          <a:xfrm>
            <a:off x="1146672" y="140942"/>
            <a:ext cx="564901"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3476DF8E-6532-8040-ACAB-99C131C2998D}"/>
              </a:ext>
            </a:extLst>
          </p:cNvPr>
          <p:cNvCxnSpPr>
            <a:cxnSpLocks/>
            <a:stCxn id="21" idx="3"/>
            <a:endCxn id="22" idx="1"/>
          </p:cNvCxnSpPr>
          <p:nvPr/>
        </p:nvCxnSpPr>
        <p:spPr>
          <a:xfrm>
            <a:off x="7336009" y="142179"/>
            <a:ext cx="96418"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2">
            <a:extLst>
              <a:ext uri="{FF2B5EF4-FFF2-40B4-BE49-F238E27FC236}">
                <a16:creationId xmlns:a16="http://schemas.microsoft.com/office/drawing/2014/main" id="{A165DB26-2175-9144-8049-E457661AA35B}"/>
              </a:ext>
            </a:extLst>
          </p:cNvPr>
          <p:cNvCxnSpPr>
            <a:cxnSpLocks/>
            <a:stCxn id="20" idx="3"/>
            <a:endCxn id="21" idx="1"/>
          </p:cNvCxnSpPr>
          <p:nvPr/>
        </p:nvCxnSpPr>
        <p:spPr>
          <a:xfrm>
            <a:off x="2963839" y="142179"/>
            <a:ext cx="60799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614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798" y="711731"/>
            <a:ext cx="8402956"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Calculate the aggregated cell-cell communication network</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74</a:t>
            </a:fld>
            <a:endParaRPr lang="ko-KR" altLang="en-US" dirty="0"/>
          </a:p>
        </p:txBody>
      </p:sp>
      <p:sp>
        <p:nvSpPr>
          <p:cNvPr id="8" name="직사각형 5">
            <a:extLst>
              <a:ext uri="{FF2B5EF4-FFF2-40B4-BE49-F238E27FC236}">
                <a16:creationId xmlns:a16="http://schemas.microsoft.com/office/drawing/2014/main" id="{EBA99C39-D0A6-BD40-8987-A492AC09D826}"/>
              </a:ext>
            </a:extLst>
          </p:cNvPr>
          <p:cNvSpPr/>
          <p:nvPr/>
        </p:nvSpPr>
        <p:spPr>
          <a:xfrm>
            <a:off x="266700" y="1500090"/>
            <a:ext cx="7962900" cy="507853"/>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200" dirty="0">
                <a:solidFill>
                  <a:schemeClr val="tx1"/>
                </a:solidFill>
                <a:latin typeface="Arial" panose="020B0604020202020204" pitchFamily="34" charset="0"/>
                <a:cs typeface="Arial" panose="020B0604020202020204" pitchFamily="34" charset="0"/>
              </a:rPr>
              <a:t># Calculate the aggregated cell-cell communication network</a:t>
            </a:r>
          </a:p>
          <a:p>
            <a:r>
              <a:rPr lang="en-US" altLang="ko-Kore-US" sz="1350" dirty="0" err="1">
                <a:solidFill>
                  <a:schemeClr val="tx1"/>
                </a:solidFill>
                <a:latin typeface="Courier New" panose="02070309020205020404" pitchFamily="49" charset="0"/>
                <a:cs typeface="Courier New" panose="02070309020205020404" pitchFamily="49" charset="0"/>
              </a:rPr>
              <a:t>cellchat</a:t>
            </a:r>
            <a:r>
              <a:rPr lang="en-US" altLang="ko-Kore-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ore-US" sz="1350" dirty="0">
                <a:solidFill>
                  <a:schemeClr val="tx1"/>
                </a:solidFill>
                <a:latin typeface="Courier New" panose="02070309020205020404" pitchFamily="49" charset="0"/>
                <a:cs typeface="Courier New" panose="02070309020205020404" pitchFamily="49" charset="0"/>
              </a:rPr>
              <a:t> </a:t>
            </a:r>
            <a:r>
              <a:rPr lang="en-US" altLang="ko-Kore-US" sz="1350" dirty="0" err="1">
                <a:solidFill>
                  <a:schemeClr val="tx1"/>
                </a:solidFill>
                <a:latin typeface="Courier New" panose="02070309020205020404" pitchFamily="49" charset="0"/>
                <a:cs typeface="Courier New" panose="02070309020205020404" pitchFamily="49" charset="0"/>
              </a:rPr>
              <a:t>aggregateNet</a:t>
            </a:r>
            <a:r>
              <a:rPr lang="en-US" altLang="ko-Kore-US" sz="1350" dirty="0">
                <a:solidFill>
                  <a:schemeClr val="tx1"/>
                </a:solidFill>
                <a:latin typeface="Courier New" panose="02070309020205020404" pitchFamily="49" charset="0"/>
                <a:cs typeface="Courier New" panose="02070309020205020404" pitchFamily="49" charset="0"/>
              </a:rPr>
              <a:t>(</a:t>
            </a:r>
            <a:r>
              <a:rPr lang="en-US" altLang="ko-Kore-US" sz="1350" dirty="0" err="1">
                <a:solidFill>
                  <a:schemeClr val="tx1"/>
                </a:solidFill>
                <a:latin typeface="Courier New" panose="02070309020205020404" pitchFamily="49" charset="0"/>
                <a:cs typeface="Courier New" panose="02070309020205020404" pitchFamily="49" charset="0"/>
              </a:rPr>
              <a:t>cellchat</a:t>
            </a:r>
            <a:r>
              <a:rPr lang="en-US" altLang="ko-Kore-US" sz="1350"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944B2F9D-679D-BE48-9C97-0AAA6A9E381F}"/>
              </a:ext>
            </a:extLst>
          </p:cNvPr>
          <p:cNvSpPr txBox="1"/>
          <p:nvPr/>
        </p:nvSpPr>
        <p:spPr>
          <a:xfrm>
            <a:off x="-4605" y="-5252"/>
            <a:ext cx="1151277"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Load dataset</a:t>
            </a:r>
            <a:endParaRPr lang="en-KR" sz="1300" dirty="0">
              <a:solidFill>
                <a:srgbClr val="DDC5D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BA8F252-615F-E74D-9645-015204F3FF5C}"/>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F081CB5-BCC8-C24C-8AAC-D1DE7F925E7A}"/>
              </a:ext>
            </a:extLst>
          </p:cNvPr>
          <p:cNvSpPr txBox="1"/>
          <p:nvPr/>
        </p:nvSpPr>
        <p:spPr>
          <a:xfrm>
            <a:off x="3571837" y="-4015"/>
            <a:ext cx="3764172"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Inference of cell-cell communication network</a:t>
            </a:r>
            <a:endParaRPr lang="en-KR" sz="1300" b="1" dirty="0">
              <a:solidFill>
                <a:srgbClr val="CBA5B6"/>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6F1685D-BC67-1C44-A792-08F092F61933}"/>
              </a:ext>
            </a:extLst>
          </p:cNvPr>
          <p:cNvSpPr txBox="1"/>
          <p:nvPr/>
        </p:nvSpPr>
        <p:spPr>
          <a:xfrm>
            <a:off x="7432427" y="-25"/>
            <a:ext cx="1749390"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Visualization network</a:t>
            </a:r>
            <a:endParaRPr lang="en-KR" sz="1300" dirty="0">
              <a:solidFill>
                <a:schemeClr val="bg1"/>
              </a:solidFill>
              <a:latin typeface="Arial" panose="020B0604020202020204" pitchFamily="34" charset="0"/>
              <a:cs typeface="Arial" panose="020B0604020202020204" pitchFamily="34" charset="0"/>
            </a:endParaRPr>
          </a:p>
        </p:txBody>
      </p:sp>
      <p:cxnSp>
        <p:nvCxnSpPr>
          <p:cNvPr id="16" name="Straight Connector 17">
            <a:extLst>
              <a:ext uri="{FF2B5EF4-FFF2-40B4-BE49-F238E27FC236}">
                <a16:creationId xmlns:a16="http://schemas.microsoft.com/office/drawing/2014/main" id="{51A8045D-B2C6-FD42-9175-EBBB4917AE92}"/>
              </a:ext>
            </a:extLst>
          </p:cNvPr>
          <p:cNvCxnSpPr>
            <a:cxnSpLocks/>
            <a:stCxn id="7" idx="3"/>
            <a:endCxn id="10" idx="1"/>
          </p:cNvCxnSpPr>
          <p:nvPr/>
        </p:nvCxnSpPr>
        <p:spPr>
          <a:xfrm>
            <a:off x="1146672" y="140942"/>
            <a:ext cx="564901"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9">
            <a:extLst>
              <a:ext uri="{FF2B5EF4-FFF2-40B4-BE49-F238E27FC236}">
                <a16:creationId xmlns:a16="http://schemas.microsoft.com/office/drawing/2014/main" id="{2A2B0862-BCA0-0B40-87A4-55EB590E51E3}"/>
              </a:ext>
            </a:extLst>
          </p:cNvPr>
          <p:cNvCxnSpPr>
            <a:cxnSpLocks/>
            <a:stCxn id="12" idx="3"/>
            <a:endCxn id="14" idx="1"/>
          </p:cNvCxnSpPr>
          <p:nvPr/>
        </p:nvCxnSpPr>
        <p:spPr>
          <a:xfrm>
            <a:off x="7336009" y="142179"/>
            <a:ext cx="96418" cy="3990"/>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22">
            <a:extLst>
              <a:ext uri="{FF2B5EF4-FFF2-40B4-BE49-F238E27FC236}">
                <a16:creationId xmlns:a16="http://schemas.microsoft.com/office/drawing/2014/main" id="{C47E1F77-FDBB-834F-8ADE-CE86D7578425}"/>
              </a:ext>
            </a:extLst>
          </p:cNvPr>
          <p:cNvCxnSpPr>
            <a:cxnSpLocks/>
            <a:stCxn id="10" idx="3"/>
            <a:endCxn id="12" idx="1"/>
          </p:cNvCxnSpPr>
          <p:nvPr/>
        </p:nvCxnSpPr>
        <p:spPr>
          <a:xfrm>
            <a:off x="2963839" y="142179"/>
            <a:ext cx="60799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4557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266700" y="579977"/>
            <a:ext cx="7939089" cy="811562"/>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Visualization of the aggregated cell-cell communication network</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75</a:t>
            </a:fld>
            <a:endParaRPr lang="ko-KR" altLang="en-US" dirty="0"/>
          </a:p>
        </p:txBody>
      </p:sp>
      <p:sp>
        <p:nvSpPr>
          <p:cNvPr id="7" name="직사각형 5">
            <a:extLst>
              <a:ext uri="{FF2B5EF4-FFF2-40B4-BE49-F238E27FC236}">
                <a16:creationId xmlns:a16="http://schemas.microsoft.com/office/drawing/2014/main" id="{2294A0E3-604D-7C4C-98E4-758EDE5A2BE8}"/>
              </a:ext>
            </a:extLst>
          </p:cNvPr>
          <p:cNvSpPr/>
          <p:nvPr/>
        </p:nvSpPr>
        <p:spPr>
          <a:xfrm>
            <a:off x="266700" y="1500090"/>
            <a:ext cx="7962900" cy="2071371"/>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350" dirty="0">
                <a:solidFill>
                  <a:schemeClr val="tx1"/>
                </a:solidFill>
                <a:latin typeface="Courier New" panose="02070309020205020404" pitchFamily="49" charset="0"/>
                <a:cs typeface="Courier New" panose="02070309020205020404" pitchFamily="49" charset="0"/>
              </a:rPr>
              <a:t>par(</a:t>
            </a:r>
            <a:r>
              <a:rPr lang="en-US" altLang="ko-Kore-US" sz="1350" dirty="0" err="1">
                <a:solidFill>
                  <a:schemeClr val="tx1"/>
                </a:solidFill>
                <a:latin typeface="Courier New" panose="02070309020205020404" pitchFamily="49" charset="0"/>
                <a:cs typeface="Courier New" panose="02070309020205020404" pitchFamily="49" charset="0"/>
              </a:rPr>
              <a:t>mfrow</a:t>
            </a:r>
            <a:r>
              <a:rPr lang="en-US" altLang="ko-Kore-US" sz="1350" dirty="0">
                <a:solidFill>
                  <a:schemeClr val="tx1"/>
                </a:solidFill>
                <a:latin typeface="Courier New" panose="02070309020205020404" pitchFamily="49" charset="0"/>
                <a:cs typeface="Courier New" panose="02070309020205020404" pitchFamily="49" charset="0"/>
              </a:rPr>
              <a:t> = c(1,2), </a:t>
            </a:r>
            <a:r>
              <a:rPr lang="en-US" altLang="ko-Kore-US" sz="1350" dirty="0" err="1">
                <a:solidFill>
                  <a:schemeClr val="tx1"/>
                </a:solidFill>
                <a:latin typeface="Courier New" panose="02070309020205020404" pitchFamily="49" charset="0"/>
                <a:cs typeface="Courier New" panose="02070309020205020404" pitchFamily="49" charset="0"/>
              </a:rPr>
              <a:t>xpd</a:t>
            </a:r>
            <a:r>
              <a:rPr lang="en-US" altLang="ko-Kore-US" sz="1350" dirty="0">
                <a:solidFill>
                  <a:schemeClr val="tx1"/>
                </a:solidFill>
                <a:latin typeface="Courier New" panose="02070309020205020404" pitchFamily="49" charset="0"/>
                <a:cs typeface="Courier New" panose="02070309020205020404" pitchFamily="49" charset="0"/>
              </a:rPr>
              <a:t>=TRUE)</a:t>
            </a:r>
          </a:p>
          <a:p>
            <a:endParaRPr lang="en-US" altLang="ko-Kore-US" sz="1350" dirty="0">
              <a:solidFill>
                <a:schemeClr val="tx1"/>
              </a:solidFill>
              <a:latin typeface="Courier New" panose="02070309020205020404" pitchFamily="49" charset="0"/>
              <a:cs typeface="Courier New" panose="02070309020205020404" pitchFamily="49" charset="0"/>
            </a:endParaRPr>
          </a:p>
          <a:p>
            <a:r>
              <a:rPr lang="en-US" altLang="ko-Kore-US" sz="1350" dirty="0" err="1">
                <a:solidFill>
                  <a:schemeClr val="tx1"/>
                </a:solidFill>
                <a:latin typeface="Courier New" panose="02070309020205020404" pitchFamily="49" charset="0"/>
                <a:cs typeface="Courier New" panose="02070309020205020404" pitchFamily="49" charset="0"/>
              </a:rPr>
              <a:t>netVisual_circle</a:t>
            </a:r>
            <a:r>
              <a:rPr lang="en-US" altLang="ko-Kore-US" sz="1350" dirty="0">
                <a:solidFill>
                  <a:schemeClr val="tx1"/>
                </a:solidFill>
                <a:latin typeface="Courier New" panose="02070309020205020404" pitchFamily="49" charset="0"/>
                <a:cs typeface="Courier New" panose="02070309020205020404" pitchFamily="49" charset="0"/>
              </a:rPr>
              <a:t>(</a:t>
            </a:r>
            <a:r>
              <a:rPr lang="en-US" altLang="ko-Kore-US" sz="1350" dirty="0" err="1">
                <a:solidFill>
                  <a:schemeClr val="tx1"/>
                </a:solidFill>
                <a:latin typeface="Courier New" panose="02070309020205020404" pitchFamily="49" charset="0"/>
                <a:cs typeface="Courier New" panose="02070309020205020404" pitchFamily="49" charset="0"/>
              </a:rPr>
              <a:t>cellchat@net$count</a:t>
            </a:r>
            <a:r>
              <a:rPr lang="en-US" altLang="ko-Kore-US" sz="1350" dirty="0">
                <a:solidFill>
                  <a:schemeClr val="tx1"/>
                </a:solidFill>
                <a:latin typeface="Courier New" panose="02070309020205020404" pitchFamily="49" charset="0"/>
                <a:cs typeface="Courier New" panose="02070309020205020404" pitchFamily="49" charset="0"/>
              </a:rPr>
              <a:t>, </a:t>
            </a:r>
            <a:r>
              <a:rPr lang="en-US" altLang="ko-Kore-US" sz="1350" dirty="0" err="1">
                <a:solidFill>
                  <a:schemeClr val="tx1"/>
                </a:solidFill>
                <a:latin typeface="Courier New" panose="02070309020205020404" pitchFamily="49" charset="0"/>
                <a:cs typeface="Courier New" panose="02070309020205020404" pitchFamily="49" charset="0"/>
              </a:rPr>
              <a:t>vertex.weight</a:t>
            </a:r>
            <a:r>
              <a:rPr lang="en-US" altLang="ko-Kore-US" sz="1350" dirty="0">
                <a:solidFill>
                  <a:schemeClr val="tx1"/>
                </a:solidFill>
                <a:latin typeface="Courier New" panose="02070309020205020404" pitchFamily="49" charset="0"/>
                <a:cs typeface="Courier New" panose="02070309020205020404" pitchFamily="49" charset="0"/>
              </a:rPr>
              <a:t> = </a:t>
            </a:r>
            <a:r>
              <a:rPr lang="en-US" altLang="ko-Kore-US" sz="1350" dirty="0" err="1">
                <a:solidFill>
                  <a:schemeClr val="tx1"/>
                </a:solidFill>
                <a:latin typeface="Courier New" panose="02070309020205020404" pitchFamily="49" charset="0"/>
                <a:cs typeface="Courier New" panose="02070309020205020404" pitchFamily="49" charset="0"/>
              </a:rPr>
              <a:t>rowSums</a:t>
            </a:r>
            <a:r>
              <a:rPr lang="en-US" altLang="ko-Kore-US" sz="1350" dirty="0">
                <a:solidFill>
                  <a:schemeClr val="tx1"/>
                </a:solidFill>
                <a:latin typeface="Courier New" panose="02070309020205020404" pitchFamily="49" charset="0"/>
                <a:cs typeface="Courier New" panose="02070309020205020404" pitchFamily="49" charset="0"/>
              </a:rPr>
              <a:t>(</a:t>
            </a:r>
            <a:r>
              <a:rPr lang="en-US" altLang="ko-Kore-US" sz="1350" dirty="0" err="1">
                <a:solidFill>
                  <a:schemeClr val="tx1"/>
                </a:solidFill>
                <a:latin typeface="Courier New" panose="02070309020205020404" pitchFamily="49" charset="0"/>
                <a:cs typeface="Courier New" panose="02070309020205020404" pitchFamily="49" charset="0"/>
              </a:rPr>
              <a:t>cellchat@net$count</a:t>
            </a:r>
            <a:r>
              <a:rPr lang="en-US" altLang="ko-Kore-US" sz="1350" dirty="0">
                <a:solidFill>
                  <a:schemeClr val="tx1"/>
                </a:solidFill>
                <a:latin typeface="Courier New" panose="02070309020205020404" pitchFamily="49" charset="0"/>
                <a:cs typeface="Courier New" panose="02070309020205020404" pitchFamily="49" charset="0"/>
              </a:rPr>
              <a:t>), </a:t>
            </a:r>
            <a:r>
              <a:rPr lang="en-US" altLang="ko-Kore-US" sz="1350" dirty="0" err="1">
                <a:solidFill>
                  <a:schemeClr val="tx1"/>
                </a:solidFill>
                <a:latin typeface="Courier New" panose="02070309020205020404" pitchFamily="49" charset="0"/>
                <a:cs typeface="Courier New" panose="02070309020205020404" pitchFamily="49" charset="0"/>
              </a:rPr>
              <a:t>weight.scale</a:t>
            </a:r>
            <a:r>
              <a:rPr lang="en-US" altLang="ko-Kore-US" sz="1350" dirty="0">
                <a:solidFill>
                  <a:schemeClr val="tx1"/>
                </a:solidFill>
                <a:latin typeface="Courier New" panose="02070309020205020404" pitchFamily="49" charset="0"/>
                <a:cs typeface="Courier New" panose="02070309020205020404" pitchFamily="49" charset="0"/>
              </a:rPr>
              <a:t> = T, </a:t>
            </a:r>
            <a:r>
              <a:rPr lang="en-US" altLang="ko-Kore-US" sz="1350" dirty="0" err="1">
                <a:solidFill>
                  <a:schemeClr val="tx1"/>
                </a:solidFill>
                <a:latin typeface="Courier New" panose="02070309020205020404" pitchFamily="49" charset="0"/>
                <a:cs typeface="Courier New" panose="02070309020205020404" pitchFamily="49" charset="0"/>
              </a:rPr>
              <a:t>label.edge</a:t>
            </a:r>
            <a:r>
              <a:rPr lang="en-US" altLang="ko-Kore-US" sz="1350" dirty="0">
                <a:solidFill>
                  <a:schemeClr val="tx1"/>
                </a:solidFill>
                <a:latin typeface="Courier New" panose="02070309020205020404" pitchFamily="49" charset="0"/>
                <a:cs typeface="Courier New" panose="02070309020205020404" pitchFamily="49" charset="0"/>
              </a:rPr>
              <a:t>= F, </a:t>
            </a:r>
            <a:r>
              <a:rPr lang="en-US" altLang="ko-Kore-US" sz="1350" dirty="0" err="1">
                <a:solidFill>
                  <a:schemeClr val="tx1"/>
                </a:solidFill>
                <a:latin typeface="Courier New" panose="02070309020205020404" pitchFamily="49" charset="0"/>
                <a:cs typeface="Courier New" panose="02070309020205020404" pitchFamily="49" charset="0"/>
              </a:rPr>
              <a:t>title.name</a:t>
            </a:r>
            <a:r>
              <a:rPr lang="en-US" altLang="ko-Kore-US" sz="1350" dirty="0">
                <a:solidFill>
                  <a:schemeClr val="tx1"/>
                </a:solidFill>
                <a:latin typeface="Courier New" panose="02070309020205020404" pitchFamily="49" charset="0"/>
                <a:cs typeface="Courier New" panose="02070309020205020404" pitchFamily="49" charset="0"/>
              </a:rPr>
              <a:t> = "Number of interactions")</a:t>
            </a:r>
          </a:p>
          <a:p>
            <a:endParaRPr lang="en-US" altLang="ko-Kore-US" sz="1350" dirty="0">
              <a:solidFill>
                <a:schemeClr val="tx1"/>
              </a:solidFill>
              <a:latin typeface="Courier New" panose="02070309020205020404" pitchFamily="49" charset="0"/>
              <a:cs typeface="Courier New" panose="02070309020205020404" pitchFamily="49" charset="0"/>
            </a:endParaRPr>
          </a:p>
          <a:p>
            <a:r>
              <a:rPr lang="en-US" altLang="ko-Kore-US" sz="1350" dirty="0" err="1">
                <a:solidFill>
                  <a:schemeClr val="tx1"/>
                </a:solidFill>
                <a:latin typeface="Courier New" panose="02070309020205020404" pitchFamily="49" charset="0"/>
                <a:cs typeface="Courier New" panose="02070309020205020404" pitchFamily="49" charset="0"/>
              </a:rPr>
              <a:t>netVisual_circle</a:t>
            </a:r>
            <a:r>
              <a:rPr lang="en-US" altLang="ko-Kore-US" sz="1350" dirty="0">
                <a:solidFill>
                  <a:schemeClr val="tx1"/>
                </a:solidFill>
                <a:latin typeface="Courier New" panose="02070309020205020404" pitchFamily="49" charset="0"/>
                <a:cs typeface="Courier New" panose="02070309020205020404" pitchFamily="49" charset="0"/>
              </a:rPr>
              <a:t>(</a:t>
            </a:r>
            <a:r>
              <a:rPr lang="en-US" altLang="ko-Kore-US" sz="1350" dirty="0" err="1">
                <a:solidFill>
                  <a:schemeClr val="tx1"/>
                </a:solidFill>
                <a:latin typeface="Courier New" panose="02070309020205020404" pitchFamily="49" charset="0"/>
                <a:cs typeface="Courier New" panose="02070309020205020404" pitchFamily="49" charset="0"/>
              </a:rPr>
              <a:t>cellchat@net$weight</a:t>
            </a:r>
            <a:r>
              <a:rPr lang="en-US" altLang="ko-Kore-US" sz="1350" dirty="0">
                <a:solidFill>
                  <a:schemeClr val="tx1"/>
                </a:solidFill>
                <a:latin typeface="Courier New" panose="02070309020205020404" pitchFamily="49" charset="0"/>
                <a:cs typeface="Courier New" panose="02070309020205020404" pitchFamily="49" charset="0"/>
              </a:rPr>
              <a:t>, </a:t>
            </a:r>
            <a:r>
              <a:rPr lang="en-US" altLang="ko-Kore-US" sz="1350" dirty="0" err="1">
                <a:solidFill>
                  <a:schemeClr val="tx1"/>
                </a:solidFill>
                <a:latin typeface="Courier New" panose="02070309020205020404" pitchFamily="49" charset="0"/>
                <a:cs typeface="Courier New" panose="02070309020205020404" pitchFamily="49" charset="0"/>
              </a:rPr>
              <a:t>vertex.weight</a:t>
            </a:r>
            <a:r>
              <a:rPr lang="en-US" altLang="ko-Kore-US" sz="1350" dirty="0">
                <a:solidFill>
                  <a:schemeClr val="tx1"/>
                </a:solidFill>
                <a:latin typeface="Courier New" panose="02070309020205020404" pitchFamily="49" charset="0"/>
                <a:cs typeface="Courier New" panose="02070309020205020404" pitchFamily="49" charset="0"/>
              </a:rPr>
              <a:t> = </a:t>
            </a:r>
            <a:r>
              <a:rPr lang="en-US" altLang="ko-Kore-US" sz="1350" dirty="0" err="1">
                <a:solidFill>
                  <a:schemeClr val="tx1"/>
                </a:solidFill>
                <a:latin typeface="Courier New" panose="02070309020205020404" pitchFamily="49" charset="0"/>
                <a:cs typeface="Courier New" panose="02070309020205020404" pitchFamily="49" charset="0"/>
              </a:rPr>
              <a:t>rowSums</a:t>
            </a:r>
            <a:r>
              <a:rPr lang="en-US" altLang="ko-Kore-US" sz="1350" dirty="0">
                <a:solidFill>
                  <a:schemeClr val="tx1"/>
                </a:solidFill>
                <a:latin typeface="Courier New" panose="02070309020205020404" pitchFamily="49" charset="0"/>
                <a:cs typeface="Courier New" panose="02070309020205020404" pitchFamily="49" charset="0"/>
              </a:rPr>
              <a:t>(</a:t>
            </a:r>
            <a:r>
              <a:rPr lang="en-US" altLang="ko-Kore-US" sz="1350" dirty="0" err="1">
                <a:solidFill>
                  <a:schemeClr val="tx1"/>
                </a:solidFill>
                <a:latin typeface="Courier New" panose="02070309020205020404" pitchFamily="49" charset="0"/>
                <a:cs typeface="Courier New" panose="02070309020205020404" pitchFamily="49" charset="0"/>
              </a:rPr>
              <a:t>cellchat@net$weight</a:t>
            </a:r>
            <a:r>
              <a:rPr lang="en-US" altLang="ko-Kore-US" sz="1350" dirty="0">
                <a:solidFill>
                  <a:schemeClr val="tx1"/>
                </a:solidFill>
                <a:latin typeface="Courier New" panose="02070309020205020404" pitchFamily="49" charset="0"/>
                <a:cs typeface="Courier New" panose="02070309020205020404" pitchFamily="49" charset="0"/>
              </a:rPr>
              <a:t>), </a:t>
            </a:r>
            <a:r>
              <a:rPr lang="en-US" altLang="ko-Kore-US" sz="1350" dirty="0" err="1">
                <a:solidFill>
                  <a:schemeClr val="tx1"/>
                </a:solidFill>
                <a:latin typeface="Courier New" panose="02070309020205020404" pitchFamily="49" charset="0"/>
                <a:cs typeface="Courier New" panose="02070309020205020404" pitchFamily="49" charset="0"/>
              </a:rPr>
              <a:t>weight.scale</a:t>
            </a:r>
            <a:r>
              <a:rPr lang="en-US" altLang="ko-Kore-US" sz="1350" dirty="0">
                <a:solidFill>
                  <a:schemeClr val="tx1"/>
                </a:solidFill>
                <a:latin typeface="Courier New" panose="02070309020205020404" pitchFamily="49" charset="0"/>
                <a:cs typeface="Courier New" panose="02070309020205020404" pitchFamily="49" charset="0"/>
              </a:rPr>
              <a:t> = T, </a:t>
            </a:r>
            <a:r>
              <a:rPr lang="en-US" altLang="ko-Kore-US" sz="1350" dirty="0" err="1">
                <a:solidFill>
                  <a:schemeClr val="tx1"/>
                </a:solidFill>
                <a:latin typeface="Courier New" panose="02070309020205020404" pitchFamily="49" charset="0"/>
                <a:cs typeface="Courier New" panose="02070309020205020404" pitchFamily="49" charset="0"/>
              </a:rPr>
              <a:t>label.edge</a:t>
            </a:r>
            <a:r>
              <a:rPr lang="en-US" altLang="ko-Kore-US" sz="1350" dirty="0">
                <a:solidFill>
                  <a:schemeClr val="tx1"/>
                </a:solidFill>
                <a:latin typeface="Courier New" panose="02070309020205020404" pitchFamily="49" charset="0"/>
                <a:cs typeface="Courier New" panose="02070309020205020404" pitchFamily="49" charset="0"/>
              </a:rPr>
              <a:t>= F, </a:t>
            </a:r>
            <a:r>
              <a:rPr lang="en-US" altLang="ko-Kore-US" sz="1350" dirty="0" err="1">
                <a:solidFill>
                  <a:schemeClr val="tx1"/>
                </a:solidFill>
                <a:latin typeface="Courier New" panose="02070309020205020404" pitchFamily="49" charset="0"/>
                <a:cs typeface="Courier New" panose="02070309020205020404" pitchFamily="49" charset="0"/>
              </a:rPr>
              <a:t>title.name</a:t>
            </a:r>
            <a:r>
              <a:rPr lang="en-US" altLang="ko-Kore-US" sz="1350" dirty="0">
                <a:solidFill>
                  <a:schemeClr val="tx1"/>
                </a:solidFill>
                <a:latin typeface="Courier New" panose="02070309020205020404" pitchFamily="49" charset="0"/>
                <a:cs typeface="Courier New" panose="02070309020205020404" pitchFamily="49" charset="0"/>
              </a:rPr>
              <a:t> = "Interaction weights/strength")</a:t>
            </a:r>
          </a:p>
        </p:txBody>
      </p:sp>
      <p:pic>
        <p:nvPicPr>
          <p:cNvPr id="3" name="Picture 2">
            <a:extLst>
              <a:ext uri="{FF2B5EF4-FFF2-40B4-BE49-F238E27FC236}">
                <a16:creationId xmlns:a16="http://schemas.microsoft.com/office/drawing/2014/main" id="{E867DA73-2456-C54F-A796-48A0FB3A3D76}"/>
              </a:ext>
            </a:extLst>
          </p:cNvPr>
          <p:cNvPicPr>
            <a:picLocks noChangeAspect="1"/>
          </p:cNvPicPr>
          <p:nvPr/>
        </p:nvPicPr>
        <p:blipFill rotWithShape="1">
          <a:blip r:embed="rId2"/>
          <a:srcRect l="6353" t="11638" r="2500" b="20948"/>
          <a:stretch/>
        </p:blipFill>
        <p:spPr>
          <a:xfrm>
            <a:off x="1358573" y="3869796"/>
            <a:ext cx="5755342" cy="2555452"/>
          </a:xfrm>
          <a:prstGeom prst="rect">
            <a:avLst/>
          </a:prstGeom>
        </p:spPr>
      </p:pic>
      <p:sp>
        <p:nvSpPr>
          <p:cNvPr id="18" name="TextBox 17">
            <a:extLst>
              <a:ext uri="{FF2B5EF4-FFF2-40B4-BE49-F238E27FC236}">
                <a16:creationId xmlns:a16="http://schemas.microsoft.com/office/drawing/2014/main" id="{6916025A-0564-7048-9E18-A5325082A442}"/>
              </a:ext>
            </a:extLst>
          </p:cNvPr>
          <p:cNvSpPr txBox="1"/>
          <p:nvPr/>
        </p:nvSpPr>
        <p:spPr>
          <a:xfrm>
            <a:off x="-4605" y="-5252"/>
            <a:ext cx="1151277"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Load dataset</a:t>
            </a:r>
            <a:endParaRPr lang="en-KR" sz="1300" dirty="0">
              <a:solidFill>
                <a:srgbClr val="DDC5D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3187F74-AB5E-4647-A804-FDD45E0F5F2A}"/>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10EBCA20-DF90-D44B-85AC-3C2F104A31DD}"/>
              </a:ext>
            </a:extLst>
          </p:cNvPr>
          <p:cNvSpPr txBox="1"/>
          <p:nvPr/>
        </p:nvSpPr>
        <p:spPr>
          <a:xfrm>
            <a:off x="328647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5D4BE82-355B-7A47-B9F2-6AEE3C2B83D2}"/>
              </a:ext>
            </a:extLst>
          </p:cNvPr>
          <p:cNvSpPr txBox="1"/>
          <p:nvPr/>
        </p:nvSpPr>
        <p:spPr>
          <a:xfrm>
            <a:off x="7147067" y="-25"/>
            <a:ext cx="1892056" cy="292388"/>
          </a:xfrm>
          <a:prstGeom prst="rect">
            <a:avLst/>
          </a:prstGeom>
          <a:noFill/>
        </p:spPr>
        <p:txBody>
          <a:bodyPr wrap="none" rtlCol="0">
            <a:spAutoFit/>
          </a:bodyPr>
          <a:lstStyle/>
          <a:p>
            <a:r>
              <a:rPr lang="en-US" sz="1300" b="1" dirty="0">
                <a:solidFill>
                  <a:schemeClr val="bg1"/>
                </a:solidFill>
                <a:latin typeface="Arial" panose="020B0604020202020204" pitchFamily="34" charset="0"/>
                <a:cs typeface="Arial" panose="020B0604020202020204" pitchFamily="34" charset="0"/>
              </a:rPr>
              <a:t>Visualization network</a:t>
            </a:r>
            <a:endParaRPr lang="en-KR" sz="1300" b="1" dirty="0">
              <a:solidFill>
                <a:schemeClr val="bg1"/>
              </a:solidFill>
              <a:latin typeface="Arial" panose="020B0604020202020204" pitchFamily="34" charset="0"/>
              <a:cs typeface="Arial" panose="020B0604020202020204" pitchFamily="34" charset="0"/>
            </a:endParaRPr>
          </a:p>
        </p:txBody>
      </p:sp>
      <p:cxnSp>
        <p:nvCxnSpPr>
          <p:cNvPr id="22" name="Straight Connector 17">
            <a:extLst>
              <a:ext uri="{FF2B5EF4-FFF2-40B4-BE49-F238E27FC236}">
                <a16:creationId xmlns:a16="http://schemas.microsoft.com/office/drawing/2014/main" id="{E2ABB98B-C5F1-224F-96F2-05CD7710DFDB}"/>
              </a:ext>
            </a:extLst>
          </p:cNvPr>
          <p:cNvCxnSpPr>
            <a:cxnSpLocks/>
            <a:stCxn id="18" idx="3"/>
            <a:endCxn id="19" idx="1"/>
          </p:cNvCxnSpPr>
          <p:nvPr/>
        </p:nvCxnSpPr>
        <p:spPr>
          <a:xfrm>
            <a:off x="1146672" y="140942"/>
            <a:ext cx="564901"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19">
            <a:extLst>
              <a:ext uri="{FF2B5EF4-FFF2-40B4-BE49-F238E27FC236}">
                <a16:creationId xmlns:a16="http://schemas.microsoft.com/office/drawing/2014/main" id="{A4A9026E-021D-4F44-A196-C2F35FD1B149}"/>
              </a:ext>
            </a:extLst>
          </p:cNvPr>
          <p:cNvCxnSpPr>
            <a:cxnSpLocks/>
            <a:stCxn id="20" idx="3"/>
            <a:endCxn id="21" idx="1"/>
          </p:cNvCxnSpPr>
          <p:nvPr/>
        </p:nvCxnSpPr>
        <p:spPr>
          <a:xfrm>
            <a:off x="6758902" y="142179"/>
            <a:ext cx="388165" cy="399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AD4483AF-78E4-9941-B854-6F5C7CFF2814}"/>
              </a:ext>
            </a:extLst>
          </p:cNvPr>
          <p:cNvCxnSpPr>
            <a:cxnSpLocks/>
            <a:stCxn id="19" idx="3"/>
            <a:endCxn id="20" idx="1"/>
          </p:cNvCxnSpPr>
          <p:nvPr/>
        </p:nvCxnSpPr>
        <p:spPr>
          <a:xfrm>
            <a:off x="2963839" y="142179"/>
            <a:ext cx="32263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788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800" y="584974"/>
            <a:ext cx="8402956"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Identify ligand-receptor pairs between L6b and Oligo</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76</a:t>
            </a:fld>
            <a:endParaRPr lang="ko-KR" altLang="en-US" dirty="0"/>
          </a:p>
        </p:txBody>
      </p:sp>
      <p:sp>
        <p:nvSpPr>
          <p:cNvPr id="8" name="직사각형 5">
            <a:extLst>
              <a:ext uri="{FF2B5EF4-FFF2-40B4-BE49-F238E27FC236}">
                <a16:creationId xmlns:a16="http://schemas.microsoft.com/office/drawing/2014/main" id="{FE4C63EC-F19A-D543-AFE3-66D6B9D149B7}"/>
              </a:ext>
            </a:extLst>
          </p:cNvPr>
          <p:cNvSpPr/>
          <p:nvPr/>
        </p:nvSpPr>
        <p:spPr>
          <a:xfrm>
            <a:off x="266701" y="1181100"/>
            <a:ext cx="7962900" cy="899491"/>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a:t>
            </a:r>
            <a:r>
              <a:rPr lang="en-US" sz="1350" dirty="0" err="1">
                <a:solidFill>
                  <a:schemeClr val="tx1"/>
                </a:solidFill>
                <a:latin typeface="Courier New" panose="02070309020205020404" pitchFamily="49" charset="0"/>
                <a:cs typeface="Courier New" panose="02070309020205020404" pitchFamily="49" charset="0"/>
              </a:rPr>
              <a:t>netVisual_bubble</a:t>
            </a:r>
            <a:r>
              <a:rPr lang="en-US" sz="1350" dirty="0">
                <a:solidFill>
                  <a:schemeClr val="tx1"/>
                </a:solidFill>
                <a:latin typeface="Courier New" panose="02070309020205020404" pitchFamily="49" charset="0"/>
                <a:cs typeface="Courier New" panose="02070309020205020404" pitchFamily="49" charset="0"/>
              </a:rPr>
              <a:t>(</a:t>
            </a:r>
            <a:r>
              <a:rPr lang="en-US" sz="1350" dirty="0" err="1">
                <a:solidFill>
                  <a:schemeClr val="tx1"/>
                </a:solidFill>
                <a:latin typeface="Courier New" panose="02070309020205020404" pitchFamily="49" charset="0"/>
                <a:cs typeface="Courier New" panose="02070309020205020404" pitchFamily="49" charset="0"/>
              </a:rPr>
              <a:t>cellchat</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sources.use</a:t>
            </a:r>
            <a:r>
              <a:rPr lang="en-US" sz="1350" dirty="0">
                <a:solidFill>
                  <a:schemeClr val="tx1"/>
                </a:solidFill>
                <a:latin typeface="Courier New" panose="02070309020205020404" pitchFamily="49" charset="0"/>
                <a:cs typeface="Courier New" panose="02070309020205020404" pitchFamily="49" charset="0"/>
              </a:rPr>
              <a:t> =  c(</a:t>
            </a:r>
            <a:r>
              <a:rPr lang="en-US" altLang="ko-KR" sz="1350" dirty="0">
                <a:solidFill>
                  <a:schemeClr val="tx1"/>
                </a:solidFill>
                <a:latin typeface="Courier New" panose="02070309020205020404" pitchFamily="49" charset="0"/>
                <a:cs typeface="Courier New" panose="02070309020205020404" pitchFamily="49" charset="0"/>
              </a:rPr>
              <a:t>8</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targets.use</a:t>
            </a:r>
            <a:r>
              <a:rPr lang="en-US" sz="1350" dirty="0">
                <a:solidFill>
                  <a:schemeClr val="tx1"/>
                </a:solidFill>
                <a:latin typeface="Courier New" panose="02070309020205020404" pitchFamily="49" charset="0"/>
                <a:cs typeface="Courier New" panose="02070309020205020404" pitchFamily="49" charset="0"/>
              </a:rPr>
              <a:t> =c(</a:t>
            </a:r>
            <a:r>
              <a:rPr lang="en-US" altLang="ko-KR" sz="1350" dirty="0">
                <a:solidFill>
                  <a:schemeClr val="tx1"/>
                </a:solidFill>
                <a:latin typeface="Courier New" panose="02070309020205020404" pitchFamily="49" charset="0"/>
                <a:cs typeface="Courier New" panose="02070309020205020404" pitchFamily="49" charset="0"/>
              </a:rPr>
              <a:t>11</a:t>
            </a:r>
            <a:r>
              <a:rPr lang="en-US" sz="1350" dirty="0">
                <a:solidFill>
                  <a:schemeClr val="tx1"/>
                </a:solidFill>
                <a:latin typeface="Courier New" panose="02070309020205020404" pitchFamily="49" charset="0"/>
                <a:cs typeface="Courier New" panose="02070309020205020404" pitchFamily="49" charset="0"/>
              </a:rPr>
              <a:t>), </a:t>
            </a:r>
            <a:r>
              <a:rPr lang="en-US" sz="1350" dirty="0" err="1">
                <a:solidFill>
                  <a:schemeClr val="tx1"/>
                </a:solidFill>
                <a:latin typeface="Courier New" panose="02070309020205020404" pitchFamily="49" charset="0"/>
                <a:cs typeface="Courier New" panose="02070309020205020404" pitchFamily="49" charset="0"/>
              </a:rPr>
              <a:t>remove.isolate</a:t>
            </a:r>
            <a:r>
              <a:rPr lang="en-US" sz="1350" dirty="0">
                <a:solidFill>
                  <a:schemeClr val="tx1"/>
                </a:solidFill>
                <a:latin typeface="Courier New" panose="02070309020205020404" pitchFamily="49" charset="0"/>
                <a:cs typeface="Courier New" panose="02070309020205020404" pitchFamily="49" charset="0"/>
              </a:rPr>
              <a:t> = FALSE, </a:t>
            </a:r>
            <a:r>
              <a:rPr lang="en-US" sz="1350" dirty="0" err="1">
                <a:solidFill>
                  <a:schemeClr val="tx1"/>
                </a:solidFill>
                <a:latin typeface="Courier New" panose="02070309020205020404" pitchFamily="49" charset="0"/>
                <a:cs typeface="Courier New" panose="02070309020205020404" pitchFamily="49" charset="0"/>
              </a:rPr>
              <a:t>angle.x</a:t>
            </a:r>
            <a:r>
              <a:rPr lang="en-US" sz="1350" dirty="0">
                <a:solidFill>
                  <a:schemeClr val="tx1"/>
                </a:solidFill>
                <a:latin typeface="Courier New" panose="02070309020205020404" pitchFamily="49" charset="0"/>
                <a:cs typeface="Courier New" panose="02070309020205020404" pitchFamily="49" charset="0"/>
              </a:rPr>
              <a:t> = 90,thresh = 0.05) +</a:t>
            </a:r>
            <a:r>
              <a:rPr lang="en-US" sz="1350" dirty="0" err="1">
                <a:solidFill>
                  <a:schemeClr val="tx1"/>
                </a:solidFill>
                <a:latin typeface="Courier New" panose="02070309020205020404" pitchFamily="49" charset="0"/>
                <a:cs typeface="Courier New" panose="02070309020205020404" pitchFamily="49" charset="0"/>
              </a:rPr>
              <a:t>coord_flip</a:t>
            </a:r>
            <a:r>
              <a:rPr lang="en-US" sz="1350" dirty="0">
                <a:solidFill>
                  <a:schemeClr val="tx1"/>
                </a:solidFill>
                <a:latin typeface="Courier New" panose="02070309020205020404" pitchFamily="49" charset="0"/>
                <a:cs typeface="Courier New" panose="02070309020205020404" pitchFamily="49" charset="0"/>
              </a:rPr>
              <a:t>()</a:t>
            </a:r>
          </a:p>
        </p:txBody>
      </p:sp>
      <p:graphicFrame>
        <p:nvGraphicFramePr>
          <p:cNvPr id="11" name="Table 10">
            <a:extLst>
              <a:ext uri="{FF2B5EF4-FFF2-40B4-BE49-F238E27FC236}">
                <a16:creationId xmlns:a16="http://schemas.microsoft.com/office/drawing/2014/main" id="{A71B70AB-2BE3-4B47-BC51-D0D4D89BE180}"/>
              </a:ext>
            </a:extLst>
          </p:cNvPr>
          <p:cNvGraphicFramePr>
            <a:graphicFrameLocks noGrp="1"/>
          </p:cNvGraphicFramePr>
          <p:nvPr>
            <p:extLst>
              <p:ext uri="{D42A27DB-BD31-4B8C-83A1-F6EECF244321}">
                <p14:modId xmlns:p14="http://schemas.microsoft.com/office/powerpoint/2010/main" val="936237722"/>
              </p:ext>
            </p:extLst>
          </p:nvPr>
        </p:nvGraphicFramePr>
        <p:xfrm>
          <a:off x="4293672" y="4156503"/>
          <a:ext cx="2882052" cy="2263140"/>
        </p:xfrm>
        <a:graphic>
          <a:graphicData uri="http://schemas.openxmlformats.org/drawingml/2006/table">
            <a:tbl>
              <a:tblPr firstRow="1" bandRow="1">
                <a:tableStyleId>{C083E6E3-FA7D-4D7B-A595-EF9225AFEA82}</a:tableStyleId>
              </a:tblPr>
              <a:tblGrid>
                <a:gridCol w="720513">
                  <a:extLst>
                    <a:ext uri="{9D8B030D-6E8A-4147-A177-3AD203B41FA5}">
                      <a16:colId xmlns:a16="http://schemas.microsoft.com/office/drawing/2014/main" val="3939761709"/>
                    </a:ext>
                  </a:extLst>
                </a:gridCol>
                <a:gridCol w="720513">
                  <a:extLst>
                    <a:ext uri="{9D8B030D-6E8A-4147-A177-3AD203B41FA5}">
                      <a16:colId xmlns:a16="http://schemas.microsoft.com/office/drawing/2014/main" val="501382145"/>
                    </a:ext>
                  </a:extLst>
                </a:gridCol>
                <a:gridCol w="720513">
                  <a:extLst>
                    <a:ext uri="{9D8B030D-6E8A-4147-A177-3AD203B41FA5}">
                      <a16:colId xmlns:a16="http://schemas.microsoft.com/office/drawing/2014/main" val="1990464292"/>
                    </a:ext>
                  </a:extLst>
                </a:gridCol>
                <a:gridCol w="720513">
                  <a:extLst>
                    <a:ext uri="{9D8B030D-6E8A-4147-A177-3AD203B41FA5}">
                      <a16:colId xmlns:a16="http://schemas.microsoft.com/office/drawing/2014/main" val="1117851294"/>
                    </a:ext>
                  </a:extLst>
                </a:gridCol>
              </a:tblGrid>
              <a:tr h="0">
                <a:tc>
                  <a:txBody>
                    <a:bodyPr/>
                    <a:lstStyle/>
                    <a:p>
                      <a:pPr algn="ctr"/>
                      <a:r>
                        <a:rPr lang="en-KR" sz="1200" dirty="0">
                          <a:latin typeface="Arial" panose="020B0604020202020204" pitchFamily="34" charset="0"/>
                          <a:cs typeface="Arial" panose="020B0604020202020204" pitchFamily="34" charset="0"/>
                        </a:rPr>
                        <a:t>Levels</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Labels</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Levels</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Labels</a:t>
                      </a:r>
                    </a:p>
                  </a:txBody>
                  <a:tcPr marL="68580" marR="68580" marT="34290" marB="34290" anchor="ctr"/>
                </a:tc>
                <a:extLst>
                  <a:ext uri="{0D108BD9-81ED-4DB2-BD59-A6C34878D82A}">
                    <a16:rowId xmlns:a16="http://schemas.microsoft.com/office/drawing/2014/main" val="3658983292"/>
                  </a:ext>
                </a:extLst>
              </a:tr>
              <a:tr h="0">
                <a:tc>
                  <a:txBody>
                    <a:bodyPr/>
                    <a:lstStyle/>
                    <a:p>
                      <a:pPr algn="ctr"/>
                      <a:r>
                        <a:rPr lang="en-KR" sz="1200" dirty="0">
                          <a:latin typeface="Arial" panose="020B0604020202020204" pitchFamily="34" charset="0"/>
                          <a:cs typeface="Arial" panose="020B0604020202020204" pitchFamily="34" charset="0"/>
                        </a:rPr>
                        <a:t>1</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Astro</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9</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Lamp5</a:t>
                      </a:r>
                    </a:p>
                  </a:txBody>
                  <a:tcPr marL="68580" marR="68580" marT="34290" marB="34290" anchor="ctr"/>
                </a:tc>
                <a:extLst>
                  <a:ext uri="{0D108BD9-81ED-4DB2-BD59-A6C34878D82A}">
                    <a16:rowId xmlns:a16="http://schemas.microsoft.com/office/drawing/2014/main" val="2004845897"/>
                  </a:ext>
                </a:extLst>
              </a:tr>
              <a:tr h="0">
                <a:tc>
                  <a:txBody>
                    <a:bodyPr/>
                    <a:lstStyle/>
                    <a:p>
                      <a:pPr algn="ctr"/>
                      <a:r>
                        <a:rPr lang="en-KR" sz="1200" dirty="0">
                          <a:latin typeface="Arial" panose="020B0604020202020204" pitchFamily="34" charset="0"/>
                          <a:cs typeface="Arial" panose="020B0604020202020204" pitchFamily="34" charset="0"/>
                        </a:rPr>
                        <a:t>2</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L2_3 IT</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10</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Meis2</a:t>
                      </a:r>
                    </a:p>
                  </a:txBody>
                  <a:tcPr marL="68580" marR="68580" marT="34290" marB="34290" anchor="ctr"/>
                </a:tc>
                <a:extLst>
                  <a:ext uri="{0D108BD9-81ED-4DB2-BD59-A6C34878D82A}">
                    <a16:rowId xmlns:a16="http://schemas.microsoft.com/office/drawing/2014/main" val="1715476435"/>
                  </a:ext>
                </a:extLst>
              </a:tr>
              <a:tr h="0">
                <a:tc>
                  <a:txBody>
                    <a:bodyPr/>
                    <a:lstStyle/>
                    <a:p>
                      <a:pPr algn="ctr"/>
                      <a:r>
                        <a:rPr lang="en-KR" sz="1200" dirty="0">
                          <a:latin typeface="Arial" panose="020B0604020202020204" pitchFamily="34" charset="0"/>
                          <a:cs typeface="Arial" panose="020B0604020202020204" pitchFamily="34" charset="0"/>
                        </a:rPr>
                        <a:t>3</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L4</a:t>
                      </a:r>
                    </a:p>
                  </a:txBody>
                  <a:tcPr marL="68580" marR="68580" marT="34290" marB="34290" anchor="ctr"/>
                </a:tc>
                <a:tc>
                  <a:txBody>
                    <a:bodyPr/>
                    <a:lstStyle/>
                    <a:p>
                      <a:pPr algn="ctr"/>
                      <a:r>
                        <a:rPr lang="en-KR" sz="1200" b="1" dirty="0">
                          <a:solidFill>
                            <a:srgbClr val="C00000"/>
                          </a:solidFill>
                          <a:latin typeface="Arial" panose="020B0604020202020204" pitchFamily="34" charset="0"/>
                          <a:cs typeface="Arial" panose="020B0604020202020204" pitchFamily="34" charset="0"/>
                        </a:rPr>
                        <a:t>11</a:t>
                      </a:r>
                    </a:p>
                  </a:txBody>
                  <a:tcPr marL="68580" marR="68580" marT="34290" marB="34290" anchor="ctr"/>
                </a:tc>
                <a:tc>
                  <a:txBody>
                    <a:bodyPr/>
                    <a:lstStyle/>
                    <a:p>
                      <a:pPr algn="ctr"/>
                      <a:r>
                        <a:rPr lang="en-KR" sz="1200" b="1" dirty="0">
                          <a:solidFill>
                            <a:srgbClr val="C00000"/>
                          </a:solidFill>
                          <a:latin typeface="Arial" panose="020B0604020202020204" pitchFamily="34" charset="0"/>
                          <a:cs typeface="Arial" panose="020B0604020202020204" pitchFamily="34" charset="0"/>
                        </a:rPr>
                        <a:t>Oligo</a:t>
                      </a:r>
                    </a:p>
                  </a:txBody>
                  <a:tcPr marL="68580" marR="68580" marT="34290" marB="34290" anchor="ctr"/>
                </a:tc>
                <a:extLst>
                  <a:ext uri="{0D108BD9-81ED-4DB2-BD59-A6C34878D82A}">
                    <a16:rowId xmlns:a16="http://schemas.microsoft.com/office/drawing/2014/main" val="1542454815"/>
                  </a:ext>
                </a:extLst>
              </a:tr>
              <a:tr h="0">
                <a:tc>
                  <a:txBody>
                    <a:bodyPr/>
                    <a:lstStyle/>
                    <a:p>
                      <a:pPr algn="ctr"/>
                      <a:r>
                        <a:rPr lang="en-KR" sz="1200" dirty="0">
                          <a:latin typeface="Arial" panose="020B0604020202020204" pitchFamily="34" charset="0"/>
                          <a:cs typeface="Arial" panose="020B0604020202020204" pitchFamily="34" charset="0"/>
                        </a:rPr>
                        <a:t>4</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L5 IT</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12</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Peri</a:t>
                      </a:r>
                    </a:p>
                  </a:txBody>
                  <a:tcPr marL="68580" marR="68580" marT="34290" marB="34290" anchor="ctr"/>
                </a:tc>
                <a:extLst>
                  <a:ext uri="{0D108BD9-81ED-4DB2-BD59-A6C34878D82A}">
                    <a16:rowId xmlns:a16="http://schemas.microsoft.com/office/drawing/2014/main" val="34531038"/>
                  </a:ext>
                </a:extLst>
              </a:tr>
              <a:tr h="0">
                <a:tc>
                  <a:txBody>
                    <a:bodyPr/>
                    <a:lstStyle/>
                    <a:p>
                      <a:pPr algn="ctr"/>
                      <a:r>
                        <a:rPr lang="en-KR" sz="1200" dirty="0">
                          <a:latin typeface="Arial" panose="020B0604020202020204" pitchFamily="34" charset="0"/>
                          <a:cs typeface="Arial" panose="020B0604020202020204" pitchFamily="34" charset="0"/>
                        </a:rPr>
                        <a:t>5</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L5 PT</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13</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Sncg</a:t>
                      </a:r>
                    </a:p>
                  </a:txBody>
                  <a:tcPr marL="68580" marR="68580" marT="34290" marB="34290" anchor="ctr"/>
                </a:tc>
                <a:extLst>
                  <a:ext uri="{0D108BD9-81ED-4DB2-BD59-A6C34878D82A}">
                    <a16:rowId xmlns:a16="http://schemas.microsoft.com/office/drawing/2014/main" val="849129236"/>
                  </a:ext>
                </a:extLst>
              </a:tr>
              <a:tr h="0">
                <a:tc>
                  <a:txBody>
                    <a:bodyPr/>
                    <a:lstStyle/>
                    <a:p>
                      <a:pPr algn="ctr"/>
                      <a:r>
                        <a:rPr lang="en-KR" sz="1200" dirty="0">
                          <a:latin typeface="Arial" panose="020B0604020202020204" pitchFamily="34" charset="0"/>
                          <a:cs typeface="Arial" panose="020B0604020202020204" pitchFamily="34" charset="0"/>
                        </a:rPr>
                        <a:t>6</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L6 CT</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14</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Sst</a:t>
                      </a:r>
                    </a:p>
                  </a:txBody>
                  <a:tcPr marL="68580" marR="68580" marT="34290" marB="34290" anchor="ctr"/>
                </a:tc>
                <a:extLst>
                  <a:ext uri="{0D108BD9-81ED-4DB2-BD59-A6C34878D82A}">
                    <a16:rowId xmlns:a16="http://schemas.microsoft.com/office/drawing/2014/main" val="969317041"/>
                  </a:ext>
                </a:extLst>
              </a:tr>
              <a:tr h="0">
                <a:tc>
                  <a:txBody>
                    <a:bodyPr/>
                    <a:lstStyle/>
                    <a:p>
                      <a:pPr algn="ctr"/>
                      <a:r>
                        <a:rPr lang="en-KR" sz="1200" dirty="0">
                          <a:latin typeface="Arial" panose="020B0604020202020204" pitchFamily="34" charset="0"/>
                          <a:cs typeface="Arial" panose="020B0604020202020204" pitchFamily="34" charset="0"/>
                        </a:rPr>
                        <a:t>7</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L6 IT</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15</a:t>
                      </a:r>
                    </a:p>
                  </a:txBody>
                  <a:tcPr marL="68580" marR="68580" marT="34290" marB="34290" anchor="ctr"/>
                </a:tc>
                <a:tc>
                  <a:txBody>
                    <a:bodyPr/>
                    <a:lstStyle/>
                    <a:p>
                      <a:pPr algn="ctr"/>
                      <a:r>
                        <a:rPr lang="en-KR" sz="1200" dirty="0">
                          <a:latin typeface="Arial" panose="020B0604020202020204" pitchFamily="34" charset="0"/>
                          <a:cs typeface="Arial" panose="020B0604020202020204" pitchFamily="34" charset="0"/>
                        </a:rPr>
                        <a:t>VLMC</a:t>
                      </a:r>
                    </a:p>
                  </a:txBody>
                  <a:tcPr marL="68580" marR="68580" marT="34290" marB="34290" anchor="ctr"/>
                </a:tc>
                <a:extLst>
                  <a:ext uri="{0D108BD9-81ED-4DB2-BD59-A6C34878D82A}">
                    <a16:rowId xmlns:a16="http://schemas.microsoft.com/office/drawing/2014/main" val="549600003"/>
                  </a:ext>
                </a:extLst>
              </a:tr>
              <a:tr h="0">
                <a:tc>
                  <a:txBody>
                    <a:bodyPr/>
                    <a:lstStyle/>
                    <a:p>
                      <a:pPr algn="ctr"/>
                      <a:r>
                        <a:rPr lang="en-KR" sz="1200" b="1" dirty="0">
                          <a:solidFill>
                            <a:srgbClr val="C00000"/>
                          </a:solidFill>
                          <a:latin typeface="Arial" panose="020B0604020202020204" pitchFamily="34" charset="0"/>
                          <a:cs typeface="Arial" panose="020B0604020202020204" pitchFamily="34" charset="0"/>
                        </a:rPr>
                        <a:t>8</a:t>
                      </a:r>
                    </a:p>
                  </a:txBody>
                  <a:tcPr marL="68580" marR="68580" marT="34290" marB="34290" anchor="ctr"/>
                </a:tc>
                <a:tc>
                  <a:txBody>
                    <a:bodyPr/>
                    <a:lstStyle/>
                    <a:p>
                      <a:pPr algn="ctr"/>
                      <a:r>
                        <a:rPr lang="en-KR" sz="1200" b="1" dirty="0">
                          <a:solidFill>
                            <a:srgbClr val="C00000"/>
                          </a:solidFill>
                          <a:latin typeface="Arial" panose="020B0604020202020204" pitchFamily="34" charset="0"/>
                          <a:cs typeface="Arial" panose="020B0604020202020204" pitchFamily="34" charset="0"/>
                        </a:rPr>
                        <a:t>L6b</a:t>
                      </a:r>
                    </a:p>
                  </a:txBody>
                  <a:tcPr marL="68580" marR="68580" marT="34290" marB="34290" anchor="ctr"/>
                </a:tc>
                <a:tc>
                  <a:txBody>
                    <a:bodyPr/>
                    <a:lstStyle/>
                    <a:p>
                      <a:pPr algn="ctr"/>
                      <a:endParaRPr lang="en-KR" sz="1200" dirty="0">
                        <a:latin typeface="Arial" panose="020B0604020202020204" pitchFamily="34" charset="0"/>
                        <a:cs typeface="Arial" panose="020B0604020202020204" pitchFamily="34" charset="0"/>
                      </a:endParaRPr>
                    </a:p>
                  </a:txBody>
                  <a:tcPr marL="68580" marR="68580" marT="34290" marB="34290" anchor="ctr"/>
                </a:tc>
                <a:tc>
                  <a:txBody>
                    <a:bodyPr/>
                    <a:lstStyle/>
                    <a:p>
                      <a:pPr algn="ctr"/>
                      <a:endParaRPr lang="en-KR" sz="1200" dirty="0">
                        <a:latin typeface="Arial" panose="020B0604020202020204" pitchFamily="34" charset="0"/>
                        <a:cs typeface="Arial" panose="020B0604020202020204" pitchFamily="34" charset="0"/>
                      </a:endParaRPr>
                    </a:p>
                  </a:txBody>
                  <a:tcPr marL="68580" marR="68580" marT="34290" marB="34290" anchor="ctr"/>
                </a:tc>
                <a:extLst>
                  <a:ext uri="{0D108BD9-81ED-4DB2-BD59-A6C34878D82A}">
                    <a16:rowId xmlns:a16="http://schemas.microsoft.com/office/drawing/2014/main" val="3640438293"/>
                  </a:ext>
                </a:extLst>
              </a:tr>
            </a:tbl>
          </a:graphicData>
        </a:graphic>
      </p:graphicFrame>
      <p:sp>
        <p:nvSpPr>
          <p:cNvPr id="2" name="AutoShape 2">
            <a:extLst>
              <a:ext uri="{FF2B5EF4-FFF2-40B4-BE49-F238E27FC236}">
                <a16:creationId xmlns:a16="http://schemas.microsoft.com/office/drawing/2014/main" id="{7E9AE22A-CBB7-0945-81E2-D32442E1A699}"/>
              </a:ext>
            </a:extLst>
          </p:cNvPr>
          <p:cNvSpPr>
            <a:spLocks noChangeAspect="1" noChangeArrowheads="1"/>
          </p:cNvSpPr>
          <p:nvPr/>
        </p:nvSpPr>
        <p:spPr bwMode="auto">
          <a:xfrm>
            <a:off x="4419600" y="279715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KR"/>
          </a:p>
        </p:txBody>
      </p:sp>
      <p:grpSp>
        <p:nvGrpSpPr>
          <p:cNvPr id="3" name="Group 2">
            <a:extLst>
              <a:ext uri="{FF2B5EF4-FFF2-40B4-BE49-F238E27FC236}">
                <a16:creationId xmlns:a16="http://schemas.microsoft.com/office/drawing/2014/main" id="{7C2486FF-3B0C-1642-BC8A-3E1E11B8D448}"/>
              </a:ext>
            </a:extLst>
          </p:cNvPr>
          <p:cNvGrpSpPr/>
          <p:nvPr/>
        </p:nvGrpSpPr>
        <p:grpSpPr>
          <a:xfrm>
            <a:off x="638315" y="2326888"/>
            <a:ext cx="7257772" cy="1755408"/>
            <a:chOff x="347172" y="2712765"/>
            <a:chExt cx="7257772" cy="1755408"/>
          </a:xfrm>
        </p:grpSpPr>
        <p:pic>
          <p:nvPicPr>
            <p:cNvPr id="16" name="Picture 15">
              <a:extLst>
                <a:ext uri="{FF2B5EF4-FFF2-40B4-BE49-F238E27FC236}">
                  <a16:creationId xmlns:a16="http://schemas.microsoft.com/office/drawing/2014/main" id="{E96C99D2-1CFC-3B42-82B7-EA6A95305AF2}"/>
                </a:ext>
              </a:extLst>
            </p:cNvPr>
            <p:cNvPicPr>
              <a:picLocks noChangeAspect="1"/>
            </p:cNvPicPr>
            <p:nvPr/>
          </p:nvPicPr>
          <p:blipFill rotWithShape="1">
            <a:blip r:embed="rId2"/>
            <a:srcRect l="92473" r="741" b="36367"/>
            <a:stretch/>
          </p:blipFill>
          <p:spPr>
            <a:xfrm>
              <a:off x="6884581" y="2712765"/>
              <a:ext cx="720363" cy="1755408"/>
            </a:xfrm>
            <a:prstGeom prst="rect">
              <a:avLst/>
            </a:prstGeom>
          </p:spPr>
        </p:pic>
        <p:pic>
          <p:nvPicPr>
            <p:cNvPr id="5" name="Picture 4">
              <a:extLst>
                <a:ext uri="{FF2B5EF4-FFF2-40B4-BE49-F238E27FC236}">
                  <a16:creationId xmlns:a16="http://schemas.microsoft.com/office/drawing/2014/main" id="{92A80260-B5D5-224A-9F04-4EAD67DC03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7172" y="2733699"/>
              <a:ext cx="6537409" cy="1542074"/>
            </a:xfrm>
            <a:prstGeom prst="rect">
              <a:avLst/>
            </a:prstGeom>
          </p:spPr>
        </p:pic>
      </p:grpSp>
      <p:sp>
        <p:nvSpPr>
          <p:cNvPr id="17" name="TextBox 16">
            <a:extLst>
              <a:ext uri="{FF2B5EF4-FFF2-40B4-BE49-F238E27FC236}">
                <a16:creationId xmlns:a16="http://schemas.microsoft.com/office/drawing/2014/main" id="{AA70C427-DE6D-1B43-955B-023ABF42E158}"/>
              </a:ext>
            </a:extLst>
          </p:cNvPr>
          <p:cNvSpPr txBox="1"/>
          <p:nvPr/>
        </p:nvSpPr>
        <p:spPr>
          <a:xfrm>
            <a:off x="-4605" y="-5252"/>
            <a:ext cx="1151277"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Load dataset</a:t>
            </a:r>
            <a:endParaRPr lang="en-KR" sz="1300" dirty="0">
              <a:solidFill>
                <a:srgbClr val="DDC5D0"/>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2896830-E14A-D144-96F2-8E951C4A5382}"/>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DE907975-001A-B040-B8DC-9117960FDA61}"/>
              </a:ext>
            </a:extLst>
          </p:cNvPr>
          <p:cNvSpPr txBox="1"/>
          <p:nvPr/>
        </p:nvSpPr>
        <p:spPr>
          <a:xfrm>
            <a:off x="328647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4CC82F59-9F0A-C345-B7AA-43F222F25479}"/>
              </a:ext>
            </a:extLst>
          </p:cNvPr>
          <p:cNvSpPr txBox="1"/>
          <p:nvPr/>
        </p:nvSpPr>
        <p:spPr>
          <a:xfrm>
            <a:off x="7147067" y="-25"/>
            <a:ext cx="1892056" cy="292388"/>
          </a:xfrm>
          <a:prstGeom prst="rect">
            <a:avLst/>
          </a:prstGeom>
          <a:noFill/>
        </p:spPr>
        <p:txBody>
          <a:bodyPr wrap="none" rtlCol="0">
            <a:spAutoFit/>
          </a:bodyPr>
          <a:lstStyle/>
          <a:p>
            <a:r>
              <a:rPr lang="en-US" sz="1300" b="1" dirty="0">
                <a:solidFill>
                  <a:schemeClr val="bg1"/>
                </a:solidFill>
                <a:latin typeface="Arial" panose="020B0604020202020204" pitchFamily="34" charset="0"/>
                <a:cs typeface="Arial" panose="020B0604020202020204" pitchFamily="34" charset="0"/>
              </a:rPr>
              <a:t>Visualization network</a:t>
            </a:r>
            <a:endParaRPr lang="en-KR" sz="1300" b="1" dirty="0">
              <a:solidFill>
                <a:schemeClr val="bg1"/>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0664FDF4-2BFE-434D-8EFE-100F22A98563}"/>
              </a:ext>
            </a:extLst>
          </p:cNvPr>
          <p:cNvCxnSpPr>
            <a:cxnSpLocks/>
            <a:stCxn id="17" idx="3"/>
            <a:endCxn id="18" idx="1"/>
          </p:cNvCxnSpPr>
          <p:nvPr/>
        </p:nvCxnSpPr>
        <p:spPr>
          <a:xfrm>
            <a:off x="1146672" y="140942"/>
            <a:ext cx="564901"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3E634F8A-8FD9-A447-8F58-BC1ADD839DAD}"/>
              </a:ext>
            </a:extLst>
          </p:cNvPr>
          <p:cNvCxnSpPr>
            <a:cxnSpLocks/>
            <a:stCxn id="19" idx="3"/>
            <a:endCxn id="20" idx="1"/>
          </p:cNvCxnSpPr>
          <p:nvPr/>
        </p:nvCxnSpPr>
        <p:spPr>
          <a:xfrm>
            <a:off x="6758902" y="142179"/>
            <a:ext cx="388165" cy="399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DE68CDAD-5DA5-A846-B657-B473C7E2F9DB}"/>
              </a:ext>
            </a:extLst>
          </p:cNvPr>
          <p:cNvCxnSpPr>
            <a:cxnSpLocks/>
            <a:stCxn id="18" idx="3"/>
            <a:endCxn id="19" idx="1"/>
          </p:cNvCxnSpPr>
          <p:nvPr/>
        </p:nvCxnSpPr>
        <p:spPr>
          <a:xfrm>
            <a:off x="2963839" y="142179"/>
            <a:ext cx="32263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49A5BAE-F0CE-084C-8BA2-975F7A285D1A}"/>
              </a:ext>
            </a:extLst>
          </p:cNvPr>
          <p:cNvSpPr/>
          <p:nvPr/>
        </p:nvSpPr>
        <p:spPr>
          <a:xfrm>
            <a:off x="3917777" y="2384011"/>
            <a:ext cx="418242" cy="126940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27976278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800" y="609760"/>
            <a:ext cx="8402956" cy="751995"/>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Inferred communication network of signaling pathways – Circle plot</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77</a:t>
            </a:fld>
            <a:endParaRPr lang="ko-KR" altLang="en-US" dirty="0"/>
          </a:p>
        </p:txBody>
      </p:sp>
      <p:sp>
        <p:nvSpPr>
          <p:cNvPr id="8" name="직사각형 5">
            <a:extLst>
              <a:ext uri="{FF2B5EF4-FFF2-40B4-BE49-F238E27FC236}">
                <a16:creationId xmlns:a16="http://schemas.microsoft.com/office/drawing/2014/main" id="{7AD505DC-4085-8C4F-A2CF-6FD988C993D3}"/>
              </a:ext>
            </a:extLst>
          </p:cNvPr>
          <p:cNvSpPr/>
          <p:nvPr/>
        </p:nvSpPr>
        <p:spPr>
          <a:xfrm>
            <a:off x="266700" y="1500090"/>
            <a:ext cx="7962900" cy="1156971"/>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350" dirty="0" err="1">
                <a:solidFill>
                  <a:schemeClr val="tx1"/>
                </a:solidFill>
                <a:latin typeface="Courier New" panose="02070309020205020404" pitchFamily="49" charset="0"/>
                <a:cs typeface="Courier New" panose="02070309020205020404" pitchFamily="49" charset="0"/>
              </a:rPr>
              <a:t>pathways.show</a:t>
            </a:r>
            <a:r>
              <a:rPr lang="en-US" altLang="ko-Kore-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ore-US" sz="1350" dirty="0">
                <a:solidFill>
                  <a:schemeClr val="tx1"/>
                </a:solidFill>
                <a:latin typeface="Courier New" panose="02070309020205020404" pitchFamily="49" charset="0"/>
                <a:cs typeface="Courier New" panose="02070309020205020404" pitchFamily="49" charset="0"/>
              </a:rPr>
              <a:t> c(”PSAP") </a:t>
            </a:r>
          </a:p>
          <a:p>
            <a:endParaRPr lang="en-US" altLang="ko-Kore-US" sz="800" dirty="0">
              <a:solidFill>
                <a:schemeClr val="tx1"/>
              </a:solidFill>
              <a:latin typeface="Courier New" panose="02070309020205020404" pitchFamily="49" charset="0"/>
              <a:cs typeface="Courier New" panose="02070309020205020404" pitchFamily="49" charset="0"/>
            </a:endParaRPr>
          </a:p>
          <a:p>
            <a:r>
              <a:rPr lang="en-US" altLang="ko-Kore-US" sz="1350" dirty="0">
                <a:solidFill>
                  <a:schemeClr val="tx1"/>
                </a:solidFill>
                <a:latin typeface="Courier New" panose="02070309020205020404" pitchFamily="49" charset="0"/>
                <a:cs typeface="Courier New" panose="02070309020205020404" pitchFamily="49" charset="0"/>
              </a:rPr>
              <a:t>par(</a:t>
            </a:r>
            <a:r>
              <a:rPr lang="en-US" altLang="ko-Kore-US" sz="1350" dirty="0" err="1">
                <a:solidFill>
                  <a:schemeClr val="tx1"/>
                </a:solidFill>
                <a:latin typeface="Courier New" panose="02070309020205020404" pitchFamily="49" charset="0"/>
                <a:cs typeface="Courier New" panose="02070309020205020404" pitchFamily="49" charset="0"/>
              </a:rPr>
              <a:t>mfrow</a:t>
            </a:r>
            <a:r>
              <a:rPr lang="en-US" altLang="ko-Kore-US" sz="1350" dirty="0">
                <a:solidFill>
                  <a:schemeClr val="tx1"/>
                </a:solidFill>
                <a:latin typeface="Courier New" panose="02070309020205020404" pitchFamily="49" charset="0"/>
                <a:cs typeface="Courier New" panose="02070309020205020404" pitchFamily="49" charset="0"/>
              </a:rPr>
              <a:t>=c(1,1))</a:t>
            </a:r>
          </a:p>
          <a:p>
            <a:r>
              <a:rPr lang="en-US" altLang="ko-Kore-US" sz="1350" dirty="0" err="1">
                <a:solidFill>
                  <a:schemeClr val="tx1"/>
                </a:solidFill>
                <a:latin typeface="Courier New" panose="02070309020205020404" pitchFamily="49" charset="0"/>
                <a:cs typeface="Courier New" panose="02070309020205020404" pitchFamily="49" charset="0"/>
              </a:rPr>
              <a:t>netVisual_aggregate</a:t>
            </a:r>
            <a:r>
              <a:rPr lang="en-US" altLang="ko-Kore-US" sz="1350" dirty="0">
                <a:solidFill>
                  <a:schemeClr val="tx1"/>
                </a:solidFill>
                <a:latin typeface="Courier New" panose="02070309020205020404" pitchFamily="49" charset="0"/>
                <a:cs typeface="Courier New" panose="02070309020205020404" pitchFamily="49" charset="0"/>
              </a:rPr>
              <a:t>(</a:t>
            </a:r>
            <a:r>
              <a:rPr lang="en-US" altLang="ko-Kore-US" sz="1350" dirty="0" err="1">
                <a:solidFill>
                  <a:schemeClr val="tx1"/>
                </a:solidFill>
                <a:latin typeface="Courier New" panose="02070309020205020404" pitchFamily="49" charset="0"/>
                <a:cs typeface="Courier New" panose="02070309020205020404" pitchFamily="49" charset="0"/>
              </a:rPr>
              <a:t>cellchat</a:t>
            </a:r>
            <a:r>
              <a:rPr lang="en-US" altLang="ko-Kore-US" sz="1350" dirty="0">
                <a:solidFill>
                  <a:schemeClr val="tx1"/>
                </a:solidFill>
                <a:latin typeface="Courier New" panose="02070309020205020404" pitchFamily="49" charset="0"/>
                <a:cs typeface="Courier New" panose="02070309020205020404" pitchFamily="49" charset="0"/>
              </a:rPr>
              <a:t>, signaling = </a:t>
            </a:r>
            <a:r>
              <a:rPr lang="en-US" altLang="ko-Kore-US" sz="1350" dirty="0" err="1">
                <a:solidFill>
                  <a:schemeClr val="tx1"/>
                </a:solidFill>
                <a:latin typeface="Courier New" panose="02070309020205020404" pitchFamily="49" charset="0"/>
                <a:cs typeface="Courier New" panose="02070309020205020404" pitchFamily="49" charset="0"/>
              </a:rPr>
              <a:t>pathways.show</a:t>
            </a:r>
            <a:r>
              <a:rPr lang="en-US" altLang="ko-Kore-US" sz="1350" dirty="0">
                <a:solidFill>
                  <a:schemeClr val="tx1"/>
                </a:solidFill>
                <a:latin typeface="Courier New" panose="02070309020205020404" pitchFamily="49" charset="0"/>
                <a:cs typeface="Courier New" panose="02070309020205020404" pitchFamily="49" charset="0"/>
              </a:rPr>
              <a:t>, layout = "circle")</a:t>
            </a:r>
          </a:p>
        </p:txBody>
      </p:sp>
      <p:pic>
        <p:nvPicPr>
          <p:cNvPr id="3" name="Picture 2">
            <a:extLst>
              <a:ext uri="{FF2B5EF4-FFF2-40B4-BE49-F238E27FC236}">
                <a16:creationId xmlns:a16="http://schemas.microsoft.com/office/drawing/2014/main" id="{6B84807C-1F20-1847-9E33-FF70D847363C}"/>
              </a:ext>
            </a:extLst>
          </p:cNvPr>
          <p:cNvPicPr>
            <a:picLocks noChangeAspect="1"/>
          </p:cNvPicPr>
          <p:nvPr/>
        </p:nvPicPr>
        <p:blipFill rotWithShape="1">
          <a:blip r:embed="rId2">
            <a:extLst>
              <a:ext uri="{28A0092B-C50C-407E-A947-70E740481C1C}">
                <a14:useLocalDpi xmlns:a14="http://schemas.microsoft.com/office/drawing/2010/main" val="0"/>
              </a:ext>
            </a:extLst>
          </a:blip>
          <a:srcRect t="1703" b="1703"/>
          <a:stretch/>
        </p:blipFill>
        <p:spPr>
          <a:xfrm>
            <a:off x="2519093" y="2860588"/>
            <a:ext cx="3391375" cy="3559911"/>
          </a:xfrm>
          <a:prstGeom prst="rect">
            <a:avLst/>
          </a:prstGeom>
        </p:spPr>
      </p:pic>
      <p:sp>
        <p:nvSpPr>
          <p:cNvPr id="14" name="TextBox 13">
            <a:extLst>
              <a:ext uri="{FF2B5EF4-FFF2-40B4-BE49-F238E27FC236}">
                <a16:creationId xmlns:a16="http://schemas.microsoft.com/office/drawing/2014/main" id="{89DE3E6B-C2D2-A740-8268-AEE4E2127B06}"/>
              </a:ext>
            </a:extLst>
          </p:cNvPr>
          <p:cNvSpPr txBox="1"/>
          <p:nvPr/>
        </p:nvSpPr>
        <p:spPr>
          <a:xfrm>
            <a:off x="-4605" y="-5252"/>
            <a:ext cx="1151277"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Load dataset</a:t>
            </a:r>
            <a:endParaRPr lang="en-KR" sz="1300" dirty="0">
              <a:solidFill>
                <a:srgbClr val="DDC5D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598060F0-0F48-004A-9C3F-43A74DBDD605}"/>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5CE5B39-20A7-844F-80B6-44662F4C5342}"/>
              </a:ext>
            </a:extLst>
          </p:cNvPr>
          <p:cNvSpPr txBox="1"/>
          <p:nvPr/>
        </p:nvSpPr>
        <p:spPr>
          <a:xfrm>
            <a:off x="328647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01ADB13-49F9-1841-8DFD-7F7CAC1924AC}"/>
              </a:ext>
            </a:extLst>
          </p:cNvPr>
          <p:cNvSpPr txBox="1"/>
          <p:nvPr/>
        </p:nvSpPr>
        <p:spPr>
          <a:xfrm>
            <a:off x="7147067" y="-25"/>
            <a:ext cx="1892056" cy="292388"/>
          </a:xfrm>
          <a:prstGeom prst="rect">
            <a:avLst/>
          </a:prstGeom>
          <a:noFill/>
        </p:spPr>
        <p:txBody>
          <a:bodyPr wrap="none" rtlCol="0">
            <a:spAutoFit/>
          </a:bodyPr>
          <a:lstStyle/>
          <a:p>
            <a:r>
              <a:rPr lang="en-US" sz="1300" b="1" dirty="0">
                <a:solidFill>
                  <a:schemeClr val="bg1"/>
                </a:solidFill>
                <a:latin typeface="Arial" panose="020B0604020202020204" pitchFamily="34" charset="0"/>
                <a:cs typeface="Arial" panose="020B0604020202020204" pitchFamily="34" charset="0"/>
              </a:rPr>
              <a:t>Visualization network</a:t>
            </a:r>
            <a:endParaRPr lang="en-KR" sz="1300" b="1" dirty="0">
              <a:solidFill>
                <a:schemeClr val="bg1"/>
              </a:solidFill>
              <a:latin typeface="Arial" panose="020B0604020202020204" pitchFamily="34" charset="0"/>
              <a:cs typeface="Arial" panose="020B0604020202020204" pitchFamily="34" charset="0"/>
            </a:endParaRPr>
          </a:p>
        </p:txBody>
      </p:sp>
      <p:cxnSp>
        <p:nvCxnSpPr>
          <p:cNvPr id="26" name="Straight Connector 17">
            <a:extLst>
              <a:ext uri="{FF2B5EF4-FFF2-40B4-BE49-F238E27FC236}">
                <a16:creationId xmlns:a16="http://schemas.microsoft.com/office/drawing/2014/main" id="{14A13494-8D49-814D-907A-F8BFC60AD965}"/>
              </a:ext>
            </a:extLst>
          </p:cNvPr>
          <p:cNvCxnSpPr>
            <a:cxnSpLocks/>
            <a:stCxn id="14" idx="3"/>
            <a:endCxn id="16" idx="1"/>
          </p:cNvCxnSpPr>
          <p:nvPr/>
        </p:nvCxnSpPr>
        <p:spPr>
          <a:xfrm>
            <a:off x="1146672" y="140942"/>
            <a:ext cx="564901"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66F06FFB-93AF-174F-9E25-39E542C71204}"/>
              </a:ext>
            </a:extLst>
          </p:cNvPr>
          <p:cNvCxnSpPr>
            <a:cxnSpLocks/>
            <a:stCxn id="17" idx="3"/>
            <a:endCxn id="25" idx="1"/>
          </p:cNvCxnSpPr>
          <p:nvPr/>
        </p:nvCxnSpPr>
        <p:spPr>
          <a:xfrm>
            <a:off x="6758902" y="142179"/>
            <a:ext cx="388165" cy="399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2">
            <a:extLst>
              <a:ext uri="{FF2B5EF4-FFF2-40B4-BE49-F238E27FC236}">
                <a16:creationId xmlns:a16="http://schemas.microsoft.com/office/drawing/2014/main" id="{9F8EED35-B13B-A54D-8925-FC07CB389031}"/>
              </a:ext>
            </a:extLst>
          </p:cNvPr>
          <p:cNvCxnSpPr>
            <a:cxnSpLocks/>
            <a:stCxn id="16" idx="3"/>
            <a:endCxn id="17" idx="1"/>
          </p:cNvCxnSpPr>
          <p:nvPr/>
        </p:nvCxnSpPr>
        <p:spPr>
          <a:xfrm>
            <a:off x="2963839" y="142179"/>
            <a:ext cx="32263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0100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800" y="613215"/>
            <a:ext cx="8402956" cy="748540"/>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Inferred communication network of signaling pathways – Spatial plot</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78</a:t>
            </a:fld>
            <a:endParaRPr lang="ko-KR" altLang="en-US" dirty="0"/>
          </a:p>
        </p:txBody>
      </p:sp>
      <p:sp>
        <p:nvSpPr>
          <p:cNvPr id="7" name="직사각형 5">
            <a:extLst>
              <a:ext uri="{FF2B5EF4-FFF2-40B4-BE49-F238E27FC236}">
                <a16:creationId xmlns:a16="http://schemas.microsoft.com/office/drawing/2014/main" id="{366CD3EF-115F-7E4B-A6E1-0CAD6898873B}"/>
              </a:ext>
            </a:extLst>
          </p:cNvPr>
          <p:cNvSpPr/>
          <p:nvPr/>
        </p:nvSpPr>
        <p:spPr>
          <a:xfrm>
            <a:off x="266700" y="1500090"/>
            <a:ext cx="7962900" cy="1380998"/>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350" dirty="0">
                <a:solidFill>
                  <a:schemeClr val="tx1"/>
                </a:solidFill>
                <a:latin typeface="Courier New" panose="02070309020205020404" pitchFamily="49" charset="0"/>
                <a:cs typeface="Courier New" panose="02070309020205020404" pitchFamily="49" charset="0"/>
              </a:rPr>
              <a:t>par(</a:t>
            </a:r>
            <a:r>
              <a:rPr lang="en-US" altLang="ko-Kore-US" sz="1350" dirty="0" err="1">
                <a:solidFill>
                  <a:schemeClr val="tx1"/>
                </a:solidFill>
                <a:latin typeface="Courier New" panose="02070309020205020404" pitchFamily="49" charset="0"/>
                <a:cs typeface="Courier New" panose="02070309020205020404" pitchFamily="49" charset="0"/>
              </a:rPr>
              <a:t>mfrow</a:t>
            </a:r>
            <a:r>
              <a:rPr lang="en-US" altLang="ko-Kore-US" sz="1350" dirty="0">
                <a:solidFill>
                  <a:schemeClr val="tx1"/>
                </a:solidFill>
                <a:latin typeface="Courier New" panose="02070309020205020404" pitchFamily="49" charset="0"/>
                <a:cs typeface="Courier New" panose="02070309020205020404" pitchFamily="49" charset="0"/>
              </a:rPr>
              <a:t>=c(1,1))</a:t>
            </a:r>
          </a:p>
          <a:p>
            <a:endParaRPr lang="en-US" altLang="ko-Kore-US" sz="800" dirty="0">
              <a:solidFill>
                <a:schemeClr val="tx1"/>
              </a:solidFill>
              <a:latin typeface="Courier New" panose="02070309020205020404" pitchFamily="49" charset="0"/>
              <a:cs typeface="Courier New" panose="02070309020205020404" pitchFamily="49" charset="0"/>
            </a:endParaRPr>
          </a:p>
          <a:p>
            <a:r>
              <a:rPr lang="en-US" altLang="ko-KR" sz="1200" dirty="0">
                <a:solidFill>
                  <a:schemeClr val="tx1"/>
                </a:solidFill>
                <a:latin typeface="Arial" panose="020B0604020202020204" pitchFamily="34" charset="0"/>
                <a:cs typeface="Arial" panose="020B0604020202020204" pitchFamily="34" charset="0"/>
              </a:rPr>
              <a:t>#</a:t>
            </a:r>
            <a:r>
              <a:rPr lang="ko-KR" altLang="en-US" sz="1200" dirty="0">
                <a:solidFill>
                  <a:schemeClr val="tx1"/>
                </a:solidFill>
                <a:latin typeface="Arial" panose="020B0604020202020204" pitchFamily="34" charset="0"/>
                <a:cs typeface="Arial" panose="020B0604020202020204" pitchFamily="34" charset="0"/>
              </a:rPr>
              <a:t> </a:t>
            </a:r>
            <a:r>
              <a:rPr lang="en-US" sz="1200" dirty="0">
                <a:solidFill>
                  <a:schemeClr val="tx1"/>
                </a:solidFill>
                <a:latin typeface="Arial" panose="020B0604020202020204" pitchFamily="34" charset="0"/>
                <a:cs typeface="Arial" panose="020B0604020202020204" pitchFamily="34" charset="0"/>
              </a:rPr>
              <a:t>Visualization information on the spatial imaging</a:t>
            </a:r>
            <a:endParaRPr lang="en-US" altLang="ko-Kore-US" sz="1200" dirty="0">
              <a:solidFill>
                <a:schemeClr val="tx1"/>
              </a:solidFill>
              <a:latin typeface="Arial" panose="020B0604020202020204" pitchFamily="34" charset="0"/>
              <a:cs typeface="Arial" panose="020B0604020202020204" pitchFamily="34" charset="0"/>
            </a:endParaRPr>
          </a:p>
          <a:p>
            <a:r>
              <a:rPr lang="en-US" altLang="ko-Kore-US" sz="1350" dirty="0" err="1">
                <a:solidFill>
                  <a:schemeClr val="tx1"/>
                </a:solidFill>
                <a:latin typeface="Courier New" panose="02070309020205020404" pitchFamily="49" charset="0"/>
                <a:cs typeface="Courier New" panose="02070309020205020404" pitchFamily="49" charset="0"/>
              </a:rPr>
              <a:t>netVisual_aggregate</a:t>
            </a:r>
            <a:r>
              <a:rPr lang="en-US" altLang="ko-Kore-US" sz="1350" dirty="0">
                <a:solidFill>
                  <a:schemeClr val="tx1"/>
                </a:solidFill>
                <a:latin typeface="Courier New" panose="02070309020205020404" pitchFamily="49" charset="0"/>
                <a:cs typeface="Courier New" panose="02070309020205020404" pitchFamily="49" charset="0"/>
              </a:rPr>
              <a:t>(</a:t>
            </a:r>
            <a:r>
              <a:rPr lang="en-US" altLang="ko-Kore-US" sz="1350" dirty="0" err="1">
                <a:solidFill>
                  <a:schemeClr val="tx1"/>
                </a:solidFill>
                <a:latin typeface="Courier New" panose="02070309020205020404" pitchFamily="49" charset="0"/>
                <a:cs typeface="Courier New" panose="02070309020205020404" pitchFamily="49" charset="0"/>
              </a:rPr>
              <a:t>cellchat</a:t>
            </a:r>
            <a:r>
              <a:rPr lang="en-US" altLang="ko-Kore-US" sz="1350" dirty="0">
                <a:solidFill>
                  <a:schemeClr val="tx1"/>
                </a:solidFill>
                <a:latin typeface="Courier New" panose="02070309020205020404" pitchFamily="49" charset="0"/>
                <a:cs typeface="Courier New" panose="02070309020205020404" pitchFamily="49" charset="0"/>
              </a:rPr>
              <a:t>, signaling = </a:t>
            </a:r>
            <a:r>
              <a:rPr lang="en-US" altLang="ko-Kore-US" sz="1350" dirty="0" err="1">
                <a:solidFill>
                  <a:schemeClr val="tx1"/>
                </a:solidFill>
                <a:latin typeface="Courier New" panose="02070309020205020404" pitchFamily="49" charset="0"/>
                <a:cs typeface="Courier New" panose="02070309020205020404" pitchFamily="49" charset="0"/>
              </a:rPr>
              <a:t>pathways.show</a:t>
            </a:r>
            <a:r>
              <a:rPr lang="en-US" altLang="ko-Kore-US" sz="1350" dirty="0">
                <a:solidFill>
                  <a:schemeClr val="tx1"/>
                </a:solidFill>
                <a:latin typeface="Courier New" panose="02070309020205020404" pitchFamily="49" charset="0"/>
                <a:cs typeface="Courier New" panose="02070309020205020404" pitchFamily="49" charset="0"/>
              </a:rPr>
              <a:t>, layout = "spatial", </a:t>
            </a:r>
            <a:r>
              <a:rPr lang="en-US" altLang="ko-Kore-US" sz="1350" dirty="0" err="1">
                <a:solidFill>
                  <a:schemeClr val="tx1"/>
                </a:solidFill>
                <a:latin typeface="Courier New" panose="02070309020205020404" pitchFamily="49" charset="0"/>
                <a:cs typeface="Courier New" panose="02070309020205020404" pitchFamily="49" charset="0"/>
              </a:rPr>
              <a:t>edge.width.max</a:t>
            </a:r>
            <a:r>
              <a:rPr lang="en-US" altLang="ko-Kore-US" sz="1350" dirty="0">
                <a:solidFill>
                  <a:schemeClr val="tx1"/>
                </a:solidFill>
                <a:latin typeface="Courier New" panose="02070309020205020404" pitchFamily="49" charset="0"/>
                <a:cs typeface="Courier New" panose="02070309020205020404" pitchFamily="49" charset="0"/>
              </a:rPr>
              <a:t> = 2, </a:t>
            </a:r>
            <a:r>
              <a:rPr lang="en-US" altLang="ko-Kore-US" sz="1350" dirty="0" err="1">
                <a:solidFill>
                  <a:schemeClr val="tx1"/>
                </a:solidFill>
                <a:latin typeface="Courier New" panose="02070309020205020404" pitchFamily="49" charset="0"/>
                <a:cs typeface="Courier New" panose="02070309020205020404" pitchFamily="49" charset="0"/>
              </a:rPr>
              <a:t>vertex.size.max</a:t>
            </a:r>
            <a:r>
              <a:rPr lang="en-US" altLang="ko-Kore-US" sz="1350" dirty="0">
                <a:solidFill>
                  <a:schemeClr val="tx1"/>
                </a:solidFill>
                <a:latin typeface="Courier New" panose="02070309020205020404" pitchFamily="49" charset="0"/>
                <a:cs typeface="Courier New" panose="02070309020205020404" pitchFamily="49" charset="0"/>
              </a:rPr>
              <a:t> = 1, </a:t>
            </a:r>
            <a:r>
              <a:rPr lang="en-US" altLang="ko-Kore-US" sz="1350" dirty="0" err="1">
                <a:solidFill>
                  <a:schemeClr val="tx1"/>
                </a:solidFill>
                <a:latin typeface="Courier New" panose="02070309020205020404" pitchFamily="49" charset="0"/>
                <a:cs typeface="Courier New" panose="02070309020205020404" pitchFamily="49" charset="0"/>
              </a:rPr>
              <a:t>alpha.image</a:t>
            </a:r>
            <a:r>
              <a:rPr lang="en-US" altLang="ko-Kore-US" sz="1350" dirty="0">
                <a:solidFill>
                  <a:schemeClr val="tx1"/>
                </a:solidFill>
                <a:latin typeface="Courier New" panose="02070309020205020404" pitchFamily="49" charset="0"/>
                <a:cs typeface="Courier New" panose="02070309020205020404" pitchFamily="49" charset="0"/>
              </a:rPr>
              <a:t> = 0.2, </a:t>
            </a:r>
            <a:r>
              <a:rPr lang="en-US" altLang="ko-Kore-US" sz="1350" dirty="0" err="1">
                <a:solidFill>
                  <a:schemeClr val="tx1"/>
                </a:solidFill>
                <a:latin typeface="Courier New" panose="02070309020205020404" pitchFamily="49" charset="0"/>
                <a:cs typeface="Courier New" panose="02070309020205020404" pitchFamily="49" charset="0"/>
              </a:rPr>
              <a:t>vertex.label.cex</a:t>
            </a:r>
            <a:r>
              <a:rPr lang="en-US" altLang="ko-Kore-US" sz="1350" dirty="0">
                <a:solidFill>
                  <a:schemeClr val="tx1"/>
                </a:solidFill>
                <a:latin typeface="Courier New" panose="02070309020205020404" pitchFamily="49" charset="0"/>
                <a:cs typeface="Courier New" panose="02070309020205020404" pitchFamily="49" charset="0"/>
              </a:rPr>
              <a:t> = 3.5)</a:t>
            </a:r>
          </a:p>
        </p:txBody>
      </p:sp>
      <p:pic>
        <p:nvPicPr>
          <p:cNvPr id="3" name="Picture 2">
            <a:extLst>
              <a:ext uri="{FF2B5EF4-FFF2-40B4-BE49-F238E27FC236}">
                <a16:creationId xmlns:a16="http://schemas.microsoft.com/office/drawing/2014/main" id="{6821D1A2-7B73-2B49-95B9-66AA66A786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25562" y="3019423"/>
            <a:ext cx="3849951" cy="3395657"/>
          </a:xfrm>
          <a:prstGeom prst="rect">
            <a:avLst/>
          </a:prstGeom>
        </p:spPr>
      </p:pic>
      <p:sp>
        <p:nvSpPr>
          <p:cNvPr id="16" name="TextBox 15">
            <a:extLst>
              <a:ext uri="{FF2B5EF4-FFF2-40B4-BE49-F238E27FC236}">
                <a16:creationId xmlns:a16="http://schemas.microsoft.com/office/drawing/2014/main" id="{A71332AC-0E50-734D-9F31-62A46458347F}"/>
              </a:ext>
            </a:extLst>
          </p:cNvPr>
          <p:cNvSpPr txBox="1"/>
          <p:nvPr/>
        </p:nvSpPr>
        <p:spPr>
          <a:xfrm>
            <a:off x="-4605" y="-5252"/>
            <a:ext cx="1151277"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Load dataset</a:t>
            </a:r>
            <a:endParaRPr lang="en-KR" sz="1300" dirty="0">
              <a:solidFill>
                <a:srgbClr val="DDC5D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43F243E-141D-7B41-A4B4-8E78E38131E9}"/>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F1178C5-CEBC-534F-A70C-6B5BF781A2AB}"/>
              </a:ext>
            </a:extLst>
          </p:cNvPr>
          <p:cNvSpPr txBox="1"/>
          <p:nvPr/>
        </p:nvSpPr>
        <p:spPr>
          <a:xfrm>
            <a:off x="328647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B9B9E271-3C90-2148-937F-9B1EF1FDF97F}"/>
              </a:ext>
            </a:extLst>
          </p:cNvPr>
          <p:cNvSpPr txBox="1"/>
          <p:nvPr/>
        </p:nvSpPr>
        <p:spPr>
          <a:xfrm>
            <a:off x="7147067" y="-25"/>
            <a:ext cx="1892056" cy="292388"/>
          </a:xfrm>
          <a:prstGeom prst="rect">
            <a:avLst/>
          </a:prstGeom>
          <a:noFill/>
        </p:spPr>
        <p:txBody>
          <a:bodyPr wrap="none" rtlCol="0">
            <a:spAutoFit/>
          </a:bodyPr>
          <a:lstStyle/>
          <a:p>
            <a:r>
              <a:rPr lang="en-US" sz="1300" b="1" dirty="0">
                <a:solidFill>
                  <a:schemeClr val="bg1"/>
                </a:solidFill>
                <a:latin typeface="Arial" panose="020B0604020202020204" pitchFamily="34" charset="0"/>
                <a:cs typeface="Arial" panose="020B0604020202020204" pitchFamily="34" charset="0"/>
              </a:rPr>
              <a:t>Visualization network</a:t>
            </a:r>
            <a:endParaRPr lang="en-KR" sz="1300" b="1" dirty="0">
              <a:solidFill>
                <a:schemeClr val="bg1"/>
              </a:solidFill>
              <a:latin typeface="Arial" panose="020B0604020202020204" pitchFamily="34" charset="0"/>
              <a:cs typeface="Arial" panose="020B0604020202020204" pitchFamily="34" charset="0"/>
            </a:endParaRPr>
          </a:p>
        </p:txBody>
      </p:sp>
      <p:cxnSp>
        <p:nvCxnSpPr>
          <p:cNvPr id="27" name="Straight Connector 17">
            <a:extLst>
              <a:ext uri="{FF2B5EF4-FFF2-40B4-BE49-F238E27FC236}">
                <a16:creationId xmlns:a16="http://schemas.microsoft.com/office/drawing/2014/main" id="{C629D83F-C365-E14B-89DC-E7782B9287B1}"/>
              </a:ext>
            </a:extLst>
          </p:cNvPr>
          <p:cNvCxnSpPr>
            <a:cxnSpLocks/>
            <a:stCxn id="16" idx="3"/>
            <a:endCxn id="17" idx="1"/>
          </p:cNvCxnSpPr>
          <p:nvPr/>
        </p:nvCxnSpPr>
        <p:spPr>
          <a:xfrm>
            <a:off x="1146672" y="140942"/>
            <a:ext cx="564901"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F2ADE8FB-5E33-A044-BADD-7959007CA0F8}"/>
              </a:ext>
            </a:extLst>
          </p:cNvPr>
          <p:cNvCxnSpPr>
            <a:cxnSpLocks/>
            <a:stCxn id="18" idx="3"/>
            <a:endCxn id="26" idx="1"/>
          </p:cNvCxnSpPr>
          <p:nvPr/>
        </p:nvCxnSpPr>
        <p:spPr>
          <a:xfrm>
            <a:off x="6758902" y="142179"/>
            <a:ext cx="388165" cy="399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20D93C75-4C65-874B-A442-AE4E84358E98}"/>
              </a:ext>
            </a:extLst>
          </p:cNvPr>
          <p:cNvCxnSpPr>
            <a:cxnSpLocks/>
            <a:stCxn id="17" idx="3"/>
            <a:endCxn id="18" idx="1"/>
          </p:cNvCxnSpPr>
          <p:nvPr/>
        </p:nvCxnSpPr>
        <p:spPr>
          <a:xfrm>
            <a:off x="2963839" y="142179"/>
            <a:ext cx="32263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973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2">
            <a:extLst>
              <a:ext uri="{FF2B5EF4-FFF2-40B4-BE49-F238E27FC236}">
                <a16:creationId xmlns:a16="http://schemas.microsoft.com/office/drawing/2014/main" id="{D86B5931-B745-407E-AD68-DDFC1FF2F29C}"/>
              </a:ext>
            </a:extLst>
          </p:cNvPr>
          <p:cNvSpPr>
            <a:spLocks noGrp="1"/>
          </p:cNvSpPr>
          <p:nvPr>
            <p:ph type="title"/>
          </p:nvPr>
        </p:nvSpPr>
        <p:spPr>
          <a:xfrm>
            <a:off x="304800" y="601995"/>
            <a:ext cx="8402956" cy="540564"/>
          </a:xfrm>
        </p:spPr>
        <p:txBody>
          <a:bodyPr>
            <a:no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Compute the network centrality scores</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45593"/>
            <a:ext cx="2057400" cy="365125"/>
          </a:xfrm>
        </p:spPr>
        <p:txBody>
          <a:bodyPr/>
          <a:lstStyle/>
          <a:p>
            <a:fld id="{115A254A-D12F-4AB4-B17D-62E9A33D2185}" type="slidenum">
              <a:rPr lang="ko-KR" altLang="en-US" smtClean="0"/>
              <a:t>79</a:t>
            </a:fld>
            <a:endParaRPr lang="ko-KR" altLang="en-US" dirty="0"/>
          </a:p>
        </p:txBody>
      </p:sp>
      <p:sp>
        <p:nvSpPr>
          <p:cNvPr id="8" name="직사각형 5">
            <a:extLst>
              <a:ext uri="{FF2B5EF4-FFF2-40B4-BE49-F238E27FC236}">
                <a16:creationId xmlns:a16="http://schemas.microsoft.com/office/drawing/2014/main" id="{86AF2AE9-2293-7A49-B380-85BC295A6F0F}"/>
              </a:ext>
            </a:extLst>
          </p:cNvPr>
          <p:cNvSpPr/>
          <p:nvPr/>
        </p:nvSpPr>
        <p:spPr>
          <a:xfrm>
            <a:off x="266700" y="1181100"/>
            <a:ext cx="7962900" cy="1601857"/>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200" dirty="0">
                <a:solidFill>
                  <a:schemeClr val="tx1"/>
                </a:solidFill>
                <a:latin typeface="Arial" panose="020B0604020202020204" pitchFamily="34" charset="0"/>
                <a:cs typeface="Arial" panose="020B0604020202020204" pitchFamily="34" charset="0"/>
              </a:rPr>
              <a:t># </a:t>
            </a:r>
            <a:r>
              <a:rPr lang="en-US" sz="1200" dirty="0">
                <a:solidFill>
                  <a:schemeClr val="tx1"/>
                </a:solidFill>
                <a:latin typeface="Arial" panose="020B0604020202020204" pitchFamily="34" charset="0"/>
                <a:cs typeface="Arial" panose="020B0604020202020204" pitchFamily="34" charset="0"/>
              </a:rPr>
              <a:t>Compute the network centrality scores</a:t>
            </a:r>
            <a:endParaRPr lang="en-US" altLang="ko-Kore-US" sz="1200" dirty="0">
              <a:solidFill>
                <a:schemeClr val="tx1"/>
              </a:solidFill>
              <a:latin typeface="Arial" panose="020B0604020202020204" pitchFamily="34" charset="0"/>
              <a:cs typeface="Arial" panose="020B0604020202020204" pitchFamily="34" charset="0"/>
            </a:endParaRPr>
          </a:p>
          <a:p>
            <a:r>
              <a:rPr lang="en-US" altLang="ko-Kore-US" sz="1350" dirty="0" err="1">
                <a:solidFill>
                  <a:schemeClr val="tx1"/>
                </a:solidFill>
                <a:latin typeface="Courier New" panose="02070309020205020404" pitchFamily="49" charset="0"/>
                <a:cs typeface="Courier New" panose="02070309020205020404" pitchFamily="49" charset="0"/>
              </a:rPr>
              <a:t>cellchat</a:t>
            </a:r>
            <a:r>
              <a:rPr lang="ko-KR" altLang="en-US" sz="1350" dirty="0">
                <a:solidFill>
                  <a:schemeClr val="tx1"/>
                </a:solidFill>
                <a:latin typeface="Courier New" panose="02070309020205020404" pitchFamily="49" charset="0"/>
                <a:cs typeface="Courier New" panose="02070309020205020404" pitchFamily="49" charset="0"/>
              </a:rPr>
              <a:t> </a:t>
            </a:r>
            <a:r>
              <a:rPr lang="en-US" altLang="ko-KR" sz="1350" dirty="0">
                <a:solidFill>
                  <a:schemeClr val="tx1"/>
                </a:solidFill>
                <a:latin typeface="Courier New" panose="02070309020205020404" pitchFamily="49" charset="0"/>
                <a:cs typeface="Courier New" panose="02070309020205020404" pitchFamily="49" charset="0"/>
              </a:rPr>
              <a:t>=</a:t>
            </a:r>
            <a:r>
              <a:rPr lang="en-US" altLang="ko-Kore-US" sz="1350" dirty="0">
                <a:solidFill>
                  <a:schemeClr val="tx1"/>
                </a:solidFill>
                <a:latin typeface="Courier New" panose="02070309020205020404" pitchFamily="49" charset="0"/>
                <a:cs typeface="Courier New" panose="02070309020205020404" pitchFamily="49" charset="0"/>
              </a:rPr>
              <a:t> </a:t>
            </a:r>
            <a:r>
              <a:rPr lang="en-US" altLang="ko-Kore-US" sz="1350" dirty="0" err="1">
                <a:solidFill>
                  <a:schemeClr val="tx1"/>
                </a:solidFill>
                <a:latin typeface="Courier New" panose="02070309020205020404" pitchFamily="49" charset="0"/>
                <a:cs typeface="Courier New" panose="02070309020205020404" pitchFamily="49" charset="0"/>
              </a:rPr>
              <a:t>netAnalysis_computeCentrality</a:t>
            </a:r>
            <a:r>
              <a:rPr lang="en-US" altLang="ko-Kore-US" sz="1350" dirty="0">
                <a:solidFill>
                  <a:schemeClr val="tx1"/>
                </a:solidFill>
                <a:latin typeface="Courier New" panose="02070309020205020404" pitchFamily="49" charset="0"/>
                <a:cs typeface="Courier New" panose="02070309020205020404" pitchFamily="49" charset="0"/>
              </a:rPr>
              <a:t>(</a:t>
            </a:r>
            <a:r>
              <a:rPr lang="en-US" altLang="ko-Kore-US" sz="1350" dirty="0" err="1">
                <a:solidFill>
                  <a:schemeClr val="tx1"/>
                </a:solidFill>
                <a:latin typeface="Courier New" panose="02070309020205020404" pitchFamily="49" charset="0"/>
                <a:cs typeface="Courier New" panose="02070309020205020404" pitchFamily="49" charset="0"/>
              </a:rPr>
              <a:t>cellchat</a:t>
            </a:r>
            <a:r>
              <a:rPr lang="en-US" altLang="ko-Kore-US" sz="1350" dirty="0">
                <a:solidFill>
                  <a:schemeClr val="tx1"/>
                </a:solidFill>
                <a:latin typeface="Courier New" panose="02070309020205020404" pitchFamily="49" charset="0"/>
                <a:cs typeface="Courier New" panose="02070309020205020404" pitchFamily="49" charset="0"/>
              </a:rPr>
              <a:t>, </a:t>
            </a:r>
            <a:r>
              <a:rPr lang="en-US" altLang="ko-Kore-US" sz="1350" dirty="0" err="1">
                <a:solidFill>
                  <a:schemeClr val="tx1"/>
                </a:solidFill>
                <a:latin typeface="Courier New" panose="02070309020205020404" pitchFamily="49" charset="0"/>
                <a:cs typeface="Courier New" panose="02070309020205020404" pitchFamily="49" charset="0"/>
              </a:rPr>
              <a:t>slot.name</a:t>
            </a:r>
            <a:r>
              <a:rPr lang="en-US" altLang="ko-Kore-US" sz="1350" dirty="0">
                <a:solidFill>
                  <a:schemeClr val="tx1"/>
                </a:solidFill>
                <a:latin typeface="Courier New" panose="02070309020205020404" pitchFamily="49" charset="0"/>
                <a:cs typeface="Courier New" panose="02070309020205020404" pitchFamily="49" charset="0"/>
              </a:rPr>
              <a:t> = "</a:t>
            </a:r>
            <a:r>
              <a:rPr lang="en-US" altLang="ko-Kore-US" sz="1350" dirty="0" err="1">
                <a:solidFill>
                  <a:schemeClr val="tx1"/>
                </a:solidFill>
                <a:latin typeface="Courier New" panose="02070309020205020404" pitchFamily="49" charset="0"/>
                <a:cs typeface="Courier New" panose="02070309020205020404" pitchFamily="49" charset="0"/>
              </a:rPr>
              <a:t>netP</a:t>
            </a:r>
            <a:r>
              <a:rPr lang="en-US" altLang="ko-Kore-US" sz="1350" dirty="0">
                <a:solidFill>
                  <a:schemeClr val="tx1"/>
                </a:solidFill>
                <a:latin typeface="Courier New" panose="02070309020205020404" pitchFamily="49" charset="0"/>
                <a:cs typeface="Courier New" panose="02070309020205020404" pitchFamily="49" charset="0"/>
              </a:rPr>
              <a:t>")</a:t>
            </a:r>
          </a:p>
          <a:p>
            <a:endParaRPr lang="en-US" altLang="ko-Kore-US" sz="1350" dirty="0">
              <a:solidFill>
                <a:schemeClr val="tx1"/>
              </a:solidFill>
              <a:latin typeface="Courier New" panose="02070309020205020404" pitchFamily="49" charset="0"/>
              <a:cs typeface="Courier New" panose="02070309020205020404" pitchFamily="49" charset="0"/>
            </a:endParaRPr>
          </a:p>
          <a:p>
            <a:r>
              <a:rPr lang="en-US" altLang="ko-Kore-US" sz="1200" dirty="0">
                <a:solidFill>
                  <a:schemeClr val="tx1"/>
                </a:solidFill>
                <a:latin typeface="Arial" panose="020B0604020202020204" pitchFamily="34" charset="0"/>
                <a:cs typeface="Arial" panose="020B0604020202020204" pitchFamily="34" charset="0"/>
              </a:rPr>
              <a:t># Visualize the centrality score</a:t>
            </a:r>
          </a:p>
          <a:p>
            <a:r>
              <a:rPr lang="en-US" altLang="ko-Kore-US" sz="1350" dirty="0">
                <a:solidFill>
                  <a:schemeClr val="tx1"/>
                </a:solidFill>
                <a:latin typeface="Courier New" panose="02070309020205020404" pitchFamily="49" charset="0"/>
                <a:cs typeface="Courier New" panose="02070309020205020404" pitchFamily="49" charset="0"/>
              </a:rPr>
              <a:t>par(</a:t>
            </a:r>
            <a:r>
              <a:rPr lang="en-US" altLang="ko-Kore-US" sz="1350" dirty="0" err="1">
                <a:solidFill>
                  <a:schemeClr val="tx1"/>
                </a:solidFill>
                <a:latin typeface="Courier New" panose="02070309020205020404" pitchFamily="49" charset="0"/>
                <a:cs typeface="Courier New" panose="02070309020205020404" pitchFamily="49" charset="0"/>
              </a:rPr>
              <a:t>mfrow</a:t>
            </a:r>
            <a:r>
              <a:rPr lang="en-US" altLang="ko-Kore-US" sz="1350" dirty="0">
                <a:solidFill>
                  <a:schemeClr val="tx1"/>
                </a:solidFill>
                <a:latin typeface="Courier New" panose="02070309020205020404" pitchFamily="49" charset="0"/>
                <a:cs typeface="Courier New" panose="02070309020205020404" pitchFamily="49" charset="0"/>
              </a:rPr>
              <a:t>=c(1,1))</a:t>
            </a:r>
          </a:p>
          <a:p>
            <a:r>
              <a:rPr lang="en-US" altLang="ko-Kore-US" sz="1350" dirty="0" err="1">
                <a:solidFill>
                  <a:schemeClr val="tx1"/>
                </a:solidFill>
                <a:latin typeface="Courier New" panose="02070309020205020404" pitchFamily="49" charset="0"/>
                <a:cs typeface="Courier New" panose="02070309020205020404" pitchFamily="49" charset="0"/>
              </a:rPr>
              <a:t>netAnalysis_signalingRole_network</a:t>
            </a:r>
            <a:r>
              <a:rPr lang="en-US" altLang="ko-Kore-US" sz="1350" dirty="0">
                <a:solidFill>
                  <a:schemeClr val="tx1"/>
                </a:solidFill>
                <a:latin typeface="Courier New" panose="02070309020205020404" pitchFamily="49" charset="0"/>
                <a:cs typeface="Courier New" panose="02070309020205020404" pitchFamily="49" charset="0"/>
              </a:rPr>
              <a:t>(</a:t>
            </a:r>
            <a:r>
              <a:rPr lang="en-US" altLang="ko-Kore-US" sz="1350" dirty="0" err="1">
                <a:solidFill>
                  <a:schemeClr val="tx1"/>
                </a:solidFill>
                <a:latin typeface="Courier New" panose="02070309020205020404" pitchFamily="49" charset="0"/>
                <a:cs typeface="Courier New" panose="02070309020205020404" pitchFamily="49" charset="0"/>
              </a:rPr>
              <a:t>cellchat</a:t>
            </a:r>
            <a:r>
              <a:rPr lang="en-US" altLang="ko-Kore-US" sz="1350" dirty="0">
                <a:solidFill>
                  <a:schemeClr val="tx1"/>
                </a:solidFill>
                <a:latin typeface="Courier New" panose="02070309020205020404" pitchFamily="49" charset="0"/>
                <a:cs typeface="Courier New" panose="02070309020205020404" pitchFamily="49" charset="0"/>
              </a:rPr>
              <a:t>, signaling = </a:t>
            </a:r>
            <a:r>
              <a:rPr lang="en-US" altLang="ko-Kore-US" sz="1350" dirty="0" err="1">
                <a:solidFill>
                  <a:schemeClr val="tx1"/>
                </a:solidFill>
                <a:latin typeface="Courier New" panose="02070309020205020404" pitchFamily="49" charset="0"/>
                <a:cs typeface="Courier New" panose="02070309020205020404" pitchFamily="49" charset="0"/>
              </a:rPr>
              <a:t>pathways.show</a:t>
            </a:r>
            <a:r>
              <a:rPr lang="en-US" altLang="ko-Kore-US" sz="1350" dirty="0">
                <a:solidFill>
                  <a:schemeClr val="tx1"/>
                </a:solidFill>
                <a:latin typeface="Courier New" panose="02070309020205020404" pitchFamily="49" charset="0"/>
                <a:cs typeface="Courier New" panose="02070309020205020404" pitchFamily="49" charset="0"/>
              </a:rPr>
              <a:t>, width = 8, height = 2.5, </a:t>
            </a:r>
            <a:r>
              <a:rPr lang="en-US" altLang="ko-Kore-US" sz="1350" dirty="0" err="1">
                <a:solidFill>
                  <a:schemeClr val="tx1"/>
                </a:solidFill>
                <a:latin typeface="Courier New" panose="02070309020205020404" pitchFamily="49" charset="0"/>
                <a:cs typeface="Courier New" panose="02070309020205020404" pitchFamily="49" charset="0"/>
              </a:rPr>
              <a:t>font.size</a:t>
            </a:r>
            <a:r>
              <a:rPr lang="en-US" altLang="ko-Kore-US" sz="1350" dirty="0">
                <a:solidFill>
                  <a:schemeClr val="tx1"/>
                </a:solidFill>
                <a:latin typeface="Courier New" panose="02070309020205020404" pitchFamily="49" charset="0"/>
                <a:cs typeface="Courier New" panose="02070309020205020404" pitchFamily="49" charset="0"/>
              </a:rPr>
              <a:t> = 10)</a:t>
            </a:r>
          </a:p>
        </p:txBody>
      </p:sp>
      <p:sp>
        <p:nvSpPr>
          <p:cNvPr id="9" name="TextBox 8">
            <a:extLst>
              <a:ext uri="{FF2B5EF4-FFF2-40B4-BE49-F238E27FC236}">
                <a16:creationId xmlns:a16="http://schemas.microsoft.com/office/drawing/2014/main" id="{E78DD6D7-1D18-CA45-9AB7-A71233442895}"/>
              </a:ext>
            </a:extLst>
          </p:cNvPr>
          <p:cNvSpPr txBox="1"/>
          <p:nvPr/>
        </p:nvSpPr>
        <p:spPr>
          <a:xfrm>
            <a:off x="331301" y="2662687"/>
            <a:ext cx="7924800" cy="784830"/>
          </a:xfrm>
          <a:prstGeom prst="rect">
            <a:avLst/>
          </a:prstGeom>
          <a:noFill/>
        </p:spPr>
        <p:txBody>
          <a:bodyPr wrap="square" rtlCol="0">
            <a:spAutoFit/>
          </a:bodyPr>
          <a:lstStyle/>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Visualize the computed centrality scores using heatmap, allowing ready identification of major signaling roles of cell groups</a:t>
            </a:r>
          </a:p>
        </p:txBody>
      </p:sp>
      <p:pic>
        <p:nvPicPr>
          <p:cNvPr id="3" name="Picture 2">
            <a:extLst>
              <a:ext uri="{FF2B5EF4-FFF2-40B4-BE49-F238E27FC236}">
                <a16:creationId xmlns:a16="http://schemas.microsoft.com/office/drawing/2014/main" id="{14C4EE42-B94E-F547-B626-1E070B2734D9}"/>
              </a:ext>
            </a:extLst>
          </p:cNvPr>
          <p:cNvPicPr>
            <a:picLocks noChangeAspect="1"/>
          </p:cNvPicPr>
          <p:nvPr/>
        </p:nvPicPr>
        <p:blipFill rotWithShape="1">
          <a:blip r:embed="rId2">
            <a:extLst>
              <a:ext uri="{28A0092B-C50C-407E-A947-70E740481C1C}">
                <a14:useLocalDpi xmlns:a14="http://schemas.microsoft.com/office/drawing/2010/main" val="0"/>
              </a:ext>
            </a:extLst>
          </a:blip>
          <a:srcRect t="2441" b="2441"/>
          <a:stretch/>
        </p:blipFill>
        <p:spPr>
          <a:xfrm>
            <a:off x="2073965" y="3676921"/>
            <a:ext cx="5758070" cy="2458790"/>
          </a:xfrm>
          <a:prstGeom prst="rect">
            <a:avLst/>
          </a:prstGeom>
        </p:spPr>
      </p:pic>
      <p:sp>
        <p:nvSpPr>
          <p:cNvPr id="14" name="TextBox 13">
            <a:extLst>
              <a:ext uri="{FF2B5EF4-FFF2-40B4-BE49-F238E27FC236}">
                <a16:creationId xmlns:a16="http://schemas.microsoft.com/office/drawing/2014/main" id="{4F69D271-57EB-F542-93D8-423C9976D73C}"/>
              </a:ext>
            </a:extLst>
          </p:cNvPr>
          <p:cNvSpPr txBox="1"/>
          <p:nvPr/>
        </p:nvSpPr>
        <p:spPr>
          <a:xfrm>
            <a:off x="-4605" y="-5252"/>
            <a:ext cx="1151277"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Load dataset</a:t>
            </a:r>
            <a:endParaRPr lang="en-KR" sz="1300" dirty="0">
              <a:solidFill>
                <a:srgbClr val="DDC5D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550EAFE-79CB-CC4C-B2B8-8DBEDF1F050E}"/>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94D4D7D3-43FC-FF40-BBE7-5B7583D4A787}"/>
              </a:ext>
            </a:extLst>
          </p:cNvPr>
          <p:cNvSpPr txBox="1"/>
          <p:nvPr/>
        </p:nvSpPr>
        <p:spPr>
          <a:xfrm>
            <a:off x="328647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DF74179D-BDFD-214C-872B-FC21DDAC45E2}"/>
              </a:ext>
            </a:extLst>
          </p:cNvPr>
          <p:cNvSpPr txBox="1"/>
          <p:nvPr/>
        </p:nvSpPr>
        <p:spPr>
          <a:xfrm>
            <a:off x="7147067" y="-25"/>
            <a:ext cx="1892056" cy="292388"/>
          </a:xfrm>
          <a:prstGeom prst="rect">
            <a:avLst/>
          </a:prstGeom>
          <a:noFill/>
        </p:spPr>
        <p:txBody>
          <a:bodyPr wrap="none" rtlCol="0">
            <a:spAutoFit/>
          </a:bodyPr>
          <a:lstStyle/>
          <a:p>
            <a:r>
              <a:rPr lang="en-US" sz="1300" b="1" dirty="0">
                <a:solidFill>
                  <a:schemeClr val="bg1"/>
                </a:solidFill>
                <a:latin typeface="Arial" panose="020B0604020202020204" pitchFamily="34" charset="0"/>
                <a:cs typeface="Arial" panose="020B0604020202020204" pitchFamily="34" charset="0"/>
              </a:rPr>
              <a:t>Visualization network</a:t>
            </a:r>
            <a:endParaRPr lang="en-KR" sz="1300" b="1" dirty="0">
              <a:solidFill>
                <a:schemeClr val="bg1"/>
              </a:solidFill>
              <a:latin typeface="Arial" panose="020B0604020202020204" pitchFamily="34" charset="0"/>
              <a:cs typeface="Arial" panose="020B0604020202020204" pitchFamily="34" charset="0"/>
            </a:endParaRPr>
          </a:p>
        </p:txBody>
      </p:sp>
      <p:cxnSp>
        <p:nvCxnSpPr>
          <p:cNvPr id="19" name="Straight Connector 17">
            <a:extLst>
              <a:ext uri="{FF2B5EF4-FFF2-40B4-BE49-F238E27FC236}">
                <a16:creationId xmlns:a16="http://schemas.microsoft.com/office/drawing/2014/main" id="{A0E2C57A-A7D2-FE43-A045-EC13082536C9}"/>
              </a:ext>
            </a:extLst>
          </p:cNvPr>
          <p:cNvCxnSpPr>
            <a:cxnSpLocks/>
            <a:stCxn id="14" idx="3"/>
            <a:endCxn id="16" idx="1"/>
          </p:cNvCxnSpPr>
          <p:nvPr/>
        </p:nvCxnSpPr>
        <p:spPr>
          <a:xfrm>
            <a:off x="1146672" y="140942"/>
            <a:ext cx="564901"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951E8F5A-72F2-6244-86B2-C289AB644063}"/>
              </a:ext>
            </a:extLst>
          </p:cNvPr>
          <p:cNvCxnSpPr>
            <a:cxnSpLocks/>
            <a:stCxn id="17" idx="3"/>
            <a:endCxn id="18" idx="1"/>
          </p:cNvCxnSpPr>
          <p:nvPr/>
        </p:nvCxnSpPr>
        <p:spPr>
          <a:xfrm>
            <a:off x="6758902" y="142179"/>
            <a:ext cx="388165" cy="399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2">
            <a:extLst>
              <a:ext uri="{FF2B5EF4-FFF2-40B4-BE49-F238E27FC236}">
                <a16:creationId xmlns:a16="http://schemas.microsoft.com/office/drawing/2014/main" id="{D6A1268F-958E-2245-97EB-4AA1ACC9F088}"/>
              </a:ext>
            </a:extLst>
          </p:cNvPr>
          <p:cNvCxnSpPr>
            <a:cxnSpLocks/>
            <a:stCxn id="16" idx="3"/>
            <a:endCxn id="17" idx="1"/>
          </p:cNvCxnSpPr>
          <p:nvPr/>
        </p:nvCxnSpPr>
        <p:spPr>
          <a:xfrm>
            <a:off x="2963839" y="142179"/>
            <a:ext cx="32263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264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FE6E1E-8BA6-1CB1-C973-59823BA773A7}"/>
              </a:ext>
            </a:extLst>
          </p:cNvPr>
          <p:cNvSpPr txBox="1"/>
          <p:nvPr/>
        </p:nvSpPr>
        <p:spPr>
          <a:xfrm>
            <a:off x="741045" y="3044279"/>
            <a:ext cx="6489891" cy="707886"/>
          </a:xfrm>
          <a:prstGeom prst="rect">
            <a:avLst/>
          </a:prstGeom>
          <a:noFill/>
        </p:spPr>
        <p:txBody>
          <a:bodyPr wrap="square" rtlCol="0">
            <a:spAutoFit/>
          </a:bodyPr>
          <a:lstStyle/>
          <a:p>
            <a:r>
              <a:rPr lang="en-US" altLang="ko-KR" sz="4000" b="1" dirty="0">
                <a:solidFill>
                  <a:srgbClr val="C85059"/>
                </a:solidFill>
                <a:latin typeface="Arial" panose="020B0604020202020204" pitchFamily="34" charset="0"/>
                <a:cs typeface="Arial" panose="020B0604020202020204" pitchFamily="34" charset="0"/>
              </a:rPr>
              <a:t>2. Then why python?</a:t>
            </a:r>
            <a:endParaRPr lang="ko-KR" altLang="en-US" sz="4000" b="1" dirty="0">
              <a:solidFill>
                <a:srgbClr val="C850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8591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2">
            <a:extLst>
              <a:ext uri="{FF2B5EF4-FFF2-40B4-BE49-F238E27FC236}">
                <a16:creationId xmlns:a16="http://schemas.microsoft.com/office/drawing/2014/main" id="{4508EE87-9C51-7C41-9B93-2C235CD15965}"/>
              </a:ext>
            </a:extLst>
          </p:cNvPr>
          <p:cNvSpPr txBox="1">
            <a:spLocks/>
          </p:cNvSpPr>
          <p:nvPr/>
        </p:nvSpPr>
        <p:spPr>
          <a:xfrm>
            <a:off x="304800" y="601995"/>
            <a:ext cx="8402956"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Visualize the network centrality scores - Spatial plot</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919A1F5-5A23-414C-8B3D-14586128D7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56713" y="2868379"/>
            <a:ext cx="3536382" cy="3027142"/>
          </a:xfrm>
          <a:prstGeom prst="rect">
            <a:avLst/>
          </a:prstGeom>
        </p:spPr>
      </p:pic>
      <p:sp>
        <p:nvSpPr>
          <p:cNvPr id="15" name="슬라이드 번호 개체 틀 21">
            <a:extLst>
              <a:ext uri="{FF2B5EF4-FFF2-40B4-BE49-F238E27FC236}">
                <a16:creationId xmlns:a16="http://schemas.microsoft.com/office/drawing/2014/main" id="{689DD9B5-079D-485C-BE4C-96DD1C16D4BD}"/>
              </a:ext>
            </a:extLst>
          </p:cNvPr>
          <p:cNvSpPr>
            <a:spLocks noGrp="1"/>
          </p:cNvSpPr>
          <p:nvPr>
            <p:ph type="sldNum" sz="quarter" idx="12"/>
          </p:nvPr>
        </p:nvSpPr>
        <p:spPr>
          <a:xfrm>
            <a:off x="6457950" y="6356351"/>
            <a:ext cx="2057400" cy="365125"/>
          </a:xfrm>
        </p:spPr>
        <p:txBody>
          <a:bodyPr/>
          <a:lstStyle/>
          <a:p>
            <a:fld id="{115A254A-D12F-4AB4-B17D-62E9A33D2185}" type="slidenum">
              <a:rPr lang="ko-KR" altLang="en-US" smtClean="0"/>
              <a:t>80</a:t>
            </a:fld>
            <a:endParaRPr lang="ko-KR" altLang="en-US" dirty="0"/>
          </a:p>
        </p:txBody>
      </p:sp>
      <p:sp>
        <p:nvSpPr>
          <p:cNvPr id="10" name="직사각형 5">
            <a:extLst>
              <a:ext uri="{FF2B5EF4-FFF2-40B4-BE49-F238E27FC236}">
                <a16:creationId xmlns:a16="http://schemas.microsoft.com/office/drawing/2014/main" id="{3DE4C9BD-2C88-4B48-AA81-23FFFC1D07A9}"/>
              </a:ext>
            </a:extLst>
          </p:cNvPr>
          <p:cNvSpPr/>
          <p:nvPr/>
        </p:nvSpPr>
        <p:spPr>
          <a:xfrm>
            <a:off x="266700" y="1182757"/>
            <a:ext cx="7962900" cy="1293294"/>
          </a:xfrm>
          <a:prstGeom prst="rect">
            <a:avLst/>
          </a:prstGeom>
          <a:solidFill>
            <a:srgbClr val="DDD5E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sz="1200" dirty="0">
                <a:solidFill>
                  <a:schemeClr val="tx1"/>
                </a:solidFill>
                <a:latin typeface="Arial" panose="020B0604020202020204" pitchFamily="34" charset="0"/>
                <a:cs typeface="Arial" panose="020B0604020202020204" pitchFamily="34" charset="0"/>
              </a:rPr>
              <a:t># </a:t>
            </a:r>
            <a:r>
              <a:rPr lang="en-US" sz="1200" dirty="0">
                <a:solidFill>
                  <a:schemeClr val="tx1"/>
                </a:solidFill>
                <a:latin typeface="Arial" panose="020B0604020202020204" pitchFamily="34" charset="0"/>
                <a:cs typeface="Arial" panose="020B0604020202020204" pitchFamily="34" charset="0"/>
              </a:rPr>
              <a:t>Visualize the network centrality scores on the spatial imaging.</a:t>
            </a:r>
            <a:endParaRPr lang="en-US" altLang="ko-Kore-US" sz="1200" dirty="0">
              <a:solidFill>
                <a:schemeClr val="tx1"/>
              </a:solidFill>
              <a:latin typeface="Arial" panose="020B0604020202020204" pitchFamily="34" charset="0"/>
              <a:cs typeface="Arial" panose="020B0604020202020204" pitchFamily="34" charset="0"/>
            </a:endParaRPr>
          </a:p>
          <a:p>
            <a:r>
              <a:rPr lang="en-US" altLang="ko-Kore-US" sz="1350" dirty="0">
                <a:solidFill>
                  <a:schemeClr val="tx1"/>
                </a:solidFill>
                <a:latin typeface="Courier New" panose="02070309020205020404" pitchFamily="49" charset="0"/>
                <a:cs typeface="Courier New" panose="02070309020205020404" pitchFamily="49" charset="0"/>
              </a:rPr>
              <a:t>par(</a:t>
            </a:r>
            <a:r>
              <a:rPr lang="en-US" altLang="ko-Kore-US" sz="1350" dirty="0" err="1">
                <a:solidFill>
                  <a:schemeClr val="tx1"/>
                </a:solidFill>
                <a:latin typeface="Courier New" panose="02070309020205020404" pitchFamily="49" charset="0"/>
                <a:cs typeface="Courier New" panose="02070309020205020404" pitchFamily="49" charset="0"/>
              </a:rPr>
              <a:t>mfrow</a:t>
            </a:r>
            <a:r>
              <a:rPr lang="en-US" altLang="ko-Kore-US" sz="1350" dirty="0">
                <a:solidFill>
                  <a:schemeClr val="tx1"/>
                </a:solidFill>
                <a:latin typeface="Courier New" panose="02070309020205020404" pitchFamily="49" charset="0"/>
                <a:cs typeface="Courier New" panose="02070309020205020404" pitchFamily="49" charset="0"/>
              </a:rPr>
              <a:t>=c(1,1))</a:t>
            </a:r>
          </a:p>
          <a:p>
            <a:r>
              <a:rPr lang="en-US" altLang="ko-Kore-US" sz="1350" dirty="0" err="1">
                <a:solidFill>
                  <a:schemeClr val="tx1"/>
                </a:solidFill>
                <a:latin typeface="Courier New" panose="02070309020205020404" pitchFamily="49" charset="0"/>
                <a:cs typeface="Courier New" panose="02070309020205020404" pitchFamily="49" charset="0"/>
              </a:rPr>
              <a:t>netVisual_aggregate</a:t>
            </a:r>
            <a:r>
              <a:rPr lang="en-US" altLang="ko-Kore-US" sz="1350" dirty="0">
                <a:solidFill>
                  <a:schemeClr val="tx1"/>
                </a:solidFill>
                <a:latin typeface="Courier New" panose="02070309020205020404" pitchFamily="49" charset="0"/>
                <a:cs typeface="Courier New" panose="02070309020205020404" pitchFamily="49" charset="0"/>
              </a:rPr>
              <a:t>(</a:t>
            </a:r>
            <a:r>
              <a:rPr lang="en-US" altLang="ko-Kore-US" sz="1350" dirty="0" err="1">
                <a:solidFill>
                  <a:schemeClr val="tx1"/>
                </a:solidFill>
                <a:latin typeface="Courier New" panose="02070309020205020404" pitchFamily="49" charset="0"/>
                <a:cs typeface="Courier New" panose="02070309020205020404" pitchFamily="49" charset="0"/>
              </a:rPr>
              <a:t>cellchat</a:t>
            </a:r>
            <a:r>
              <a:rPr lang="en-US" altLang="ko-Kore-US" sz="1350" dirty="0">
                <a:solidFill>
                  <a:schemeClr val="tx1"/>
                </a:solidFill>
                <a:latin typeface="Courier New" panose="02070309020205020404" pitchFamily="49" charset="0"/>
                <a:cs typeface="Courier New" panose="02070309020205020404" pitchFamily="49" charset="0"/>
              </a:rPr>
              <a:t>, signaling = </a:t>
            </a:r>
            <a:r>
              <a:rPr lang="en-US" altLang="ko-Kore-US" sz="1350" dirty="0" err="1">
                <a:solidFill>
                  <a:schemeClr val="tx1"/>
                </a:solidFill>
                <a:latin typeface="Courier New" panose="02070309020205020404" pitchFamily="49" charset="0"/>
                <a:cs typeface="Courier New" panose="02070309020205020404" pitchFamily="49" charset="0"/>
              </a:rPr>
              <a:t>pathways.show</a:t>
            </a:r>
            <a:r>
              <a:rPr lang="en-US" altLang="ko-Kore-US" sz="1350" dirty="0">
                <a:solidFill>
                  <a:schemeClr val="tx1"/>
                </a:solidFill>
                <a:latin typeface="Courier New" panose="02070309020205020404" pitchFamily="49" charset="0"/>
                <a:cs typeface="Courier New" panose="02070309020205020404" pitchFamily="49" charset="0"/>
              </a:rPr>
              <a:t>, layout = "spatial", </a:t>
            </a:r>
            <a:r>
              <a:rPr lang="en-US" altLang="ko-Kore-US" sz="1350" dirty="0" err="1">
                <a:solidFill>
                  <a:schemeClr val="tx1"/>
                </a:solidFill>
                <a:latin typeface="Courier New" panose="02070309020205020404" pitchFamily="49" charset="0"/>
                <a:cs typeface="Courier New" panose="02070309020205020404" pitchFamily="49" charset="0"/>
              </a:rPr>
              <a:t>edge.width.max</a:t>
            </a:r>
            <a:r>
              <a:rPr lang="en-US" altLang="ko-Kore-US" sz="1350" dirty="0">
                <a:solidFill>
                  <a:schemeClr val="tx1"/>
                </a:solidFill>
                <a:latin typeface="Courier New" panose="02070309020205020404" pitchFamily="49" charset="0"/>
                <a:cs typeface="Courier New" panose="02070309020205020404" pitchFamily="49" charset="0"/>
              </a:rPr>
              <a:t> = 2, </a:t>
            </a:r>
            <a:r>
              <a:rPr lang="en-US" altLang="ko-Kore-US" sz="1350" dirty="0" err="1">
                <a:solidFill>
                  <a:schemeClr val="tx1"/>
                </a:solidFill>
                <a:latin typeface="Courier New" panose="02070309020205020404" pitchFamily="49" charset="0"/>
                <a:cs typeface="Courier New" panose="02070309020205020404" pitchFamily="49" charset="0"/>
              </a:rPr>
              <a:t>alpha.image</a:t>
            </a:r>
            <a:r>
              <a:rPr lang="en-US" altLang="ko-Kore-US" sz="1350" dirty="0">
                <a:solidFill>
                  <a:schemeClr val="tx1"/>
                </a:solidFill>
                <a:latin typeface="Courier New" panose="02070309020205020404" pitchFamily="49" charset="0"/>
                <a:cs typeface="Courier New" panose="02070309020205020404" pitchFamily="49" charset="0"/>
              </a:rPr>
              <a:t> = 0.2, </a:t>
            </a:r>
            <a:r>
              <a:rPr lang="en-US" altLang="ko-Kore-US" sz="1350" dirty="0" err="1">
                <a:solidFill>
                  <a:schemeClr val="tx1"/>
                </a:solidFill>
                <a:latin typeface="Courier New" panose="02070309020205020404" pitchFamily="49" charset="0"/>
                <a:cs typeface="Courier New" panose="02070309020205020404" pitchFamily="49" charset="0"/>
              </a:rPr>
              <a:t>vertex.weight</a:t>
            </a:r>
            <a:r>
              <a:rPr lang="en-US" altLang="ko-Kore-US" sz="1350" dirty="0">
                <a:solidFill>
                  <a:schemeClr val="tx1"/>
                </a:solidFill>
                <a:latin typeface="Courier New" panose="02070309020205020404" pitchFamily="49" charset="0"/>
                <a:cs typeface="Courier New" panose="02070309020205020404" pitchFamily="49" charset="0"/>
              </a:rPr>
              <a:t> = "incoming", </a:t>
            </a:r>
            <a:r>
              <a:rPr lang="en-US" altLang="ko-Kore-US" sz="1350" dirty="0" err="1">
                <a:solidFill>
                  <a:schemeClr val="tx1"/>
                </a:solidFill>
                <a:latin typeface="Courier New" panose="02070309020205020404" pitchFamily="49" charset="0"/>
                <a:cs typeface="Courier New" panose="02070309020205020404" pitchFamily="49" charset="0"/>
              </a:rPr>
              <a:t>vertex.size.max</a:t>
            </a:r>
            <a:r>
              <a:rPr lang="en-US" altLang="ko-Kore-US" sz="1350" dirty="0">
                <a:solidFill>
                  <a:schemeClr val="tx1"/>
                </a:solidFill>
                <a:latin typeface="Courier New" panose="02070309020205020404" pitchFamily="49" charset="0"/>
                <a:cs typeface="Courier New" panose="02070309020205020404" pitchFamily="49" charset="0"/>
              </a:rPr>
              <a:t> = 3, </a:t>
            </a:r>
            <a:r>
              <a:rPr lang="en-US" altLang="ko-Kore-US" sz="1350" dirty="0" err="1">
                <a:solidFill>
                  <a:schemeClr val="tx1"/>
                </a:solidFill>
                <a:latin typeface="Courier New" panose="02070309020205020404" pitchFamily="49" charset="0"/>
                <a:cs typeface="Courier New" panose="02070309020205020404" pitchFamily="49" charset="0"/>
              </a:rPr>
              <a:t>vertex.label.cex</a:t>
            </a:r>
            <a:r>
              <a:rPr lang="en-US" altLang="ko-Kore-US" sz="1350" dirty="0">
                <a:solidFill>
                  <a:schemeClr val="tx1"/>
                </a:solidFill>
                <a:latin typeface="Courier New" panose="02070309020205020404" pitchFamily="49" charset="0"/>
                <a:cs typeface="Courier New" panose="02070309020205020404" pitchFamily="49" charset="0"/>
              </a:rPr>
              <a:t> = 3.5)</a:t>
            </a:r>
          </a:p>
        </p:txBody>
      </p:sp>
      <p:sp>
        <p:nvSpPr>
          <p:cNvPr id="17" name="TextBox 16">
            <a:extLst>
              <a:ext uri="{FF2B5EF4-FFF2-40B4-BE49-F238E27FC236}">
                <a16:creationId xmlns:a16="http://schemas.microsoft.com/office/drawing/2014/main" id="{FA7A65B3-3CF8-0143-8406-DD4ED8C63E26}"/>
              </a:ext>
            </a:extLst>
          </p:cNvPr>
          <p:cNvSpPr txBox="1"/>
          <p:nvPr/>
        </p:nvSpPr>
        <p:spPr>
          <a:xfrm>
            <a:off x="304798" y="2800730"/>
            <a:ext cx="5074218" cy="892552"/>
          </a:xfrm>
          <a:prstGeom prst="rect">
            <a:avLst/>
          </a:prstGeom>
          <a:noFill/>
        </p:spPr>
        <p:txBody>
          <a:bodyPr wrap="square" rtlCol="0">
            <a:spAutoFit/>
          </a:bodyPr>
          <a:lstStyle/>
          <a:p>
            <a:r>
              <a:rPr lang="en-US" sz="1300" dirty="0">
                <a:latin typeface="Arial" panose="020B0604020202020204" pitchFamily="34" charset="0"/>
                <a:cs typeface="Arial" panose="020B0604020202020204" pitchFamily="34" charset="0"/>
              </a:rPr>
              <a:t>Bigger circle indicates larger incoming signaling.</a:t>
            </a:r>
          </a:p>
          <a:p>
            <a:r>
              <a:rPr lang="en-KR" sz="1300" dirty="0">
                <a:latin typeface="Arial" panose="020B0604020202020204" pitchFamily="34" charset="0"/>
                <a:cs typeface="Arial" panose="020B0604020202020204" pitchFamily="34" charset="0"/>
              </a:rPr>
              <a:t>Incoming and outgoing signal can be visualized.</a:t>
            </a:r>
          </a:p>
          <a:p>
            <a:pPr marL="742950" lvl="1" indent="-285750">
              <a:buFont typeface="Arial" panose="020B0604020202020204" pitchFamily="34" charset="0"/>
              <a:buChar char="•"/>
            </a:pPr>
            <a:r>
              <a:rPr lang="en-KR" sz="1300" dirty="0">
                <a:latin typeface="Arial" panose="020B0604020202020204" pitchFamily="34" charset="0"/>
                <a:cs typeface="Arial" panose="020B0604020202020204" pitchFamily="34" charset="0"/>
              </a:rPr>
              <a:t>Incoming signaling : vertex.weight='incoming'	</a:t>
            </a:r>
          </a:p>
          <a:p>
            <a:pPr marL="742950" lvl="1" indent="-285750">
              <a:buFont typeface="Arial" panose="020B0604020202020204" pitchFamily="34" charset="0"/>
              <a:buChar char="•"/>
            </a:pPr>
            <a:r>
              <a:rPr lang="en-KR" sz="1300" dirty="0">
                <a:latin typeface="Arial" panose="020B0604020202020204" pitchFamily="34" charset="0"/>
                <a:cs typeface="Arial" panose="020B0604020202020204" pitchFamily="34" charset="0"/>
              </a:rPr>
              <a:t>Outgoing signaling : vertex.weight='outgoing'</a:t>
            </a:r>
          </a:p>
        </p:txBody>
      </p:sp>
      <p:sp>
        <p:nvSpPr>
          <p:cNvPr id="30" name="TextBox 29">
            <a:extLst>
              <a:ext uri="{FF2B5EF4-FFF2-40B4-BE49-F238E27FC236}">
                <a16:creationId xmlns:a16="http://schemas.microsoft.com/office/drawing/2014/main" id="{9C09E977-3C25-DA4C-9318-7C411756F51C}"/>
              </a:ext>
            </a:extLst>
          </p:cNvPr>
          <p:cNvSpPr txBox="1"/>
          <p:nvPr/>
        </p:nvSpPr>
        <p:spPr>
          <a:xfrm>
            <a:off x="-4605" y="-5252"/>
            <a:ext cx="1151277"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Load dataset</a:t>
            </a:r>
            <a:endParaRPr lang="en-KR" sz="1300" dirty="0">
              <a:solidFill>
                <a:srgbClr val="DDC5D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9A678CA3-A8F4-964C-B247-A4F8E9864F92}"/>
              </a:ext>
            </a:extLst>
          </p:cNvPr>
          <p:cNvSpPr txBox="1"/>
          <p:nvPr/>
        </p:nvSpPr>
        <p:spPr>
          <a:xfrm>
            <a:off x="1711573" y="-4015"/>
            <a:ext cx="1252266"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Preprocessing</a:t>
            </a:r>
            <a:endParaRPr lang="en-KR" sz="1300" dirty="0">
              <a:solidFill>
                <a:srgbClr val="DDC5D0"/>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6C7B38C5-6CAE-CC4F-9880-DF4706AC412F}"/>
              </a:ext>
            </a:extLst>
          </p:cNvPr>
          <p:cNvSpPr txBox="1"/>
          <p:nvPr/>
        </p:nvSpPr>
        <p:spPr>
          <a:xfrm>
            <a:off x="3286477" y="-4015"/>
            <a:ext cx="3472425"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Inference of cell-cell communication network</a:t>
            </a:r>
            <a:endParaRPr lang="en-KR" sz="1300" dirty="0">
              <a:solidFill>
                <a:srgbClr val="DDC5D0"/>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F057829-A404-874C-9CBA-803D95B9B8A6}"/>
              </a:ext>
            </a:extLst>
          </p:cNvPr>
          <p:cNvSpPr txBox="1"/>
          <p:nvPr/>
        </p:nvSpPr>
        <p:spPr>
          <a:xfrm>
            <a:off x="7147067" y="-25"/>
            <a:ext cx="1892056" cy="292388"/>
          </a:xfrm>
          <a:prstGeom prst="rect">
            <a:avLst/>
          </a:prstGeom>
          <a:noFill/>
        </p:spPr>
        <p:txBody>
          <a:bodyPr wrap="none" rtlCol="0">
            <a:spAutoFit/>
          </a:bodyPr>
          <a:lstStyle/>
          <a:p>
            <a:r>
              <a:rPr lang="en-US" sz="1300" b="1" dirty="0">
                <a:solidFill>
                  <a:schemeClr val="bg1"/>
                </a:solidFill>
                <a:latin typeface="Arial" panose="020B0604020202020204" pitchFamily="34" charset="0"/>
                <a:cs typeface="Arial" panose="020B0604020202020204" pitchFamily="34" charset="0"/>
              </a:rPr>
              <a:t>Visualization network</a:t>
            </a:r>
            <a:endParaRPr lang="en-KR" sz="1300" b="1" dirty="0">
              <a:solidFill>
                <a:schemeClr val="bg1"/>
              </a:solidFill>
              <a:latin typeface="Arial" panose="020B0604020202020204" pitchFamily="34" charset="0"/>
              <a:cs typeface="Arial" panose="020B0604020202020204" pitchFamily="34" charset="0"/>
            </a:endParaRPr>
          </a:p>
        </p:txBody>
      </p:sp>
      <p:cxnSp>
        <p:nvCxnSpPr>
          <p:cNvPr id="34" name="Straight Connector 17">
            <a:extLst>
              <a:ext uri="{FF2B5EF4-FFF2-40B4-BE49-F238E27FC236}">
                <a16:creationId xmlns:a16="http://schemas.microsoft.com/office/drawing/2014/main" id="{3A991CC8-AC51-2441-9A5D-53A7D63DCD52}"/>
              </a:ext>
            </a:extLst>
          </p:cNvPr>
          <p:cNvCxnSpPr>
            <a:cxnSpLocks/>
            <a:stCxn id="30" idx="3"/>
            <a:endCxn id="31" idx="1"/>
          </p:cNvCxnSpPr>
          <p:nvPr/>
        </p:nvCxnSpPr>
        <p:spPr>
          <a:xfrm>
            <a:off x="1146672" y="140942"/>
            <a:ext cx="564901"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9D9778E7-B77B-9146-9CAB-433B78691F25}"/>
              </a:ext>
            </a:extLst>
          </p:cNvPr>
          <p:cNvCxnSpPr>
            <a:cxnSpLocks/>
            <a:stCxn id="32" idx="3"/>
            <a:endCxn id="33" idx="1"/>
          </p:cNvCxnSpPr>
          <p:nvPr/>
        </p:nvCxnSpPr>
        <p:spPr>
          <a:xfrm>
            <a:off x="6758902" y="142179"/>
            <a:ext cx="388165" cy="399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22">
            <a:extLst>
              <a:ext uri="{FF2B5EF4-FFF2-40B4-BE49-F238E27FC236}">
                <a16:creationId xmlns:a16="http://schemas.microsoft.com/office/drawing/2014/main" id="{24628946-7DA8-4A43-A969-B9562DF47B42}"/>
              </a:ext>
            </a:extLst>
          </p:cNvPr>
          <p:cNvCxnSpPr>
            <a:cxnSpLocks/>
            <a:stCxn id="31" idx="3"/>
            <a:endCxn id="32" idx="1"/>
          </p:cNvCxnSpPr>
          <p:nvPr/>
        </p:nvCxnSpPr>
        <p:spPr>
          <a:xfrm>
            <a:off x="2963839" y="142179"/>
            <a:ext cx="322638" cy="0"/>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3952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5AA690-BDD0-7447-B130-0BC7E0B04E95}"/>
              </a:ext>
            </a:extLst>
          </p:cNvPr>
          <p:cNvSpPr txBox="1"/>
          <p:nvPr/>
        </p:nvSpPr>
        <p:spPr>
          <a:xfrm>
            <a:off x="555250" y="2767280"/>
            <a:ext cx="8033500" cy="1323439"/>
          </a:xfrm>
          <a:prstGeom prst="rect">
            <a:avLst/>
          </a:prstGeom>
          <a:noFill/>
        </p:spPr>
        <p:txBody>
          <a:bodyPr wrap="square" rtlCol="0">
            <a:spAutoFit/>
          </a:bodyPr>
          <a:lstStyle/>
          <a:p>
            <a:r>
              <a:rPr lang="en-US" altLang="ko-KR" sz="4000" b="1" dirty="0">
                <a:solidFill>
                  <a:srgbClr val="C85059"/>
                </a:solidFill>
                <a:latin typeface="Arial" panose="020B0604020202020204" pitchFamily="34" charset="0"/>
                <a:cs typeface="Arial" panose="020B0604020202020204" pitchFamily="34" charset="0"/>
              </a:rPr>
              <a:t>9. Visualization of multi</a:t>
            </a:r>
            <a:r>
              <a:rPr lang="en-US" altLang="ko-KR" sz="4000" dirty="0">
                <a:solidFill>
                  <a:srgbClr val="C85059"/>
                </a:solidFill>
                <a:latin typeface="Arial" panose="020B0604020202020204" pitchFamily="34" charset="0"/>
                <a:cs typeface="Arial" panose="020B0604020202020204" pitchFamily="34" charset="0"/>
              </a:rPr>
              <a:t>-</a:t>
            </a:r>
            <a:r>
              <a:rPr lang="en-US" altLang="ko-KR" sz="4000" b="1" dirty="0">
                <a:solidFill>
                  <a:srgbClr val="C85059"/>
                </a:solidFill>
                <a:latin typeface="Arial" panose="020B0604020202020204" pitchFamily="34" charset="0"/>
                <a:cs typeface="Arial" panose="020B0604020202020204" pitchFamily="34" charset="0"/>
              </a:rPr>
              <a:t>feature</a:t>
            </a:r>
          </a:p>
          <a:p>
            <a:r>
              <a:rPr lang="en-US" altLang="ko-KR" sz="4000" b="1" dirty="0">
                <a:solidFill>
                  <a:srgbClr val="C85059"/>
                </a:solidFill>
                <a:latin typeface="Arial" panose="020B0604020202020204" pitchFamily="34" charset="0"/>
                <a:cs typeface="Arial" panose="020B0604020202020204" pitchFamily="34" charset="0"/>
              </a:rPr>
              <a:t>	 blended spatial plot - </a:t>
            </a:r>
            <a:r>
              <a:rPr lang="en-US" altLang="ko-KR" sz="4000" b="1" dirty="0" err="1">
                <a:solidFill>
                  <a:srgbClr val="C85059"/>
                </a:solidFill>
                <a:latin typeface="Arial" panose="020B0604020202020204" pitchFamily="34" charset="0"/>
                <a:cs typeface="Arial" panose="020B0604020202020204" pitchFamily="34" charset="0"/>
              </a:rPr>
              <a:t>STutility</a:t>
            </a:r>
            <a:endParaRPr lang="ko-KR" altLang="en-US" sz="4000" b="1" dirty="0">
              <a:solidFill>
                <a:srgbClr val="C850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72617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2">
            <a:extLst>
              <a:ext uri="{FF2B5EF4-FFF2-40B4-BE49-F238E27FC236}">
                <a16:creationId xmlns:a16="http://schemas.microsoft.com/office/drawing/2014/main" id="{17A27C4F-F9FD-8F16-7CA6-1C113EAD9AC9}"/>
              </a:ext>
            </a:extLst>
          </p:cNvPr>
          <p:cNvSpPr txBox="1">
            <a:spLocks/>
          </p:cNvSpPr>
          <p:nvPr/>
        </p:nvSpPr>
        <p:spPr>
          <a:xfrm>
            <a:off x="811299" y="3911465"/>
            <a:ext cx="7618517" cy="49099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직사각형 5">
            <a:extLst>
              <a:ext uri="{FF2B5EF4-FFF2-40B4-BE49-F238E27FC236}">
                <a16:creationId xmlns:a16="http://schemas.microsoft.com/office/drawing/2014/main" id="{7CE04133-96CE-2D45-6309-BBCB3D4C929D}"/>
              </a:ext>
            </a:extLst>
          </p:cNvPr>
          <p:cNvSpPr/>
          <p:nvPr/>
        </p:nvSpPr>
        <p:spPr>
          <a:xfrm>
            <a:off x="266700" y="1201309"/>
            <a:ext cx="7977188" cy="2467049"/>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b="1" dirty="0">
                <a:solidFill>
                  <a:schemeClr val="tx1"/>
                </a:solidFill>
                <a:latin typeface="Arial" panose="020B0604020202020204" pitchFamily="34" charset="0"/>
                <a:cs typeface="Arial" panose="020B0604020202020204" pitchFamily="34" charset="0"/>
              </a:rPr>
              <a:t># Terminal</a:t>
            </a:r>
          </a:p>
          <a:p>
            <a:endParaRPr lang="en-US" altLang="ko-KR" sz="1500" b="1" dirty="0">
              <a:solidFill>
                <a:schemeClr val="tx1"/>
              </a:solidFill>
              <a:latin typeface="Calibri" panose="020F0502020204030204" pitchFamily="34" charset="0"/>
              <a:cs typeface="Calibri" panose="020F0502020204030204" pitchFamily="34" charset="0"/>
            </a:endParaRPr>
          </a:p>
          <a:p>
            <a:r>
              <a:rPr lang="en-US" altLang="ko-KR" sz="1000" dirty="0">
                <a:solidFill>
                  <a:schemeClr val="tx1"/>
                </a:solidFill>
                <a:latin typeface="Courier New" panose="02070309020205020404" pitchFamily="49" charset="0"/>
                <a:cs typeface="Courier New" panose="02070309020205020404" pitchFamily="49" charset="0"/>
              </a:rPr>
              <a:t>$ curl -O https://cf.10xgenomics.com/samples/spatial-exp/1.0.0/V1_Mouse_Brain_Sagittal_Anterior/V1_Mouse_Brain_Sagittal_Anterior_filtered_feature_bc_matrix.h5 # download</a:t>
            </a:r>
          </a:p>
          <a:p>
            <a:r>
              <a:rPr lang="en-US" altLang="ko-KR" sz="1000" dirty="0">
                <a:solidFill>
                  <a:schemeClr val="tx1"/>
                </a:solidFill>
                <a:latin typeface="Courier New" panose="02070309020205020404" pitchFamily="49" charset="0"/>
                <a:cs typeface="Courier New" panose="02070309020205020404" pitchFamily="49" charset="0"/>
              </a:rPr>
              <a:t>$ curl -O https://cf.10xgenomics.com/samples/spatial-exp/1.1.0/V1_Mouse_Brain_Sagittal_Anterior/V1_Mouse_Brain_Sagittal_Anterior_spatial.tar.gz</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a:solidFill>
                  <a:schemeClr val="tx1"/>
                </a:solidFill>
                <a:latin typeface="Courier New" panose="02070309020205020404" pitchFamily="49" charset="0"/>
                <a:cs typeface="Courier New" panose="02070309020205020404" pitchFamily="49" charset="0"/>
              </a:rPr>
              <a:t>$ tar -</a:t>
            </a:r>
            <a:r>
              <a:rPr lang="en-US" altLang="ko-KR" sz="1000" dirty="0" err="1">
                <a:solidFill>
                  <a:schemeClr val="tx1"/>
                </a:solidFill>
                <a:latin typeface="Courier New" panose="02070309020205020404" pitchFamily="49" charset="0"/>
                <a:cs typeface="Courier New" panose="02070309020205020404" pitchFamily="49" charset="0"/>
              </a:rPr>
              <a:t>xvzf</a:t>
            </a:r>
            <a:r>
              <a:rPr lang="en-US" altLang="ko-KR" sz="1000" dirty="0">
                <a:solidFill>
                  <a:schemeClr val="tx1"/>
                </a:solidFill>
                <a:latin typeface="Courier New" panose="02070309020205020404" pitchFamily="49" charset="0"/>
                <a:cs typeface="Courier New" panose="02070309020205020404" pitchFamily="49" charset="0"/>
              </a:rPr>
              <a:t> V1_Mouse_Brain_Sagittal_Anterior_spatial.tar.gz</a:t>
            </a:r>
          </a:p>
        </p:txBody>
      </p:sp>
      <p:sp>
        <p:nvSpPr>
          <p:cNvPr id="6" name="TextBox 5">
            <a:extLst>
              <a:ext uri="{FF2B5EF4-FFF2-40B4-BE49-F238E27FC236}">
                <a16:creationId xmlns:a16="http://schemas.microsoft.com/office/drawing/2014/main" id="{389A1F4F-111C-7A2D-BF10-930D55D10471}"/>
              </a:ext>
            </a:extLst>
          </p:cNvPr>
          <p:cNvSpPr txBox="1"/>
          <p:nvPr/>
        </p:nvSpPr>
        <p:spPr>
          <a:xfrm>
            <a:off x="-4605" y="6623"/>
            <a:ext cx="2593980"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Download </a:t>
            </a:r>
            <a:r>
              <a:rPr lang="en-US" sz="1300" b="1" dirty="0" err="1">
                <a:solidFill>
                  <a:srgbClr val="CBA5B6"/>
                </a:solidFill>
                <a:latin typeface="Arial" panose="020B0604020202020204" pitchFamily="34" charset="0"/>
                <a:cs typeface="Arial" panose="020B0604020202020204" pitchFamily="34" charset="0"/>
              </a:rPr>
              <a:t>spaceranger</a:t>
            </a:r>
            <a:r>
              <a:rPr lang="en-US" sz="1300" b="1" dirty="0">
                <a:solidFill>
                  <a:srgbClr val="CBA5B6"/>
                </a:solidFill>
                <a:latin typeface="Arial" panose="020B0604020202020204" pitchFamily="34" charset="0"/>
                <a:cs typeface="Arial" panose="020B0604020202020204" pitchFamily="34" charset="0"/>
              </a:rPr>
              <a:t> output</a:t>
            </a:r>
            <a:endParaRPr lang="en-KR" sz="1300" b="1" dirty="0">
              <a:solidFill>
                <a:srgbClr val="CBA5B6"/>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C2E23E6-87FE-6725-0516-8F6B89EE1738}"/>
              </a:ext>
            </a:extLst>
          </p:cNvPr>
          <p:cNvSpPr txBox="1"/>
          <p:nvPr/>
        </p:nvSpPr>
        <p:spPr>
          <a:xfrm>
            <a:off x="3632948" y="7860"/>
            <a:ext cx="2025170"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Construct </a:t>
            </a:r>
            <a:r>
              <a:rPr lang="en-US" sz="1300" dirty="0" err="1">
                <a:solidFill>
                  <a:srgbClr val="DDC5D0"/>
                </a:solidFill>
                <a:latin typeface="Arial" panose="020B0604020202020204" pitchFamily="34" charset="0"/>
                <a:cs typeface="Arial" panose="020B0604020202020204" pitchFamily="34" charset="0"/>
              </a:rPr>
              <a:t>STutility</a:t>
            </a:r>
            <a:r>
              <a:rPr lang="en-US" sz="1300" dirty="0">
                <a:solidFill>
                  <a:srgbClr val="DDC5D0"/>
                </a:solidFill>
                <a:latin typeface="Arial" panose="020B0604020202020204" pitchFamily="34" charset="0"/>
                <a:cs typeface="Arial" panose="020B0604020202020204" pitchFamily="34" charset="0"/>
              </a:rPr>
              <a:t> object</a:t>
            </a:r>
            <a:endParaRPr lang="en-KR" sz="1300" dirty="0">
              <a:solidFill>
                <a:srgbClr val="DDC5D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AF83232-A523-DE3E-9F90-C13CC331E790}"/>
              </a:ext>
            </a:extLst>
          </p:cNvPr>
          <p:cNvSpPr txBox="1"/>
          <p:nvPr/>
        </p:nvSpPr>
        <p:spPr>
          <a:xfrm>
            <a:off x="6835132" y="-5252"/>
            <a:ext cx="2310248"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Blended Spatial Feature Plot</a:t>
            </a:r>
            <a:endParaRPr lang="en-KR" sz="1300" dirty="0">
              <a:solidFill>
                <a:schemeClr val="bg1"/>
              </a:solidFill>
              <a:latin typeface="Arial" panose="020B0604020202020204" pitchFamily="34" charset="0"/>
              <a:cs typeface="Arial" panose="020B0604020202020204" pitchFamily="34" charset="0"/>
            </a:endParaRPr>
          </a:p>
        </p:txBody>
      </p:sp>
      <p:cxnSp>
        <p:nvCxnSpPr>
          <p:cNvPr id="10" name="Straight Connector 17">
            <a:extLst>
              <a:ext uri="{FF2B5EF4-FFF2-40B4-BE49-F238E27FC236}">
                <a16:creationId xmlns:a16="http://schemas.microsoft.com/office/drawing/2014/main" id="{135A44AC-168A-50B2-5448-919C0009BDE6}"/>
              </a:ext>
            </a:extLst>
          </p:cNvPr>
          <p:cNvCxnSpPr>
            <a:cxnSpLocks/>
            <a:stCxn id="6" idx="3"/>
            <a:endCxn id="7" idx="1"/>
          </p:cNvCxnSpPr>
          <p:nvPr/>
        </p:nvCxnSpPr>
        <p:spPr>
          <a:xfrm>
            <a:off x="2589375" y="152817"/>
            <a:ext cx="1043573" cy="1237"/>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22">
            <a:extLst>
              <a:ext uri="{FF2B5EF4-FFF2-40B4-BE49-F238E27FC236}">
                <a16:creationId xmlns:a16="http://schemas.microsoft.com/office/drawing/2014/main" id="{8273603F-A38D-C36E-DBF3-4737BC535BCA}"/>
              </a:ext>
            </a:extLst>
          </p:cNvPr>
          <p:cNvCxnSpPr>
            <a:cxnSpLocks/>
            <a:stCxn id="7" idx="3"/>
            <a:endCxn id="8" idx="1"/>
          </p:cNvCxnSpPr>
          <p:nvPr/>
        </p:nvCxnSpPr>
        <p:spPr>
          <a:xfrm flipV="1">
            <a:off x="5658118" y="140942"/>
            <a:ext cx="1177014" cy="13112"/>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
        <p:nvSpPr>
          <p:cNvPr id="15" name="제목 12">
            <a:extLst>
              <a:ext uri="{FF2B5EF4-FFF2-40B4-BE49-F238E27FC236}">
                <a16:creationId xmlns:a16="http://schemas.microsoft.com/office/drawing/2014/main" id="{3A404635-CD09-9C2D-3E4E-61FB96556113}"/>
              </a:ext>
            </a:extLst>
          </p:cNvPr>
          <p:cNvSpPr txBox="1">
            <a:spLocks/>
          </p:cNvSpPr>
          <p:nvPr/>
        </p:nvSpPr>
        <p:spPr>
          <a:xfrm>
            <a:off x="266700" y="602436"/>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Download dataset for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STutility</a:t>
            </a:r>
            <a:endPar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80678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5">
            <a:extLst>
              <a:ext uri="{FF2B5EF4-FFF2-40B4-BE49-F238E27FC236}">
                <a16:creationId xmlns:a16="http://schemas.microsoft.com/office/drawing/2014/main" id="{7CE04133-96CE-2D45-6309-BBCB3D4C929D}"/>
              </a:ext>
            </a:extLst>
          </p:cNvPr>
          <p:cNvSpPr/>
          <p:nvPr/>
        </p:nvSpPr>
        <p:spPr>
          <a:xfrm>
            <a:off x="266700" y="1183575"/>
            <a:ext cx="7977188" cy="2882816"/>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a:solidFill>
                  <a:schemeClr val="tx1"/>
                </a:solidFill>
                <a:latin typeface="Arial" panose="020B0604020202020204" pitchFamily="34" charset="0"/>
                <a:cs typeface="Arial" panose="020B0604020202020204" pitchFamily="34" charset="0"/>
              </a:rPr>
              <a:t># Set working directory to pre-downloaded directory (optional)</a:t>
            </a:r>
          </a:p>
          <a:p>
            <a:r>
              <a:rPr lang="en-US" altLang="ko-KR" sz="1100" dirty="0" err="1">
                <a:solidFill>
                  <a:schemeClr val="tx1"/>
                </a:solidFill>
                <a:latin typeface="Courier New" panose="02070309020205020404" pitchFamily="49" charset="0"/>
                <a:cs typeface="Courier New" panose="02070309020205020404" pitchFamily="49" charset="0"/>
              </a:rPr>
              <a:t>setwd</a:t>
            </a:r>
            <a:r>
              <a:rPr lang="en-US" altLang="ko-KR" sz="1100" dirty="0">
                <a:solidFill>
                  <a:schemeClr val="tx1"/>
                </a:solidFill>
                <a:latin typeface="Courier New" panose="02070309020205020404" pitchFamily="49" charset="0"/>
                <a:cs typeface="Courier New" panose="02070309020205020404" pitchFamily="49" charset="0"/>
              </a:rPr>
              <a:t>('</a:t>
            </a:r>
            <a:r>
              <a:rPr lang="en-US" altLang="ko-KR" sz="1100" dirty="0" err="1">
                <a:solidFill>
                  <a:schemeClr val="tx1"/>
                </a:solidFill>
                <a:latin typeface="Courier New" panose="02070309020205020404" pitchFamily="49" charset="0"/>
                <a:cs typeface="Courier New" panose="02070309020205020404" pitchFamily="49" charset="0"/>
              </a:rPr>
              <a:t>BIML_visium_STutility_input_files</a:t>
            </a:r>
            <a:r>
              <a:rPr lang="en-US" altLang="ko-KR" sz="1100" dirty="0">
                <a:solidFill>
                  <a:schemeClr val="tx1"/>
                </a:solidFill>
                <a:latin typeface="Courier New" panose="02070309020205020404" pitchFamily="49" charset="0"/>
                <a:cs typeface="Courier New" panose="02070309020205020404" pitchFamily="49" charset="0"/>
              </a:rPr>
              <a:t>')</a:t>
            </a:r>
          </a:p>
          <a:p>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1100" dirty="0" err="1">
                <a:solidFill>
                  <a:schemeClr val="tx1"/>
                </a:solidFill>
                <a:latin typeface="Courier New" panose="02070309020205020404" pitchFamily="49" charset="0"/>
                <a:cs typeface="Courier New" panose="02070309020205020404" pitchFamily="49" charset="0"/>
              </a:rPr>
              <a:t>infoTable</a:t>
            </a:r>
            <a:r>
              <a:rPr lang="en-US" altLang="ko-KR" sz="1100" dirty="0">
                <a:solidFill>
                  <a:schemeClr val="tx1"/>
                </a:solidFill>
                <a:latin typeface="Courier New" panose="02070309020205020404" pitchFamily="49" charset="0"/>
                <a:cs typeface="Courier New" panose="02070309020205020404" pitchFamily="49" charset="0"/>
              </a:rPr>
              <a:t> = </a:t>
            </a:r>
            <a:r>
              <a:rPr lang="en-US" altLang="ko-KR" sz="1100" dirty="0" err="1">
                <a:solidFill>
                  <a:schemeClr val="tx1"/>
                </a:solidFill>
                <a:latin typeface="Courier New" panose="02070309020205020404" pitchFamily="49" charset="0"/>
                <a:cs typeface="Courier New" panose="02070309020205020404" pitchFamily="49" charset="0"/>
              </a:rPr>
              <a:t>data.frame</a:t>
            </a:r>
            <a:r>
              <a:rPr lang="en-US" altLang="ko-KR" sz="1100" dirty="0">
                <a:solidFill>
                  <a:schemeClr val="tx1"/>
                </a:solidFill>
                <a:latin typeface="Courier New" panose="02070309020205020404" pitchFamily="49" charset="0"/>
                <a:cs typeface="Courier New" panose="02070309020205020404" pitchFamily="49" charset="0"/>
              </a:rPr>
              <a:t>(samples = 		  		c("./V1_Mouse_Brain_Sagittal_Anterior_filtered_feature_bc_matrix.h5"),</a:t>
            </a:r>
          </a:p>
          <a:p>
            <a:r>
              <a:rPr lang="en-US" altLang="ko-KR" sz="1100" dirty="0" err="1">
                <a:solidFill>
                  <a:schemeClr val="tx1"/>
                </a:solidFill>
                <a:latin typeface="Courier New" panose="02070309020205020404" pitchFamily="49" charset="0"/>
                <a:cs typeface="Courier New" panose="02070309020205020404" pitchFamily="49" charset="0"/>
              </a:rPr>
              <a:t>spotfiles</a:t>
            </a:r>
            <a:r>
              <a:rPr lang="en-US" altLang="ko-KR" sz="1100" dirty="0">
                <a:solidFill>
                  <a:schemeClr val="tx1"/>
                </a:solidFill>
                <a:latin typeface="Courier New" panose="02070309020205020404" pitchFamily="49" charset="0"/>
                <a:cs typeface="Courier New" panose="02070309020205020404" pitchFamily="49" charset="0"/>
              </a:rPr>
              <a:t> = c("./spatial/</a:t>
            </a:r>
            <a:r>
              <a:rPr lang="en-US" altLang="ko-KR" sz="1100" dirty="0" err="1">
                <a:solidFill>
                  <a:schemeClr val="tx1"/>
                </a:solidFill>
                <a:latin typeface="Courier New" panose="02070309020205020404" pitchFamily="49" charset="0"/>
                <a:cs typeface="Courier New" panose="02070309020205020404" pitchFamily="49" charset="0"/>
              </a:rPr>
              <a:t>tissue_positions_list.csv</a:t>
            </a:r>
            <a:r>
              <a:rPr lang="en-US" altLang="ko-KR" sz="1100" dirty="0">
                <a:solidFill>
                  <a:schemeClr val="tx1"/>
                </a:solidFill>
                <a:latin typeface="Courier New" panose="02070309020205020404" pitchFamily="49" charset="0"/>
                <a:cs typeface="Courier New" panose="02070309020205020404" pitchFamily="49" charset="0"/>
              </a:rPr>
              <a:t>"),</a:t>
            </a:r>
          </a:p>
          <a:p>
            <a:r>
              <a:rPr lang="en-US" altLang="ko-KR" sz="1100" dirty="0" err="1">
                <a:solidFill>
                  <a:schemeClr val="tx1"/>
                </a:solidFill>
                <a:latin typeface="Courier New" panose="02070309020205020404" pitchFamily="49" charset="0"/>
                <a:cs typeface="Courier New" panose="02070309020205020404" pitchFamily="49" charset="0"/>
              </a:rPr>
              <a:t>imgs</a:t>
            </a:r>
            <a:r>
              <a:rPr lang="en-US" altLang="ko-KR" sz="1100" dirty="0">
                <a:solidFill>
                  <a:schemeClr val="tx1"/>
                </a:solidFill>
                <a:latin typeface="Courier New" panose="02070309020205020404" pitchFamily="49" charset="0"/>
                <a:cs typeface="Courier New" panose="02070309020205020404" pitchFamily="49" charset="0"/>
              </a:rPr>
              <a:t> = c("./spatial/</a:t>
            </a:r>
            <a:r>
              <a:rPr lang="en-US" altLang="ko-KR" sz="1100" dirty="0" err="1">
                <a:solidFill>
                  <a:schemeClr val="tx1"/>
                </a:solidFill>
                <a:latin typeface="Courier New" panose="02070309020205020404" pitchFamily="49" charset="0"/>
                <a:cs typeface="Courier New" panose="02070309020205020404" pitchFamily="49" charset="0"/>
              </a:rPr>
              <a:t>tissue_hires_image.png</a:t>
            </a:r>
            <a:r>
              <a:rPr lang="en-US" altLang="ko-KR" sz="1100" dirty="0">
                <a:solidFill>
                  <a:schemeClr val="tx1"/>
                </a:solidFill>
                <a:latin typeface="Courier New" panose="02070309020205020404" pitchFamily="49" charset="0"/>
                <a:cs typeface="Courier New" panose="02070309020205020404" pitchFamily="49" charset="0"/>
              </a:rPr>
              <a:t>"),</a:t>
            </a:r>
          </a:p>
          <a:p>
            <a:r>
              <a:rPr lang="en-US" altLang="ko-KR" sz="1100" dirty="0">
                <a:solidFill>
                  <a:schemeClr val="tx1"/>
                </a:solidFill>
                <a:latin typeface="Courier New" panose="02070309020205020404" pitchFamily="49" charset="0"/>
                <a:cs typeface="Courier New" panose="02070309020205020404" pitchFamily="49" charset="0"/>
              </a:rPr>
              <a:t>json = c("./spatial/</a:t>
            </a:r>
            <a:r>
              <a:rPr lang="en-US" altLang="ko-KR" sz="1100" dirty="0" err="1">
                <a:solidFill>
                  <a:schemeClr val="tx1"/>
                </a:solidFill>
                <a:latin typeface="Courier New" panose="02070309020205020404" pitchFamily="49" charset="0"/>
                <a:cs typeface="Courier New" panose="02070309020205020404" pitchFamily="49" charset="0"/>
              </a:rPr>
              <a:t>scalefactors_json.json</a:t>
            </a:r>
            <a:r>
              <a:rPr lang="en-US" altLang="ko-KR" sz="1100" dirty="0">
                <a:solidFill>
                  <a:schemeClr val="tx1"/>
                </a:solidFill>
                <a:latin typeface="Courier New" panose="02070309020205020404" pitchFamily="49" charset="0"/>
                <a:cs typeface="Courier New" panose="02070309020205020404" pitchFamily="49" charset="0"/>
              </a:rPr>
              <a:t>"), </a:t>
            </a:r>
            <a:r>
              <a:rPr lang="en-US" altLang="ko-KR" sz="1100" dirty="0" err="1">
                <a:solidFill>
                  <a:schemeClr val="tx1"/>
                </a:solidFill>
                <a:latin typeface="Courier New" panose="02070309020205020404" pitchFamily="49" charset="0"/>
                <a:cs typeface="Courier New" panose="02070309020205020404" pitchFamily="49" charset="0"/>
              </a:rPr>
              <a:t>stringsAsFactors</a:t>
            </a:r>
            <a:r>
              <a:rPr lang="en-US" altLang="ko-KR" sz="1100" dirty="0">
                <a:solidFill>
                  <a:schemeClr val="tx1"/>
                </a:solidFill>
                <a:latin typeface="Courier New" panose="02070309020205020404" pitchFamily="49" charset="0"/>
                <a:cs typeface="Courier New" panose="02070309020205020404" pitchFamily="49" charset="0"/>
              </a:rPr>
              <a:t>=FALSE)</a:t>
            </a:r>
          </a:p>
          <a:p>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1100" dirty="0" err="1">
                <a:solidFill>
                  <a:schemeClr val="tx1"/>
                </a:solidFill>
                <a:latin typeface="Courier New" panose="02070309020205020404" pitchFamily="49" charset="0"/>
                <a:cs typeface="Courier New" panose="02070309020205020404" pitchFamily="49" charset="0"/>
              </a:rPr>
              <a:t>Mouse_Brain_STutility</a:t>
            </a:r>
            <a:r>
              <a:rPr lang="en-US" altLang="ko-KR" sz="1100" dirty="0">
                <a:solidFill>
                  <a:schemeClr val="tx1"/>
                </a:solidFill>
                <a:latin typeface="Courier New" panose="02070309020205020404" pitchFamily="49" charset="0"/>
                <a:cs typeface="Courier New" panose="02070309020205020404" pitchFamily="49" charset="0"/>
              </a:rPr>
              <a:t> = </a:t>
            </a:r>
            <a:r>
              <a:rPr lang="en-US" altLang="ko-KR" sz="1100" dirty="0" err="1">
                <a:solidFill>
                  <a:schemeClr val="tx1"/>
                </a:solidFill>
                <a:latin typeface="Courier New" panose="02070309020205020404" pitchFamily="49" charset="0"/>
                <a:cs typeface="Courier New" panose="02070309020205020404" pitchFamily="49" charset="0"/>
              </a:rPr>
              <a:t>InputFromTable</a:t>
            </a:r>
            <a:r>
              <a:rPr lang="en-US" altLang="ko-KR" sz="1100" dirty="0">
                <a:solidFill>
                  <a:schemeClr val="tx1"/>
                </a:solidFill>
                <a:latin typeface="Courier New" panose="02070309020205020404" pitchFamily="49" charset="0"/>
                <a:cs typeface="Courier New" panose="02070309020205020404" pitchFamily="49" charset="0"/>
              </a:rPr>
              <a:t>(</a:t>
            </a:r>
            <a:r>
              <a:rPr lang="en-US" altLang="ko-KR" sz="1100" dirty="0" err="1">
                <a:solidFill>
                  <a:schemeClr val="tx1"/>
                </a:solidFill>
                <a:latin typeface="Courier New" panose="02070309020205020404" pitchFamily="49" charset="0"/>
                <a:cs typeface="Courier New" panose="02070309020205020404" pitchFamily="49" charset="0"/>
              </a:rPr>
              <a:t>infotable</a:t>
            </a:r>
            <a:r>
              <a:rPr lang="en-US" altLang="ko-KR" sz="1100" dirty="0">
                <a:solidFill>
                  <a:schemeClr val="tx1"/>
                </a:solidFill>
                <a:latin typeface="Courier New" panose="02070309020205020404" pitchFamily="49" charset="0"/>
                <a:cs typeface="Courier New" panose="02070309020205020404" pitchFamily="49" charset="0"/>
              </a:rPr>
              <a:t> = </a:t>
            </a:r>
            <a:r>
              <a:rPr lang="en-US" altLang="ko-KR" sz="1100" dirty="0" err="1">
                <a:solidFill>
                  <a:schemeClr val="tx1"/>
                </a:solidFill>
                <a:latin typeface="Courier New" panose="02070309020205020404" pitchFamily="49" charset="0"/>
                <a:cs typeface="Courier New" panose="02070309020205020404" pitchFamily="49" charset="0"/>
              </a:rPr>
              <a:t>infoTable</a:t>
            </a:r>
            <a:r>
              <a:rPr lang="en-US" altLang="ko-KR" sz="1100" dirty="0">
                <a:solidFill>
                  <a:schemeClr val="tx1"/>
                </a:solidFill>
                <a:latin typeface="Courier New" panose="02070309020205020404" pitchFamily="49" charset="0"/>
                <a:cs typeface="Courier New" panose="02070309020205020404" pitchFamily="49" charset="0"/>
              </a:rPr>
              <a:t>, platform =  "</a:t>
            </a:r>
            <a:r>
              <a:rPr lang="en-US" altLang="ko-KR" sz="1100" dirty="0" err="1">
                <a:solidFill>
                  <a:schemeClr val="tx1"/>
                </a:solidFill>
                <a:latin typeface="Courier New" panose="02070309020205020404" pitchFamily="49" charset="0"/>
                <a:cs typeface="Courier New" panose="02070309020205020404" pitchFamily="49" charset="0"/>
              </a:rPr>
              <a:t>Visium</a:t>
            </a:r>
            <a:r>
              <a:rPr lang="en-US" altLang="ko-KR" sz="1100" dirty="0">
                <a:solidFill>
                  <a:schemeClr val="tx1"/>
                </a:solidFill>
                <a:latin typeface="Courier New" panose="02070309020205020404" pitchFamily="49" charset="0"/>
                <a:cs typeface="Courier New" panose="02070309020205020404" pitchFamily="49" charset="0"/>
              </a:rPr>
              <a:t>")</a:t>
            </a:r>
          </a:p>
          <a:p>
            <a:endParaRPr lang="en-US" altLang="ko-KR" sz="1100" dirty="0">
              <a:solidFill>
                <a:schemeClr val="tx1"/>
              </a:solidFill>
              <a:latin typeface="Arial" panose="020B0604020202020204" pitchFamily="34" charset="0"/>
              <a:cs typeface="Arial" panose="020B0604020202020204" pitchFamily="34" charset="0"/>
            </a:endParaRPr>
          </a:p>
          <a:p>
            <a:r>
              <a:rPr lang="en-US" altLang="ko-KR" sz="1100" dirty="0">
                <a:solidFill>
                  <a:schemeClr val="tx1"/>
                </a:solidFill>
                <a:latin typeface="Arial" panose="020B0604020202020204" pitchFamily="34" charset="0"/>
                <a:cs typeface="Arial" panose="020B0604020202020204" pitchFamily="34" charset="0"/>
              </a:rPr>
              <a:t># Function used to read HE images in jpeg or </a:t>
            </a:r>
            <a:r>
              <a:rPr lang="en-US" altLang="ko-KR" sz="1100" dirty="0" err="1">
                <a:solidFill>
                  <a:schemeClr val="tx1"/>
                </a:solidFill>
                <a:latin typeface="Arial" panose="020B0604020202020204" pitchFamily="34" charset="0"/>
                <a:cs typeface="Arial" panose="020B0604020202020204" pitchFamily="34" charset="0"/>
              </a:rPr>
              <a:t>png</a:t>
            </a:r>
            <a:r>
              <a:rPr lang="en-US" altLang="ko-KR" sz="1100" dirty="0">
                <a:solidFill>
                  <a:schemeClr val="tx1"/>
                </a:solidFill>
                <a:latin typeface="Arial" panose="020B0604020202020204" pitchFamily="34" charset="0"/>
                <a:cs typeface="Arial" panose="020B0604020202020204" pitchFamily="34" charset="0"/>
              </a:rPr>
              <a:t> format</a:t>
            </a:r>
          </a:p>
          <a:p>
            <a:r>
              <a:rPr lang="en-US" altLang="ko-KR" sz="1100" dirty="0" err="1">
                <a:solidFill>
                  <a:schemeClr val="tx1"/>
                </a:solidFill>
                <a:latin typeface="Courier New" panose="02070309020205020404" pitchFamily="49" charset="0"/>
                <a:cs typeface="Courier New" panose="02070309020205020404" pitchFamily="49" charset="0"/>
              </a:rPr>
              <a:t>Mouse_Brain_STutility</a:t>
            </a:r>
            <a:r>
              <a:rPr lang="en-US" altLang="ko-KR" sz="1100" dirty="0">
                <a:solidFill>
                  <a:schemeClr val="tx1"/>
                </a:solidFill>
                <a:latin typeface="Courier New" panose="02070309020205020404" pitchFamily="49" charset="0"/>
                <a:cs typeface="Courier New" panose="02070309020205020404" pitchFamily="49" charset="0"/>
              </a:rPr>
              <a:t> = </a:t>
            </a:r>
            <a:r>
              <a:rPr lang="en-US" altLang="ko-KR" sz="1100" dirty="0" err="1">
                <a:solidFill>
                  <a:schemeClr val="tx1"/>
                </a:solidFill>
                <a:latin typeface="Courier New" panose="02070309020205020404" pitchFamily="49" charset="0"/>
                <a:cs typeface="Courier New" panose="02070309020205020404" pitchFamily="49" charset="0"/>
              </a:rPr>
              <a:t>LoadImages</a:t>
            </a:r>
            <a:r>
              <a:rPr lang="en-US" altLang="ko-KR" sz="1100" dirty="0">
                <a:solidFill>
                  <a:schemeClr val="tx1"/>
                </a:solidFill>
                <a:latin typeface="Courier New" panose="02070309020205020404" pitchFamily="49" charset="0"/>
                <a:cs typeface="Courier New" panose="02070309020205020404" pitchFamily="49" charset="0"/>
              </a:rPr>
              <a:t>(</a:t>
            </a:r>
            <a:r>
              <a:rPr lang="en-US" altLang="ko-KR" sz="1100" dirty="0" err="1">
                <a:solidFill>
                  <a:schemeClr val="tx1"/>
                </a:solidFill>
                <a:latin typeface="Courier New" panose="02070309020205020404" pitchFamily="49" charset="0"/>
                <a:cs typeface="Courier New" panose="02070309020205020404" pitchFamily="49" charset="0"/>
              </a:rPr>
              <a:t>Mouse_Brain_STutility</a:t>
            </a:r>
            <a:r>
              <a:rPr lang="en-US" altLang="ko-KR" sz="1100" dirty="0">
                <a:solidFill>
                  <a:schemeClr val="tx1"/>
                </a:solidFill>
                <a:latin typeface="Courier New" panose="02070309020205020404" pitchFamily="49" charset="0"/>
                <a:cs typeface="Courier New" panose="02070309020205020404" pitchFamily="49" charset="0"/>
              </a:rPr>
              <a:t>, </a:t>
            </a:r>
          </a:p>
          <a:p>
            <a:r>
              <a:rPr lang="en-US" altLang="ko-KR" sz="1100" dirty="0">
                <a:solidFill>
                  <a:schemeClr val="tx1"/>
                </a:solidFill>
                <a:latin typeface="Courier New" panose="02070309020205020404" pitchFamily="49" charset="0"/>
                <a:cs typeface="Courier New" panose="02070309020205020404" pitchFamily="49" charset="0"/>
              </a:rPr>
              <a:t>					</a:t>
            </a:r>
            <a:r>
              <a:rPr lang="en-US" altLang="ko-KR" sz="1100" dirty="0" err="1">
                <a:solidFill>
                  <a:schemeClr val="tx1"/>
                </a:solidFill>
                <a:latin typeface="Courier New" panose="02070309020205020404" pitchFamily="49" charset="0"/>
                <a:cs typeface="Courier New" panose="02070309020205020404" pitchFamily="49" charset="0"/>
              </a:rPr>
              <a:t>time.resolve</a:t>
            </a:r>
            <a:r>
              <a:rPr lang="en-US" altLang="ko-KR" sz="1100" dirty="0">
                <a:solidFill>
                  <a:schemeClr val="tx1"/>
                </a:solidFill>
                <a:latin typeface="Courier New" panose="02070309020205020404" pitchFamily="49" charset="0"/>
                <a:cs typeface="Courier New" panose="02070309020205020404" pitchFamily="49" charset="0"/>
              </a:rPr>
              <a:t> = FALSE, verbose = TRUE)</a:t>
            </a:r>
          </a:p>
        </p:txBody>
      </p:sp>
      <p:sp>
        <p:nvSpPr>
          <p:cNvPr id="2" name="TextBox 1">
            <a:extLst>
              <a:ext uri="{FF2B5EF4-FFF2-40B4-BE49-F238E27FC236}">
                <a16:creationId xmlns:a16="http://schemas.microsoft.com/office/drawing/2014/main" id="{5E52BC0E-413E-6E49-DFA5-6A84C85B9C28}"/>
              </a:ext>
            </a:extLst>
          </p:cNvPr>
          <p:cNvSpPr txBox="1"/>
          <p:nvPr/>
        </p:nvSpPr>
        <p:spPr>
          <a:xfrm>
            <a:off x="-4605" y="6623"/>
            <a:ext cx="2414444"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Download </a:t>
            </a:r>
            <a:r>
              <a:rPr lang="en-US" sz="1300" dirty="0" err="1">
                <a:solidFill>
                  <a:srgbClr val="DDC5D0"/>
                </a:solidFill>
                <a:latin typeface="Arial" panose="020B0604020202020204" pitchFamily="34" charset="0"/>
                <a:cs typeface="Arial" panose="020B0604020202020204" pitchFamily="34" charset="0"/>
              </a:rPr>
              <a:t>spaceranger</a:t>
            </a:r>
            <a:r>
              <a:rPr lang="en-US" sz="1300" dirty="0">
                <a:solidFill>
                  <a:srgbClr val="DDC5D0"/>
                </a:solidFill>
                <a:latin typeface="Arial" panose="020B0604020202020204" pitchFamily="34" charset="0"/>
                <a:cs typeface="Arial" panose="020B0604020202020204" pitchFamily="34" charset="0"/>
              </a:rPr>
              <a:t> output</a:t>
            </a:r>
            <a:endParaRPr lang="en-KR" sz="1300" dirty="0">
              <a:solidFill>
                <a:srgbClr val="DDC5D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40E5F61-D752-0C64-E379-860D2F97D1F1}"/>
              </a:ext>
            </a:extLst>
          </p:cNvPr>
          <p:cNvSpPr txBox="1"/>
          <p:nvPr/>
        </p:nvSpPr>
        <p:spPr>
          <a:xfrm>
            <a:off x="3632948" y="2936"/>
            <a:ext cx="2209707" cy="292388"/>
          </a:xfrm>
          <a:prstGeom prst="rect">
            <a:avLst/>
          </a:prstGeom>
          <a:noFill/>
        </p:spPr>
        <p:txBody>
          <a:bodyPr wrap="none" rtlCol="0">
            <a:spAutoFit/>
          </a:bodyPr>
          <a:lstStyle/>
          <a:p>
            <a:r>
              <a:rPr lang="en-US" sz="1300" b="1" dirty="0">
                <a:solidFill>
                  <a:srgbClr val="CBA5B6"/>
                </a:solidFill>
                <a:latin typeface="Arial" panose="020B0604020202020204" pitchFamily="34" charset="0"/>
                <a:cs typeface="Arial" panose="020B0604020202020204" pitchFamily="34" charset="0"/>
              </a:rPr>
              <a:t>Construct </a:t>
            </a:r>
            <a:r>
              <a:rPr lang="en-US" sz="1300" b="1" dirty="0" err="1">
                <a:solidFill>
                  <a:srgbClr val="CBA5B6"/>
                </a:solidFill>
                <a:latin typeface="Arial" panose="020B0604020202020204" pitchFamily="34" charset="0"/>
                <a:cs typeface="Arial" panose="020B0604020202020204" pitchFamily="34" charset="0"/>
              </a:rPr>
              <a:t>STutility</a:t>
            </a:r>
            <a:r>
              <a:rPr lang="en-US" sz="1300" b="1" dirty="0">
                <a:solidFill>
                  <a:srgbClr val="CBA5B6"/>
                </a:solidFill>
                <a:latin typeface="Arial" panose="020B0604020202020204" pitchFamily="34" charset="0"/>
                <a:cs typeface="Arial" panose="020B0604020202020204" pitchFamily="34" charset="0"/>
              </a:rPr>
              <a:t> object</a:t>
            </a:r>
            <a:endParaRPr lang="en-KR" sz="1300" b="1" dirty="0">
              <a:solidFill>
                <a:srgbClr val="CBA5B6"/>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8996BC1-D656-6A78-C4BC-785484E627F5}"/>
              </a:ext>
            </a:extLst>
          </p:cNvPr>
          <p:cNvSpPr txBox="1"/>
          <p:nvPr/>
        </p:nvSpPr>
        <p:spPr>
          <a:xfrm>
            <a:off x="6823258" y="-5252"/>
            <a:ext cx="2310248" cy="292388"/>
          </a:xfrm>
          <a:prstGeom prst="rect">
            <a:avLst/>
          </a:prstGeom>
          <a:noFill/>
        </p:spPr>
        <p:txBody>
          <a:bodyPr wrap="none" rtlCol="0">
            <a:spAutoFit/>
          </a:bodyPr>
          <a:lstStyle/>
          <a:p>
            <a:r>
              <a:rPr lang="en-US" sz="1300" dirty="0">
                <a:solidFill>
                  <a:schemeClr val="bg1"/>
                </a:solidFill>
                <a:latin typeface="Arial" panose="020B0604020202020204" pitchFamily="34" charset="0"/>
                <a:cs typeface="Arial" panose="020B0604020202020204" pitchFamily="34" charset="0"/>
              </a:rPr>
              <a:t>Blended Spatial Feature Plot</a:t>
            </a:r>
            <a:endParaRPr lang="en-KR" sz="1300" dirty="0">
              <a:solidFill>
                <a:schemeClr val="bg1"/>
              </a:solidFill>
              <a:latin typeface="Arial" panose="020B0604020202020204" pitchFamily="34" charset="0"/>
              <a:cs typeface="Arial" panose="020B0604020202020204" pitchFamily="34" charset="0"/>
            </a:endParaRPr>
          </a:p>
        </p:txBody>
      </p:sp>
      <p:cxnSp>
        <p:nvCxnSpPr>
          <p:cNvPr id="16" name="Straight Connector 17">
            <a:extLst>
              <a:ext uri="{FF2B5EF4-FFF2-40B4-BE49-F238E27FC236}">
                <a16:creationId xmlns:a16="http://schemas.microsoft.com/office/drawing/2014/main" id="{010B6E0A-7E88-9406-3FC5-9553D1332576}"/>
              </a:ext>
            </a:extLst>
          </p:cNvPr>
          <p:cNvCxnSpPr>
            <a:cxnSpLocks/>
            <a:stCxn id="2" idx="3"/>
            <a:endCxn id="3" idx="1"/>
          </p:cNvCxnSpPr>
          <p:nvPr/>
        </p:nvCxnSpPr>
        <p:spPr>
          <a:xfrm flipV="1">
            <a:off x="2409839" y="149130"/>
            <a:ext cx="1223109" cy="368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22">
            <a:extLst>
              <a:ext uri="{FF2B5EF4-FFF2-40B4-BE49-F238E27FC236}">
                <a16:creationId xmlns:a16="http://schemas.microsoft.com/office/drawing/2014/main" id="{C7E1FC97-4607-243A-AA22-6903D8F75FB6}"/>
              </a:ext>
            </a:extLst>
          </p:cNvPr>
          <p:cNvCxnSpPr>
            <a:cxnSpLocks/>
            <a:stCxn id="3" idx="3"/>
            <a:endCxn id="15" idx="1"/>
          </p:cNvCxnSpPr>
          <p:nvPr/>
        </p:nvCxnSpPr>
        <p:spPr>
          <a:xfrm flipV="1">
            <a:off x="5842655" y="140942"/>
            <a:ext cx="980603" cy="8188"/>
          </a:xfrm>
          <a:prstGeom prst="line">
            <a:avLst/>
          </a:prstGeom>
          <a:ln w="38100">
            <a:solidFill>
              <a:srgbClr val="DDC5D0"/>
            </a:solidFill>
            <a:prstDash val="sysDot"/>
          </a:ln>
        </p:spPr>
        <p:style>
          <a:lnRef idx="1">
            <a:schemeClr val="accent1"/>
          </a:lnRef>
          <a:fillRef idx="0">
            <a:schemeClr val="accent1"/>
          </a:fillRef>
          <a:effectRef idx="0">
            <a:schemeClr val="accent1"/>
          </a:effectRef>
          <a:fontRef idx="minor">
            <a:schemeClr val="tx1"/>
          </a:fontRef>
        </p:style>
      </p:cxnSp>
      <p:sp>
        <p:nvSpPr>
          <p:cNvPr id="11" name="제목 12">
            <a:extLst>
              <a:ext uri="{FF2B5EF4-FFF2-40B4-BE49-F238E27FC236}">
                <a16:creationId xmlns:a16="http://schemas.microsoft.com/office/drawing/2014/main" id="{6CFD0A0F-0BB3-D27A-923F-FC6BDE279847}"/>
              </a:ext>
            </a:extLst>
          </p:cNvPr>
          <p:cNvSpPr txBox="1">
            <a:spLocks/>
          </p:cNvSpPr>
          <p:nvPr/>
        </p:nvSpPr>
        <p:spPr>
          <a:xfrm>
            <a:off x="266700" y="602436"/>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Construct </a:t>
            </a:r>
            <a:r>
              <a:rPr lang="en-US" altLang="ko-KR" sz="2500" b="1" dirty="0" err="1">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STutility</a:t>
            </a:r>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object</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7987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제목 12">
            <a:extLst>
              <a:ext uri="{FF2B5EF4-FFF2-40B4-BE49-F238E27FC236}">
                <a16:creationId xmlns:a16="http://schemas.microsoft.com/office/drawing/2014/main" id="{7169B3A3-7F8B-30AF-4744-0ED2F961C112}"/>
              </a:ext>
            </a:extLst>
          </p:cNvPr>
          <p:cNvSpPr txBox="1">
            <a:spLocks/>
          </p:cNvSpPr>
          <p:nvPr/>
        </p:nvSpPr>
        <p:spPr>
          <a:xfrm>
            <a:off x="741045" y="869032"/>
            <a:ext cx="8248576"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500" b="1" dirty="0">
              <a:solidFill>
                <a:srgbClr val="C85059"/>
              </a:solidFill>
              <a:effectLst>
                <a:outerShdw blurRad="38100" dist="38100" dir="2700000" algn="tl">
                  <a:srgbClr val="000000">
                    <a:alpha val="43137"/>
                  </a:srgbClr>
                </a:outerShdw>
              </a:effectLst>
            </a:endParaRPr>
          </a:p>
        </p:txBody>
      </p:sp>
      <p:sp>
        <p:nvSpPr>
          <p:cNvPr id="15" name="직사각형 5">
            <a:extLst>
              <a:ext uri="{FF2B5EF4-FFF2-40B4-BE49-F238E27FC236}">
                <a16:creationId xmlns:a16="http://schemas.microsoft.com/office/drawing/2014/main" id="{A3A6CA12-B56E-1350-F0C0-3D2B204DAC72}"/>
              </a:ext>
            </a:extLst>
          </p:cNvPr>
          <p:cNvSpPr/>
          <p:nvPr/>
        </p:nvSpPr>
        <p:spPr>
          <a:xfrm>
            <a:off x="276428" y="1189208"/>
            <a:ext cx="7977188" cy="1467931"/>
          </a:xfrm>
          <a:prstGeom prst="rect">
            <a:avLst/>
          </a:prstGeom>
          <a:solidFill>
            <a:srgbClr val="DCD5E2">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100" dirty="0" err="1">
                <a:solidFill>
                  <a:schemeClr val="tx1"/>
                </a:solidFill>
                <a:latin typeface="Courier New" panose="02070309020205020404" pitchFamily="49" charset="0"/>
                <a:cs typeface="Courier New" panose="02070309020205020404" pitchFamily="49" charset="0"/>
              </a:rPr>
              <a:t>plot_grid</a:t>
            </a:r>
            <a:r>
              <a:rPr lang="en-US" altLang="ko-KR" sz="1100" dirty="0">
                <a:solidFill>
                  <a:schemeClr val="tx1"/>
                </a:solidFill>
                <a:latin typeface="Courier New" panose="02070309020205020404" pitchFamily="49" charset="0"/>
                <a:cs typeface="Courier New" panose="02070309020205020404" pitchFamily="49" charset="0"/>
              </a:rPr>
              <a:t>(</a:t>
            </a:r>
          </a:p>
          <a:p>
            <a:r>
              <a:rPr lang="en-US" altLang="ko-KR" sz="1100" dirty="0">
                <a:solidFill>
                  <a:schemeClr val="tx1"/>
                </a:solidFill>
                <a:latin typeface="Courier New" panose="02070309020205020404" pitchFamily="49" charset="0"/>
                <a:cs typeface="Courier New" panose="02070309020205020404" pitchFamily="49" charset="0"/>
              </a:rPr>
              <a:t>  </a:t>
            </a:r>
            <a:r>
              <a:rPr lang="en-US" altLang="ko-KR" sz="1100" dirty="0" err="1">
                <a:solidFill>
                  <a:schemeClr val="tx1"/>
                </a:solidFill>
                <a:latin typeface="Courier New" panose="02070309020205020404" pitchFamily="49" charset="0"/>
                <a:cs typeface="Courier New" panose="02070309020205020404" pitchFamily="49" charset="0"/>
              </a:rPr>
              <a:t>ST.FeaturePlot</a:t>
            </a:r>
            <a:r>
              <a:rPr lang="en-US" altLang="ko-KR" sz="1100" dirty="0">
                <a:solidFill>
                  <a:schemeClr val="tx1"/>
                </a:solidFill>
                <a:latin typeface="Courier New" panose="02070309020205020404" pitchFamily="49" charset="0"/>
                <a:cs typeface="Courier New" panose="02070309020205020404" pitchFamily="49" charset="0"/>
              </a:rPr>
              <a:t>(</a:t>
            </a:r>
            <a:r>
              <a:rPr lang="en-US" altLang="ko-KR" sz="1100" dirty="0" err="1">
                <a:solidFill>
                  <a:schemeClr val="tx1"/>
                </a:solidFill>
                <a:latin typeface="Courier New" panose="02070309020205020404" pitchFamily="49" charset="0"/>
                <a:cs typeface="Courier New" panose="02070309020205020404" pitchFamily="49" charset="0"/>
              </a:rPr>
              <a:t>Mouse_Brain_STutility</a:t>
            </a:r>
            <a:r>
              <a:rPr lang="en-US" altLang="ko-KR" sz="1100" dirty="0">
                <a:solidFill>
                  <a:schemeClr val="tx1"/>
                </a:solidFill>
                <a:latin typeface="Courier New" panose="02070309020205020404" pitchFamily="49" charset="0"/>
                <a:cs typeface="Courier New" panose="02070309020205020404" pitchFamily="49" charset="0"/>
              </a:rPr>
              <a:t>, features = c("</a:t>
            </a:r>
            <a:r>
              <a:rPr lang="en-US" altLang="ko-KR" sz="1100" dirty="0" err="1">
                <a:solidFill>
                  <a:schemeClr val="tx1"/>
                </a:solidFill>
                <a:latin typeface="Courier New" panose="02070309020205020404" pitchFamily="49" charset="0"/>
                <a:cs typeface="Courier New" panose="02070309020205020404" pitchFamily="49" charset="0"/>
              </a:rPr>
              <a:t>Psap</a:t>
            </a:r>
            <a:r>
              <a:rPr lang="en-US" altLang="ko-KR" sz="1100" dirty="0">
                <a:solidFill>
                  <a:schemeClr val="tx1"/>
                </a:solidFill>
                <a:latin typeface="Courier New" panose="02070309020205020404" pitchFamily="49" charset="0"/>
                <a:cs typeface="Courier New" panose="02070309020205020404" pitchFamily="49" charset="0"/>
              </a:rPr>
              <a:t>"), cols=c("</a:t>
            </a:r>
            <a:r>
              <a:rPr lang="en-US" altLang="ko-KR" sz="1100" dirty="0" err="1">
                <a:solidFill>
                  <a:schemeClr val="tx1"/>
                </a:solidFill>
                <a:latin typeface="Courier New" panose="02070309020205020404" pitchFamily="49" charset="0"/>
                <a:cs typeface="Courier New" panose="02070309020205020404" pitchFamily="49" charset="0"/>
              </a:rPr>
              <a:t>white","green</a:t>
            </a:r>
            <a:r>
              <a:rPr lang="en-US" altLang="ko-KR" sz="1100" dirty="0">
                <a:solidFill>
                  <a:schemeClr val="tx1"/>
                </a:solidFill>
                <a:latin typeface="Courier New" panose="02070309020205020404" pitchFamily="49" charset="0"/>
                <a:cs typeface="Courier New" panose="02070309020205020404" pitchFamily="49" charset="0"/>
              </a:rPr>
              <a:t>")),</a:t>
            </a:r>
          </a:p>
          <a:p>
            <a:r>
              <a:rPr lang="en-US" altLang="ko-KR" sz="1100" dirty="0">
                <a:solidFill>
                  <a:schemeClr val="tx1"/>
                </a:solidFill>
                <a:latin typeface="Courier New" panose="02070309020205020404" pitchFamily="49" charset="0"/>
                <a:cs typeface="Courier New" panose="02070309020205020404" pitchFamily="49" charset="0"/>
              </a:rPr>
              <a:t>  </a:t>
            </a:r>
            <a:r>
              <a:rPr lang="en-US" altLang="ko-KR" sz="1100" dirty="0" err="1">
                <a:solidFill>
                  <a:schemeClr val="tx1"/>
                </a:solidFill>
                <a:latin typeface="Courier New" panose="02070309020205020404" pitchFamily="49" charset="0"/>
                <a:cs typeface="Courier New" panose="02070309020205020404" pitchFamily="49" charset="0"/>
              </a:rPr>
              <a:t>ST.FeaturePlot</a:t>
            </a:r>
            <a:r>
              <a:rPr lang="en-US" altLang="ko-KR" sz="1100" dirty="0">
                <a:solidFill>
                  <a:schemeClr val="tx1"/>
                </a:solidFill>
                <a:latin typeface="Courier New" panose="02070309020205020404" pitchFamily="49" charset="0"/>
                <a:cs typeface="Courier New" panose="02070309020205020404" pitchFamily="49" charset="0"/>
              </a:rPr>
              <a:t>(</a:t>
            </a:r>
            <a:r>
              <a:rPr lang="en-US" altLang="ko-KR" sz="1100" dirty="0" err="1">
                <a:solidFill>
                  <a:schemeClr val="tx1"/>
                </a:solidFill>
                <a:latin typeface="Courier New" panose="02070309020205020404" pitchFamily="49" charset="0"/>
                <a:cs typeface="Courier New" panose="02070309020205020404" pitchFamily="49" charset="0"/>
              </a:rPr>
              <a:t>Mouse_Brain_STutility</a:t>
            </a:r>
            <a:r>
              <a:rPr lang="en-US" altLang="ko-KR" sz="1100" dirty="0">
                <a:solidFill>
                  <a:schemeClr val="tx1"/>
                </a:solidFill>
                <a:latin typeface="Courier New" panose="02070309020205020404" pitchFamily="49" charset="0"/>
                <a:cs typeface="Courier New" panose="02070309020205020404" pitchFamily="49" charset="0"/>
              </a:rPr>
              <a:t>, features = c("Gpr37l1"), cols=c("</a:t>
            </a:r>
            <a:r>
              <a:rPr lang="en-US" altLang="ko-KR" sz="1100" dirty="0" err="1">
                <a:solidFill>
                  <a:schemeClr val="tx1"/>
                </a:solidFill>
                <a:latin typeface="Courier New" panose="02070309020205020404" pitchFamily="49" charset="0"/>
                <a:cs typeface="Courier New" panose="02070309020205020404" pitchFamily="49" charset="0"/>
              </a:rPr>
              <a:t>white","red</a:t>
            </a:r>
            <a:r>
              <a:rPr lang="en-US" altLang="ko-KR" sz="1100" dirty="0">
                <a:solidFill>
                  <a:schemeClr val="tx1"/>
                </a:solidFill>
                <a:latin typeface="Courier New" panose="02070309020205020404" pitchFamily="49" charset="0"/>
                <a:cs typeface="Courier New" panose="02070309020205020404" pitchFamily="49" charset="0"/>
              </a:rPr>
              <a:t>")),</a:t>
            </a:r>
          </a:p>
          <a:p>
            <a:r>
              <a:rPr lang="en-US" altLang="ko-KR" sz="1100" dirty="0">
                <a:solidFill>
                  <a:schemeClr val="tx1"/>
                </a:solidFill>
                <a:latin typeface="Courier New" panose="02070309020205020404" pitchFamily="49" charset="0"/>
                <a:cs typeface="Courier New" panose="02070309020205020404" pitchFamily="49" charset="0"/>
              </a:rPr>
              <a:t>  </a:t>
            </a:r>
            <a:r>
              <a:rPr lang="en-US" altLang="ko-KR" sz="1100" dirty="0" err="1">
                <a:solidFill>
                  <a:schemeClr val="tx1"/>
                </a:solidFill>
                <a:latin typeface="Courier New" panose="02070309020205020404" pitchFamily="49" charset="0"/>
                <a:cs typeface="Courier New" panose="02070309020205020404" pitchFamily="49" charset="0"/>
              </a:rPr>
              <a:t>ST.FeaturePlot</a:t>
            </a:r>
            <a:r>
              <a:rPr lang="en-US" altLang="ko-KR" sz="1100" dirty="0">
                <a:solidFill>
                  <a:schemeClr val="tx1"/>
                </a:solidFill>
                <a:latin typeface="Courier New" panose="02070309020205020404" pitchFamily="49" charset="0"/>
                <a:cs typeface="Courier New" panose="02070309020205020404" pitchFamily="49" charset="0"/>
              </a:rPr>
              <a:t>(</a:t>
            </a:r>
            <a:r>
              <a:rPr lang="en-US" altLang="ko-KR" sz="1100" dirty="0" err="1">
                <a:solidFill>
                  <a:schemeClr val="tx1"/>
                </a:solidFill>
                <a:latin typeface="Courier New" panose="02070309020205020404" pitchFamily="49" charset="0"/>
                <a:cs typeface="Courier New" panose="02070309020205020404" pitchFamily="49" charset="0"/>
              </a:rPr>
              <a:t>Mouse_Brain_STutility</a:t>
            </a:r>
            <a:r>
              <a:rPr lang="en-US" altLang="ko-KR" sz="1100" dirty="0">
                <a:solidFill>
                  <a:schemeClr val="tx1"/>
                </a:solidFill>
                <a:latin typeface="Courier New" panose="02070309020205020404" pitchFamily="49" charset="0"/>
                <a:cs typeface="Courier New" panose="02070309020205020404" pitchFamily="49" charset="0"/>
              </a:rPr>
              <a:t>, features = c("Psap","Gpr37l1"), blend=</a:t>
            </a:r>
            <a:r>
              <a:rPr lang="en-US" altLang="ko-KR" sz="1100" dirty="0" err="1">
                <a:solidFill>
                  <a:schemeClr val="tx1"/>
                </a:solidFill>
                <a:latin typeface="Courier New" panose="02070309020205020404" pitchFamily="49" charset="0"/>
                <a:cs typeface="Courier New" panose="02070309020205020404" pitchFamily="49" charset="0"/>
              </a:rPr>
              <a:t>TRUE,channels.use</a:t>
            </a:r>
            <a:r>
              <a:rPr lang="en-US" altLang="ko-KR" sz="1100" dirty="0">
                <a:solidFill>
                  <a:schemeClr val="tx1"/>
                </a:solidFill>
                <a:latin typeface="Courier New" panose="02070309020205020404" pitchFamily="49" charset="0"/>
                <a:cs typeface="Courier New" panose="02070309020205020404" pitchFamily="49" charset="0"/>
              </a:rPr>
              <a:t>=c("</a:t>
            </a:r>
            <a:r>
              <a:rPr lang="en-US" altLang="ko-KR" sz="1100" dirty="0" err="1">
                <a:solidFill>
                  <a:schemeClr val="tx1"/>
                </a:solidFill>
                <a:latin typeface="Courier New" panose="02070309020205020404" pitchFamily="49" charset="0"/>
                <a:cs typeface="Courier New" panose="02070309020205020404" pitchFamily="49" charset="0"/>
              </a:rPr>
              <a:t>green","red</a:t>
            </a:r>
            <a:r>
              <a:rPr lang="en-US" altLang="ko-KR" sz="1100" dirty="0">
                <a:solidFill>
                  <a:schemeClr val="tx1"/>
                </a:solidFill>
                <a:latin typeface="Courier New" panose="02070309020205020404" pitchFamily="49" charset="0"/>
                <a:cs typeface="Courier New" panose="02070309020205020404" pitchFamily="49" charset="0"/>
              </a:rPr>
              <a:t>")), </a:t>
            </a:r>
            <a:r>
              <a:rPr lang="en-US" altLang="ko-KR" sz="1100" dirty="0" err="1">
                <a:solidFill>
                  <a:schemeClr val="tx1"/>
                </a:solidFill>
                <a:latin typeface="Courier New" panose="02070309020205020404" pitchFamily="49" charset="0"/>
                <a:cs typeface="Courier New" panose="02070309020205020404" pitchFamily="49" charset="0"/>
              </a:rPr>
              <a:t>ncol</a:t>
            </a:r>
            <a:r>
              <a:rPr lang="en-US" altLang="ko-KR" sz="1100" dirty="0">
                <a:solidFill>
                  <a:schemeClr val="tx1"/>
                </a:solidFill>
                <a:latin typeface="Courier New" panose="02070309020205020404" pitchFamily="49" charset="0"/>
                <a:cs typeface="Courier New" panose="02070309020205020404" pitchFamily="49" charset="0"/>
              </a:rPr>
              <a:t>=3)</a:t>
            </a:r>
          </a:p>
          <a:p>
            <a:endParaRPr lang="en-US" altLang="ko-KR" sz="1100" dirty="0">
              <a:solidFill>
                <a:schemeClr val="tx1"/>
              </a:solidFill>
              <a:latin typeface="Courier New" panose="02070309020205020404" pitchFamily="49" charset="0"/>
              <a:cs typeface="Courier New" panose="02070309020205020404" pitchFamily="49" charset="0"/>
            </a:endParaRPr>
          </a:p>
          <a:p>
            <a:r>
              <a:rPr lang="en-US" altLang="ko-KR" sz="1100" dirty="0" err="1">
                <a:solidFill>
                  <a:schemeClr val="tx1"/>
                </a:solidFill>
                <a:latin typeface="Courier New" panose="02070309020205020404" pitchFamily="49" charset="0"/>
                <a:cs typeface="Courier New" panose="02070309020205020404" pitchFamily="49" charset="0"/>
              </a:rPr>
              <a:t>saveRDS</a:t>
            </a:r>
            <a:r>
              <a:rPr lang="en-US" altLang="ko-KR" sz="1100" dirty="0">
                <a:solidFill>
                  <a:schemeClr val="tx1"/>
                </a:solidFill>
                <a:latin typeface="Courier New" panose="02070309020205020404" pitchFamily="49" charset="0"/>
                <a:cs typeface="Courier New" panose="02070309020205020404" pitchFamily="49" charset="0"/>
              </a:rPr>
              <a:t>(</a:t>
            </a:r>
            <a:r>
              <a:rPr lang="en-US" altLang="ko-KR" sz="1100" dirty="0" err="1">
                <a:solidFill>
                  <a:schemeClr val="tx1"/>
                </a:solidFill>
                <a:latin typeface="Courier New" panose="02070309020205020404" pitchFamily="49" charset="0"/>
                <a:cs typeface="Courier New" panose="02070309020205020404" pitchFamily="49" charset="0"/>
              </a:rPr>
              <a:t>Mouse_Brain_STutility</a:t>
            </a:r>
            <a:r>
              <a:rPr lang="en-US" altLang="ko-KR" sz="1100" dirty="0">
                <a:solidFill>
                  <a:schemeClr val="tx1"/>
                </a:solidFill>
                <a:latin typeface="Courier New" panose="02070309020205020404" pitchFamily="49" charset="0"/>
                <a:cs typeface="Courier New" panose="02070309020205020404" pitchFamily="49" charset="0"/>
              </a:rPr>
              <a:t>, "./</a:t>
            </a:r>
            <a:r>
              <a:rPr lang="en-US" altLang="ko-KR" sz="1100" dirty="0" err="1">
                <a:solidFill>
                  <a:schemeClr val="tx1"/>
                </a:solidFill>
                <a:latin typeface="Courier New" panose="02070309020205020404" pitchFamily="49" charset="0"/>
                <a:cs typeface="Courier New" panose="02070309020205020404" pitchFamily="49" charset="0"/>
              </a:rPr>
              <a:t>BIML_visium_cortex_stutility.rds</a:t>
            </a:r>
            <a:r>
              <a:rPr lang="en-US" altLang="ko-KR" sz="1100" dirty="0">
                <a:solidFill>
                  <a:schemeClr val="tx1"/>
                </a:solidFill>
                <a:latin typeface="Courier New" panose="02070309020205020404" pitchFamily="49" charset="0"/>
                <a:cs typeface="Courier New" panose="02070309020205020404" pitchFamily="49" charset="0"/>
              </a:rPr>
              <a:t>")</a:t>
            </a:r>
          </a:p>
        </p:txBody>
      </p:sp>
      <p:sp>
        <p:nvSpPr>
          <p:cNvPr id="16" name="제목 12">
            <a:extLst>
              <a:ext uri="{FF2B5EF4-FFF2-40B4-BE49-F238E27FC236}">
                <a16:creationId xmlns:a16="http://schemas.microsoft.com/office/drawing/2014/main" id="{8E4BB5C5-9C63-6AFC-2866-BEB57FFF5AF5}"/>
              </a:ext>
            </a:extLst>
          </p:cNvPr>
          <p:cNvSpPr txBox="1">
            <a:spLocks/>
          </p:cNvSpPr>
          <p:nvPr/>
        </p:nvSpPr>
        <p:spPr>
          <a:xfrm>
            <a:off x="741045" y="3452113"/>
            <a:ext cx="7661910"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500" b="1" dirty="0">
              <a:solidFill>
                <a:srgbClr val="C85059"/>
              </a:solidFill>
              <a:effectLst>
                <a:outerShdw blurRad="38100" dist="38100" dir="2700000" algn="tl">
                  <a:srgbClr val="000000">
                    <a:alpha val="43137"/>
                  </a:srgbClr>
                </a:outerShdw>
              </a:effectLst>
            </a:endParaRPr>
          </a:p>
        </p:txBody>
      </p:sp>
      <p:sp>
        <p:nvSpPr>
          <p:cNvPr id="18" name="TextBox 17">
            <a:extLst>
              <a:ext uri="{FF2B5EF4-FFF2-40B4-BE49-F238E27FC236}">
                <a16:creationId xmlns:a16="http://schemas.microsoft.com/office/drawing/2014/main" id="{E8B8A5D8-DA4D-6DC4-5D8B-1828D912C765}"/>
              </a:ext>
            </a:extLst>
          </p:cNvPr>
          <p:cNvSpPr txBox="1"/>
          <p:nvPr/>
        </p:nvSpPr>
        <p:spPr>
          <a:xfrm>
            <a:off x="-4605" y="6623"/>
            <a:ext cx="2414444"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Download </a:t>
            </a:r>
            <a:r>
              <a:rPr lang="en-US" sz="1300" dirty="0" err="1">
                <a:solidFill>
                  <a:srgbClr val="DDC5D0"/>
                </a:solidFill>
                <a:latin typeface="Arial" panose="020B0604020202020204" pitchFamily="34" charset="0"/>
                <a:cs typeface="Arial" panose="020B0604020202020204" pitchFamily="34" charset="0"/>
              </a:rPr>
              <a:t>spaceranger</a:t>
            </a:r>
            <a:r>
              <a:rPr lang="en-US" sz="1300" dirty="0">
                <a:solidFill>
                  <a:srgbClr val="DDC5D0"/>
                </a:solidFill>
                <a:latin typeface="Arial" panose="020B0604020202020204" pitchFamily="34" charset="0"/>
                <a:cs typeface="Arial" panose="020B0604020202020204" pitchFamily="34" charset="0"/>
              </a:rPr>
              <a:t> output</a:t>
            </a:r>
            <a:endParaRPr lang="en-KR" sz="1300" dirty="0">
              <a:solidFill>
                <a:srgbClr val="DDC5D0"/>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2FC0F64-A7CA-45DE-26B3-F7E7C4BE5ADE}"/>
              </a:ext>
            </a:extLst>
          </p:cNvPr>
          <p:cNvSpPr txBox="1"/>
          <p:nvPr/>
        </p:nvSpPr>
        <p:spPr>
          <a:xfrm>
            <a:off x="3632948" y="7860"/>
            <a:ext cx="2025170" cy="292388"/>
          </a:xfrm>
          <a:prstGeom prst="rect">
            <a:avLst/>
          </a:prstGeom>
          <a:noFill/>
        </p:spPr>
        <p:txBody>
          <a:bodyPr wrap="none" rtlCol="0">
            <a:spAutoFit/>
          </a:bodyPr>
          <a:lstStyle/>
          <a:p>
            <a:r>
              <a:rPr lang="en-US" sz="1300" dirty="0">
                <a:solidFill>
                  <a:srgbClr val="DDC5D0"/>
                </a:solidFill>
                <a:latin typeface="Arial" panose="020B0604020202020204" pitchFamily="34" charset="0"/>
                <a:cs typeface="Arial" panose="020B0604020202020204" pitchFamily="34" charset="0"/>
              </a:rPr>
              <a:t>Construct </a:t>
            </a:r>
            <a:r>
              <a:rPr lang="en-US" sz="1300" dirty="0" err="1">
                <a:solidFill>
                  <a:srgbClr val="DDC5D0"/>
                </a:solidFill>
                <a:latin typeface="Arial" panose="020B0604020202020204" pitchFamily="34" charset="0"/>
                <a:cs typeface="Arial" panose="020B0604020202020204" pitchFamily="34" charset="0"/>
              </a:rPr>
              <a:t>STutility</a:t>
            </a:r>
            <a:r>
              <a:rPr lang="en-US" sz="1300" dirty="0">
                <a:solidFill>
                  <a:srgbClr val="DDC5D0"/>
                </a:solidFill>
                <a:latin typeface="Arial" panose="020B0604020202020204" pitchFamily="34" charset="0"/>
                <a:cs typeface="Arial" panose="020B0604020202020204" pitchFamily="34" charset="0"/>
              </a:rPr>
              <a:t> object</a:t>
            </a:r>
            <a:endParaRPr lang="en-KR" sz="1300" dirty="0">
              <a:solidFill>
                <a:srgbClr val="DDC5D0"/>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AF0B8A1-C255-77FB-79A8-E54BBF26477C}"/>
              </a:ext>
            </a:extLst>
          </p:cNvPr>
          <p:cNvSpPr txBox="1"/>
          <p:nvPr/>
        </p:nvSpPr>
        <p:spPr>
          <a:xfrm>
            <a:off x="6680755" y="-5252"/>
            <a:ext cx="2452916" cy="292388"/>
          </a:xfrm>
          <a:prstGeom prst="rect">
            <a:avLst/>
          </a:prstGeom>
          <a:noFill/>
        </p:spPr>
        <p:txBody>
          <a:bodyPr wrap="none" rtlCol="0">
            <a:spAutoFit/>
          </a:bodyPr>
          <a:lstStyle/>
          <a:p>
            <a:r>
              <a:rPr lang="en-US" sz="1300" b="1" dirty="0">
                <a:solidFill>
                  <a:schemeClr val="bg1"/>
                </a:solidFill>
                <a:latin typeface="Arial" panose="020B0604020202020204" pitchFamily="34" charset="0"/>
                <a:cs typeface="Arial" panose="020B0604020202020204" pitchFamily="34" charset="0"/>
              </a:rPr>
              <a:t>Blended Spatial Feature Plot</a:t>
            </a:r>
            <a:endParaRPr lang="en-KR" sz="1300" b="1" dirty="0">
              <a:solidFill>
                <a:schemeClr val="bg1"/>
              </a:solidFill>
              <a:latin typeface="Arial" panose="020B0604020202020204" pitchFamily="34" charset="0"/>
              <a:cs typeface="Arial" panose="020B0604020202020204" pitchFamily="34" charset="0"/>
            </a:endParaRPr>
          </a:p>
        </p:txBody>
      </p:sp>
      <p:cxnSp>
        <p:nvCxnSpPr>
          <p:cNvPr id="21" name="Straight Connector 17">
            <a:extLst>
              <a:ext uri="{FF2B5EF4-FFF2-40B4-BE49-F238E27FC236}">
                <a16:creationId xmlns:a16="http://schemas.microsoft.com/office/drawing/2014/main" id="{9ADF2075-8569-CA02-7EF9-1B3B151469C2}"/>
              </a:ext>
            </a:extLst>
          </p:cNvPr>
          <p:cNvCxnSpPr>
            <a:cxnSpLocks/>
            <a:stCxn id="18" idx="3"/>
            <a:endCxn id="19" idx="1"/>
          </p:cNvCxnSpPr>
          <p:nvPr/>
        </p:nvCxnSpPr>
        <p:spPr>
          <a:xfrm>
            <a:off x="2409839" y="152817"/>
            <a:ext cx="1223109" cy="1237"/>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2">
            <a:extLst>
              <a:ext uri="{FF2B5EF4-FFF2-40B4-BE49-F238E27FC236}">
                <a16:creationId xmlns:a16="http://schemas.microsoft.com/office/drawing/2014/main" id="{99E6112A-A636-234F-9B5E-3653F6A171BC}"/>
              </a:ext>
            </a:extLst>
          </p:cNvPr>
          <p:cNvCxnSpPr>
            <a:cxnSpLocks/>
            <a:stCxn id="19" idx="3"/>
            <a:endCxn id="20" idx="1"/>
          </p:cNvCxnSpPr>
          <p:nvPr/>
        </p:nvCxnSpPr>
        <p:spPr>
          <a:xfrm flipV="1">
            <a:off x="5658118" y="140942"/>
            <a:ext cx="1022637" cy="13112"/>
          </a:xfrm>
          <a:prstGeom prst="line">
            <a:avLst/>
          </a:prstGeom>
          <a:ln w="38100">
            <a:solidFill>
              <a:srgbClr val="DDC5D0"/>
            </a:solidFill>
            <a:prstDash val="solid"/>
          </a:ln>
        </p:spPr>
        <p:style>
          <a:lnRef idx="1">
            <a:schemeClr val="accent1"/>
          </a:lnRef>
          <a:fillRef idx="0">
            <a:schemeClr val="accent1"/>
          </a:fillRef>
          <a:effectRef idx="0">
            <a:schemeClr val="accent1"/>
          </a:effectRef>
          <a:fontRef idx="minor">
            <a:schemeClr val="tx1"/>
          </a:fontRef>
        </p:style>
      </p:cxnSp>
      <p:sp>
        <p:nvSpPr>
          <p:cNvPr id="2" name="제목 12">
            <a:extLst>
              <a:ext uri="{FF2B5EF4-FFF2-40B4-BE49-F238E27FC236}">
                <a16:creationId xmlns:a16="http://schemas.microsoft.com/office/drawing/2014/main" id="{D3C07711-B5F0-8A29-0539-4C53C7120EF2}"/>
              </a:ext>
            </a:extLst>
          </p:cNvPr>
          <p:cNvSpPr>
            <a:spLocks noGrp="1"/>
          </p:cNvSpPr>
          <p:nvPr>
            <p:ph type="title"/>
          </p:nvPr>
        </p:nvSpPr>
        <p:spPr>
          <a:xfrm>
            <a:off x="280722" y="585638"/>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Ligand and Receptor Feature Plot</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6AC757B-FFA6-CD74-DB4B-6ED224E335DE}"/>
              </a:ext>
            </a:extLst>
          </p:cNvPr>
          <p:cNvPicPr>
            <a:picLocks noChangeAspect="1"/>
          </p:cNvPicPr>
          <p:nvPr/>
        </p:nvPicPr>
        <p:blipFill rotWithShape="1">
          <a:blip r:embed="rId2"/>
          <a:srcRect t="1035"/>
          <a:stretch/>
        </p:blipFill>
        <p:spPr>
          <a:xfrm>
            <a:off x="620766" y="3384017"/>
            <a:ext cx="7632850" cy="2567741"/>
          </a:xfrm>
          <a:prstGeom prst="rect">
            <a:avLst/>
          </a:prstGeom>
        </p:spPr>
      </p:pic>
    </p:spTree>
    <p:extLst>
      <p:ext uri="{BB962C8B-B14F-4D97-AF65-F5344CB8AC3E}">
        <p14:creationId xmlns:p14="http://schemas.microsoft.com/office/powerpoint/2010/main" val="38560640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4FB53B-24BF-071B-8F99-7A9FCCDBEB4A}"/>
              </a:ext>
            </a:extLst>
          </p:cNvPr>
          <p:cNvSpPr txBox="1"/>
          <p:nvPr/>
        </p:nvSpPr>
        <p:spPr>
          <a:xfrm>
            <a:off x="555250" y="2767280"/>
            <a:ext cx="8033500" cy="707886"/>
          </a:xfrm>
          <a:prstGeom prst="rect">
            <a:avLst/>
          </a:prstGeom>
          <a:noFill/>
        </p:spPr>
        <p:txBody>
          <a:bodyPr wrap="square" rtlCol="0">
            <a:spAutoFit/>
          </a:bodyPr>
          <a:lstStyle/>
          <a:p>
            <a:r>
              <a:rPr lang="en-US" altLang="ko-KR" sz="4000" b="1" dirty="0">
                <a:solidFill>
                  <a:srgbClr val="C85059"/>
                </a:solidFill>
                <a:latin typeface="Arial" panose="020B0604020202020204" pitchFamily="34" charset="0"/>
                <a:cs typeface="Arial" panose="020B0604020202020204" pitchFamily="34" charset="0"/>
              </a:rPr>
              <a:t>10. Summary</a:t>
            </a:r>
            <a:endParaRPr lang="ko-KR" altLang="en-US" sz="4000" b="1" dirty="0">
              <a:solidFill>
                <a:srgbClr val="C850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2659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5A6D88E-1A6F-C442-98F9-D6E0E1873DBA}"/>
              </a:ext>
            </a:extLst>
          </p:cNvPr>
          <p:cNvSpPr/>
          <p:nvPr/>
        </p:nvSpPr>
        <p:spPr>
          <a:xfrm>
            <a:off x="5956507" y="4945601"/>
            <a:ext cx="2637182" cy="584775"/>
          </a:xfrm>
          <a:prstGeom prst="rect">
            <a:avLst/>
          </a:prstGeom>
          <a:noFill/>
          <a:ln w="19050">
            <a:solidFill>
              <a:srgbClr val="C85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sz="1600" b="1" dirty="0">
                <a:solidFill>
                  <a:schemeClr val="tx1"/>
                </a:solidFill>
                <a:latin typeface="Arial" panose="020B0604020202020204" pitchFamily="34" charset="0"/>
                <a:cs typeface="Arial" panose="020B0604020202020204" pitchFamily="34" charset="0"/>
              </a:rPr>
              <a:t>C</a:t>
            </a:r>
            <a:r>
              <a:rPr lang="en-US" sz="1600" b="1" dirty="0">
                <a:solidFill>
                  <a:schemeClr val="tx1"/>
                </a:solidFill>
                <a:latin typeface="Arial" panose="020B0604020202020204" pitchFamily="34" charset="0"/>
                <a:cs typeface="Arial" panose="020B0604020202020204" pitchFamily="34" charset="0"/>
              </a:rPr>
              <a:t>e</a:t>
            </a:r>
            <a:r>
              <a:rPr lang="en-KR" sz="1600" b="1" dirty="0">
                <a:solidFill>
                  <a:schemeClr val="tx1"/>
                </a:solidFill>
                <a:latin typeface="Arial" panose="020B0604020202020204" pitchFamily="34" charset="0"/>
                <a:cs typeface="Arial" panose="020B0604020202020204" pitchFamily="34" charset="0"/>
              </a:rPr>
              <a:t>ll-C</a:t>
            </a:r>
            <a:r>
              <a:rPr lang="en-US" sz="1600" b="1" dirty="0">
                <a:solidFill>
                  <a:schemeClr val="tx1"/>
                </a:solidFill>
                <a:latin typeface="Arial" panose="020B0604020202020204" pitchFamily="34" charset="0"/>
                <a:cs typeface="Arial" panose="020B0604020202020204" pitchFamily="34" charset="0"/>
              </a:rPr>
              <a:t>e</a:t>
            </a:r>
            <a:r>
              <a:rPr lang="en-KR" sz="1600" b="1" dirty="0">
                <a:solidFill>
                  <a:schemeClr val="tx1"/>
                </a:solidFill>
                <a:latin typeface="Arial" panose="020B0604020202020204" pitchFamily="34" charset="0"/>
                <a:cs typeface="Arial" panose="020B0604020202020204" pitchFamily="34" charset="0"/>
              </a:rPr>
              <a:t>ll interaction</a:t>
            </a:r>
          </a:p>
        </p:txBody>
      </p:sp>
      <p:sp>
        <p:nvSpPr>
          <p:cNvPr id="14" name="제목 12">
            <a:extLst>
              <a:ext uri="{FF2B5EF4-FFF2-40B4-BE49-F238E27FC236}">
                <a16:creationId xmlns:a16="http://schemas.microsoft.com/office/drawing/2014/main" id="{7169B3A3-7F8B-30AF-4744-0ED2F961C112}"/>
              </a:ext>
            </a:extLst>
          </p:cNvPr>
          <p:cNvSpPr txBox="1">
            <a:spLocks/>
          </p:cNvSpPr>
          <p:nvPr/>
        </p:nvSpPr>
        <p:spPr>
          <a:xfrm>
            <a:off x="741045" y="869032"/>
            <a:ext cx="8248576" cy="540564"/>
          </a:xfrm>
          <a:prstGeom prst="rect">
            <a:avLst/>
          </a:prstGeom>
        </p:spPr>
        <p:txBody>
          <a:bodyPr vert="horz" lIns="91440" tIns="45720" rIns="91440" bIns="45720" rtlCol="0" anchor="ctr">
            <a:norm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endParaRPr lang="ko-KR" altLang="en-US" sz="2500" b="1" dirty="0">
              <a:solidFill>
                <a:srgbClr val="C85059"/>
              </a:solidFill>
              <a:effectLst>
                <a:outerShdw blurRad="38100" dist="38100" dir="2700000" algn="tl">
                  <a:srgbClr val="000000">
                    <a:alpha val="43137"/>
                  </a:srgbClr>
                </a:outerShdw>
              </a:effectLst>
            </a:endParaRPr>
          </a:p>
        </p:txBody>
      </p:sp>
      <p:sp>
        <p:nvSpPr>
          <p:cNvPr id="2" name="제목 12">
            <a:extLst>
              <a:ext uri="{FF2B5EF4-FFF2-40B4-BE49-F238E27FC236}">
                <a16:creationId xmlns:a16="http://schemas.microsoft.com/office/drawing/2014/main" id="{D3C07711-B5F0-8A29-0539-4C53C7120EF2}"/>
              </a:ext>
            </a:extLst>
          </p:cNvPr>
          <p:cNvSpPr>
            <a:spLocks noGrp="1"/>
          </p:cNvSpPr>
          <p:nvPr>
            <p:ph type="title"/>
          </p:nvPr>
        </p:nvSpPr>
        <p:spPr>
          <a:xfrm>
            <a:off x="280722" y="585638"/>
            <a:ext cx="7661910" cy="540564"/>
          </a:xfrm>
        </p:spPr>
        <p:txBody>
          <a:bodyPr>
            <a:normAutofit/>
          </a:bodyPr>
          <a:lstStyle/>
          <a:p>
            <a:r>
              <a:rPr lang="en-US" altLang="ko-KR"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Summary</a:t>
            </a:r>
            <a:endParaRPr lang="ko-KR" altLang="en-US" sz="25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D120158-697E-BE45-BB3B-E50EAC2BC954}"/>
              </a:ext>
            </a:extLst>
          </p:cNvPr>
          <p:cNvSpPr txBox="1"/>
          <p:nvPr/>
        </p:nvSpPr>
        <p:spPr>
          <a:xfrm>
            <a:off x="284063" y="1181100"/>
            <a:ext cx="8575874" cy="338554"/>
          </a:xfrm>
          <a:prstGeom prst="rect">
            <a:avLst/>
          </a:prstGeom>
          <a:noFill/>
          <a:ln w="19050">
            <a:solidFill>
              <a:srgbClr val="C85059"/>
            </a:solidFill>
          </a:ln>
        </p:spPr>
        <p:txBody>
          <a:bodyPr wrap="none" rtlCol="0">
            <a:spAutoFit/>
          </a:bodyPr>
          <a:lstStyle/>
          <a:p>
            <a:pPr algn="ctr" fontAlgn="base"/>
            <a:r>
              <a:rPr lang="en-US" altLang="ko-KR" sz="1600" b="1" dirty="0">
                <a:latin typeface="Arial" panose="020B0604020202020204" pitchFamily="34" charset="0"/>
                <a:cs typeface="Arial" panose="020B0604020202020204" pitchFamily="34" charset="0"/>
              </a:rPr>
              <a:t>10X Genomics </a:t>
            </a:r>
            <a:r>
              <a:rPr lang="en-US" altLang="ko-KR" sz="1600" b="1" dirty="0" err="1">
                <a:latin typeface="Arial" panose="020B0604020202020204" pitchFamily="34" charset="0"/>
                <a:cs typeface="Arial" panose="020B0604020202020204" pitchFamily="34" charset="0"/>
              </a:rPr>
              <a:t>Visium</a:t>
            </a:r>
            <a:r>
              <a:rPr lang="en-US" altLang="ko-KR" sz="1600" b="1" dirty="0">
                <a:latin typeface="Arial" panose="020B0604020202020204" pitchFamily="34" charset="0"/>
                <a:cs typeface="Arial" panose="020B0604020202020204" pitchFamily="34" charset="0"/>
              </a:rPr>
              <a:t> sequence data &amp; High-resolution microscope images of tissues</a:t>
            </a:r>
            <a:endParaRPr lang="en-KR" sz="16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1D07AFB-6408-A541-9639-A28302F9BE78}"/>
              </a:ext>
            </a:extLst>
          </p:cNvPr>
          <p:cNvSpPr txBox="1"/>
          <p:nvPr/>
        </p:nvSpPr>
        <p:spPr>
          <a:xfrm>
            <a:off x="3623665" y="1993825"/>
            <a:ext cx="1896674" cy="338554"/>
          </a:xfrm>
          <a:prstGeom prst="rect">
            <a:avLst/>
          </a:prstGeom>
          <a:noFill/>
          <a:ln w="19050">
            <a:solidFill>
              <a:srgbClr val="C85059"/>
            </a:solidFill>
          </a:ln>
        </p:spPr>
        <p:txBody>
          <a:bodyPr wrap="none" rtlCol="0">
            <a:spAutoFit/>
          </a:bodyPr>
          <a:lstStyle/>
          <a:p>
            <a:pPr algn="ctr" fontAlgn="base"/>
            <a:r>
              <a:rPr lang="en-US" altLang="ko-KR" sz="1600" b="1" dirty="0">
                <a:latin typeface="Arial" panose="020B0604020202020204" pitchFamily="34" charset="0"/>
                <a:cs typeface="Arial" panose="020B0604020202020204" pitchFamily="34" charset="0"/>
              </a:rPr>
              <a:t>Gene-Spot matrix</a:t>
            </a:r>
            <a:endParaRPr lang="en-KR" sz="1600" b="1" dirty="0">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6D5B850A-BB9C-CD4C-8B38-3973A02A164A}"/>
              </a:ext>
            </a:extLst>
          </p:cNvPr>
          <p:cNvCxnSpPr>
            <a:stCxn id="3" idx="2"/>
            <a:endCxn id="12" idx="0"/>
          </p:cNvCxnSpPr>
          <p:nvPr/>
        </p:nvCxnSpPr>
        <p:spPr>
          <a:xfrm>
            <a:off x="4572000" y="1519654"/>
            <a:ext cx="2" cy="474171"/>
          </a:xfrm>
          <a:prstGeom prst="straightConnector1">
            <a:avLst/>
          </a:prstGeom>
          <a:ln w="38100">
            <a:solidFill>
              <a:srgbClr val="C85059"/>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A9A8DF-C7BB-5945-BE8B-8758CF425F85}"/>
              </a:ext>
            </a:extLst>
          </p:cNvPr>
          <p:cNvSpPr txBox="1"/>
          <p:nvPr/>
        </p:nvSpPr>
        <p:spPr>
          <a:xfrm>
            <a:off x="2508141" y="2977104"/>
            <a:ext cx="4127711" cy="338554"/>
          </a:xfrm>
          <a:prstGeom prst="rect">
            <a:avLst/>
          </a:prstGeom>
          <a:noFill/>
          <a:ln w="19050">
            <a:solidFill>
              <a:srgbClr val="C85059"/>
            </a:solidFill>
          </a:ln>
        </p:spPr>
        <p:txBody>
          <a:bodyPr wrap="square" rtlCol="0">
            <a:spAutoFit/>
          </a:bodyPr>
          <a:lstStyle/>
          <a:p>
            <a:pPr algn="ctr" fontAlgn="base"/>
            <a:r>
              <a:rPr lang="en-US" altLang="ko-KR" sz="1600" b="1" dirty="0">
                <a:latin typeface="Arial" panose="020B0604020202020204" pitchFamily="34" charset="0"/>
                <a:cs typeface="Arial" panose="020B0604020202020204" pitchFamily="34" charset="0"/>
              </a:rPr>
              <a:t>Integrative analysis </a:t>
            </a:r>
            <a:r>
              <a:rPr lang="en-US" sz="1600" b="1" dirty="0">
                <a:latin typeface="Arial" panose="020B0604020202020204" pitchFamily="34" charset="0"/>
                <a:cs typeface="Arial" panose="020B0604020202020204" pitchFamily="34" charset="0"/>
              </a:rPr>
              <a:t>of spatial datasets</a:t>
            </a:r>
            <a:endParaRPr lang="en-KR" sz="1600" b="1" dirty="0">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902362F2-06B0-204A-8F7B-8ADA609815E6}"/>
              </a:ext>
            </a:extLst>
          </p:cNvPr>
          <p:cNvCxnSpPr>
            <a:cxnSpLocks/>
            <a:stCxn id="12" idx="2"/>
            <a:endCxn id="23" idx="0"/>
          </p:cNvCxnSpPr>
          <p:nvPr/>
        </p:nvCxnSpPr>
        <p:spPr>
          <a:xfrm flipH="1">
            <a:off x="4571997" y="2332379"/>
            <a:ext cx="5" cy="644725"/>
          </a:xfrm>
          <a:prstGeom prst="straightConnector1">
            <a:avLst/>
          </a:prstGeom>
          <a:ln w="38100">
            <a:solidFill>
              <a:srgbClr val="C8505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3185018-4FED-0E48-AF7F-6CCFF81C3418}"/>
              </a:ext>
            </a:extLst>
          </p:cNvPr>
          <p:cNvSpPr txBox="1"/>
          <p:nvPr/>
        </p:nvSpPr>
        <p:spPr>
          <a:xfrm>
            <a:off x="2508142" y="3976109"/>
            <a:ext cx="4127711" cy="338554"/>
          </a:xfrm>
          <a:prstGeom prst="rect">
            <a:avLst/>
          </a:prstGeom>
          <a:noFill/>
          <a:ln w="19050">
            <a:solidFill>
              <a:srgbClr val="C85059"/>
            </a:solidFill>
          </a:ln>
        </p:spPr>
        <p:txBody>
          <a:bodyPr wrap="square" rtlCol="0">
            <a:spAutoFit/>
          </a:bodyPr>
          <a:lstStyle/>
          <a:p>
            <a:pPr algn="ctr" fontAlgn="base"/>
            <a:r>
              <a:rPr lang="en-US" sz="1600" b="1" dirty="0">
                <a:latin typeface="Arial" panose="020B0604020202020204" pitchFamily="34" charset="0"/>
                <a:cs typeface="Arial" panose="020B0604020202020204" pitchFamily="34" charset="0"/>
              </a:rPr>
              <a:t>Deconvolution and Mapping Analysis</a:t>
            </a:r>
            <a:endParaRPr lang="en-KR" sz="1600" b="1" dirty="0">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C3AA53A8-2AAC-3944-9C8B-5AEE0AA575B4}"/>
              </a:ext>
            </a:extLst>
          </p:cNvPr>
          <p:cNvCxnSpPr>
            <a:cxnSpLocks/>
            <a:stCxn id="23" idx="2"/>
            <a:endCxn id="28" idx="0"/>
          </p:cNvCxnSpPr>
          <p:nvPr/>
        </p:nvCxnSpPr>
        <p:spPr>
          <a:xfrm>
            <a:off x="4571997" y="3315658"/>
            <a:ext cx="1" cy="660451"/>
          </a:xfrm>
          <a:prstGeom prst="straightConnector1">
            <a:avLst/>
          </a:prstGeom>
          <a:ln w="38100">
            <a:solidFill>
              <a:srgbClr val="C85059"/>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3A1E7A5-1A50-9F4F-84DE-BA45BA1C1AB4}"/>
              </a:ext>
            </a:extLst>
          </p:cNvPr>
          <p:cNvSpPr txBox="1"/>
          <p:nvPr/>
        </p:nvSpPr>
        <p:spPr>
          <a:xfrm>
            <a:off x="680645" y="4950164"/>
            <a:ext cx="2769017" cy="584775"/>
          </a:xfrm>
          <a:prstGeom prst="rect">
            <a:avLst/>
          </a:prstGeom>
          <a:noFill/>
          <a:ln w="19050">
            <a:solidFill>
              <a:srgbClr val="C85059"/>
            </a:solidFill>
          </a:ln>
        </p:spPr>
        <p:txBody>
          <a:bodyPr wrap="square" rtlCol="0">
            <a:spAutoFit/>
          </a:bodyPr>
          <a:lstStyle/>
          <a:p>
            <a:pPr algn="ctr" fontAlgn="base"/>
            <a:r>
              <a:rPr lang="en-US" sz="1600" b="1" dirty="0">
                <a:latin typeface="Arial" panose="020B0604020202020204" pitchFamily="34" charset="0"/>
                <a:cs typeface="Arial" panose="020B0604020202020204" pitchFamily="34" charset="0"/>
              </a:rPr>
              <a:t>Neighborhood analysis and co-occurrence</a:t>
            </a:r>
            <a:endParaRPr lang="en-KR" sz="1600" b="1" dirty="0">
              <a:latin typeface="Arial" panose="020B0604020202020204" pitchFamily="34" charset="0"/>
              <a:cs typeface="Arial" panose="020B0604020202020204" pitchFamily="34" charset="0"/>
            </a:endParaRPr>
          </a:p>
        </p:txBody>
      </p:sp>
      <p:cxnSp>
        <p:nvCxnSpPr>
          <p:cNvPr id="57" name="Elbow Connector 56">
            <a:extLst>
              <a:ext uri="{FF2B5EF4-FFF2-40B4-BE49-F238E27FC236}">
                <a16:creationId xmlns:a16="http://schemas.microsoft.com/office/drawing/2014/main" id="{36400CA4-B732-FD4B-8AAE-2E3167D69329}"/>
              </a:ext>
            </a:extLst>
          </p:cNvPr>
          <p:cNvCxnSpPr>
            <a:cxnSpLocks/>
            <a:stCxn id="23" idx="2"/>
            <a:endCxn id="36" idx="0"/>
          </p:cNvCxnSpPr>
          <p:nvPr/>
        </p:nvCxnSpPr>
        <p:spPr>
          <a:xfrm rot="5400000">
            <a:off x="2501323" y="2879490"/>
            <a:ext cx="1634506" cy="2506843"/>
          </a:xfrm>
          <a:prstGeom prst="bentConnector3">
            <a:avLst>
              <a:gd name="adj1" fmla="val 26488"/>
            </a:avLst>
          </a:prstGeom>
          <a:ln w="38100">
            <a:solidFill>
              <a:srgbClr val="C85059"/>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D272E1CE-A5FF-504B-BE44-04FF87A74CF1}"/>
              </a:ext>
            </a:extLst>
          </p:cNvPr>
          <p:cNvCxnSpPr>
            <a:cxnSpLocks/>
            <a:stCxn id="23" idx="2"/>
            <a:endCxn id="52" idx="0"/>
          </p:cNvCxnSpPr>
          <p:nvPr/>
        </p:nvCxnSpPr>
        <p:spPr>
          <a:xfrm rot="16200000" flipH="1">
            <a:off x="5108576" y="2779078"/>
            <a:ext cx="1629943" cy="2703101"/>
          </a:xfrm>
          <a:prstGeom prst="bentConnector3">
            <a:avLst>
              <a:gd name="adj1" fmla="val 26422"/>
            </a:avLst>
          </a:prstGeom>
          <a:ln w="38100">
            <a:solidFill>
              <a:srgbClr val="C85059"/>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A8BB8D9-6052-EE48-A79B-C71F3374A8C0}"/>
              </a:ext>
            </a:extLst>
          </p:cNvPr>
          <p:cNvSpPr txBox="1"/>
          <p:nvPr/>
        </p:nvSpPr>
        <p:spPr>
          <a:xfrm>
            <a:off x="4628072" y="3380148"/>
            <a:ext cx="1768433" cy="338554"/>
          </a:xfrm>
          <a:prstGeom prst="rect">
            <a:avLst/>
          </a:prstGeom>
          <a:solidFill>
            <a:schemeClr val="bg1"/>
          </a:solidFill>
        </p:spPr>
        <p:txBody>
          <a:bodyPr wrap="none" rtlCol="0">
            <a:spAutoFit/>
          </a:bodyPr>
          <a:lstStyle/>
          <a:p>
            <a:r>
              <a:rPr lang="en-KR" sz="1600" i="1" dirty="0">
                <a:solidFill>
                  <a:schemeClr val="tx1">
                    <a:lumMod val="50000"/>
                    <a:lumOff val="50000"/>
                  </a:schemeClr>
                </a:solidFill>
                <a:latin typeface="Arial" panose="020B0604020202020204" pitchFamily="34" charset="0"/>
                <a:cs typeface="Arial" panose="020B0604020202020204" pitchFamily="34" charset="0"/>
              </a:rPr>
              <a:t>Seurat, SpaceXR</a:t>
            </a:r>
          </a:p>
        </p:txBody>
      </p:sp>
      <p:cxnSp>
        <p:nvCxnSpPr>
          <p:cNvPr id="91" name="Elbow Connector 90">
            <a:extLst>
              <a:ext uri="{FF2B5EF4-FFF2-40B4-BE49-F238E27FC236}">
                <a16:creationId xmlns:a16="http://schemas.microsoft.com/office/drawing/2014/main" id="{42B88520-635C-3345-8ECA-3C83CF28A9E6}"/>
              </a:ext>
            </a:extLst>
          </p:cNvPr>
          <p:cNvCxnSpPr>
            <a:cxnSpLocks/>
            <a:stCxn id="28" idx="2"/>
            <a:endCxn id="41" idx="3"/>
          </p:cNvCxnSpPr>
          <p:nvPr/>
        </p:nvCxnSpPr>
        <p:spPr>
          <a:xfrm rot="5400000">
            <a:off x="3406788" y="3434853"/>
            <a:ext cx="285400" cy="2045020"/>
          </a:xfrm>
          <a:prstGeom prst="bentConnector2">
            <a:avLst/>
          </a:prstGeom>
          <a:ln w="38100">
            <a:solidFill>
              <a:srgbClr val="C85059"/>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C6079E6-4EA7-0D4D-A433-E7F6B5E0DD14}"/>
              </a:ext>
            </a:extLst>
          </p:cNvPr>
          <p:cNvSpPr txBox="1"/>
          <p:nvPr/>
        </p:nvSpPr>
        <p:spPr>
          <a:xfrm>
            <a:off x="1603327" y="4430786"/>
            <a:ext cx="923651" cy="338554"/>
          </a:xfrm>
          <a:prstGeom prst="rect">
            <a:avLst/>
          </a:prstGeom>
          <a:solidFill>
            <a:schemeClr val="bg1"/>
          </a:solidFill>
        </p:spPr>
        <p:txBody>
          <a:bodyPr wrap="none" rtlCol="0">
            <a:spAutoFit/>
          </a:bodyPr>
          <a:lstStyle/>
          <a:p>
            <a:r>
              <a:rPr lang="en-KR" sz="1600" i="1" dirty="0">
                <a:solidFill>
                  <a:schemeClr val="tx1">
                    <a:lumMod val="50000"/>
                    <a:lumOff val="50000"/>
                  </a:schemeClr>
                </a:solidFill>
                <a:latin typeface="Arial" panose="020B0604020202020204" pitchFamily="34" charset="0"/>
                <a:cs typeface="Arial" panose="020B0604020202020204" pitchFamily="34" charset="0"/>
              </a:rPr>
              <a:t>Squidpy</a:t>
            </a:r>
          </a:p>
        </p:txBody>
      </p:sp>
      <p:cxnSp>
        <p:nvCxnSpPr>
          <p:cNvPr id="94" name="Elbow Connector 93">
            <a:extLst>
              <a:ext uri="{FF2B5EF4-FFF2-40B4-BE49-F238E27FC236}">
                <a16:creationId xmlns:a16="http://schemas.microsoft.com/office/drawing/2014/main" id="{E0EA109F-75BE-2044-9491-543A8BE7CD08}"/>
              </a:ext>
            </a:extLst>
          </p:cNvPr>
          <p:cNvCxnSpPr>
            <a:cxnSpLocks/>
            <a:stCxn id="28" idx="2"/>
            <a:endCxn id="55" idx="1"/>
          </p:cNvCxnSpPr>
          <p:nvPr/>
        </p:nvCxnSpPr>
        <p:spPr>
          <a:xfrm rot="16200000" flipH="1">
            <a:off x="5538714" y="3347946"/>
            <a:ext cx="285400" cy="2218833"/>
          </a:xfrm>
          <a:prstGeom prst="bentConnector2">
            <a:avLst/>
          </a:prstGeom>
          <a:ln w="38100">
            <a:solidFill>
              <a:srgbClr val="C85059"/>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0BB7F51-E139-0449-BF9B-072F2EDE12CF}"/>
              </a:ext>
            </a:extLst>
          </p:cNvPr>
          <p:cNvSpPr txBox="1"/>
          <p:nvPr/>
        </p:nvSpPr>
        <p:spPr>
          <a:xfrm>
            <a:off x="6790831" y="4430786"/>
            <a:ext cx="968535" cy="338554"/>
          </a:xfrm>
          <a:prstGeom prst="rect">
            <a:avLst/>
          </a:prstGeom>
          <a:solidFill>
            <a:schemeClr val="bg1"/>
          </a:solidFill>
        </p:spPr>
        <p:txBody>
          <a:bodyPr wrap="none" rtlCol="0">
            <a:spAutoFit/>
          </a:bodyPr>
          <a:lstStyle/>
          <a:p>
            <a:r>
              <a:rPr lang="en-KR" sz="1600" i="1" dirty="0">
                <a:solidFill>
                  <a:schemeClr val="tx1">
                    <a:lumMod val="50000"/>
                    <a:lumOff val="50000"/>
                  </a:schemeClr>
                </a:solidFill>
                <a:latin typeface="Arial" panose="020B0604020202020204" pitchFamily="34" charset="0"/>
                <a:cs typeface="Arial" panose="020B0604020202020204" pitchFamily="34" charset="0"/>
              </a:rPr>
              <a:t>CellChat</a:t>
            </a:r>
          </a:p>
        </p:txBody>
      </p:sp>
      <p:sp>
        <p:nvSpPr>
          <p:cNvPr id="6" name="TextBox 5">
            <a:extLst>
              <a:ext uri="{FF2B5EF4-FFF2-40B4-BE49-F238E27FC236}">
                <a16:creationId xmlns:a16="http://schemas.microsoft.com/office/drawing/2014/main" id="{D162068C-2151-1E45-B0BB-5C75C21E10C3}"/>
              </a:ext>
            </a:extLst>
          </p:cNvPr>
          <p:cNvSpPr txBox="1"/>
          <p:nvPr/>
        </p:nvSpPr>
        <p:spPr>
          <a:xfrm>
            <a:off x="4628072" y="1576384"/>
            <a:ext cx="1883849" cy="338554"/>
          </a:xfrm>
          <a:prstGeom prst="rect">
            <a:avLst/>
          </a:prstGeom>
          <a:solidFill>
            <a:schemeClr val="bg1"/>
          </a:solidFill>
        </p:spPr>
        <p:txBody>
          <a:bodyPr wrap="none" rtlCol="0">
            <a:spAutoFit/>
          </a:bodyPr>
          <a:lstStyle/>
          <a:p>
            <a:r>
              <a:rPr lang="en-KR" sz="1600" i="1" dirty="0">
                <a:solidFill>
                  <a:schemeClr val="tx1">
                    <a:lumMod val="50000"/>
                    <a:lumOff val="50000"/>
                  </a:schemeClr>
                </a:solidFill>
                <a:latin typeface="Arial" panose="020B0604020202020204" pitchFamily="34" charset="0"/>
                <a:cs typeface="Arial" panose="020B0604020202020204" pitchFamily="34" charset="0"/>
              </a:rPr>
              <a:t>spaceranger</a:t>
            </a:r>
            <a:r>
              <a:rPr lang="en-KR" sz="1600" dirty="0">
                <a:solidFill>
                  <a:schemeClr val="tx1">
                    <a:lumMod val="50000"/>
                    <a:lumOff val="50000"/>
                  </a:schemeClr>
                </a:solidFill>
                <a:latin typeface="Arial" panose="020B0604020202020204" pitchFamily="34" charset="0"/>
                <a:cs typeface="Arial" panose="020B0604020202020204" pitchFamily="34" charset="0"/>
              </a:rPr>
              <a:t> </a:t>
            </a:r>
            <a:r>
              <a:rPr lang="en-KR" sz="1600" i="1" dirty="0">
                <a:solidFill>
                  <a:schemeClr val="tx1">
                    <a:lumMod val="50000"/>
                    <a:lumOff val="50000"/>
                  </a:schemeClr>
                </a:solidFill>
                <a:latin typeface="Arial" panose="020B0604020202020204" pitchFamily="34" charset="0"/>
                <a:cs typeface="Arial" panose="020B0604020202020204" pitchFamily="34" charset="0"/>
              </a:rPr>
              <a:t>count</a:t>
            </a:r>
          </a:p>
        </p:txBody>
      </p:sp>
      <p:sp>
        <p:nvSpPr>
          <p:cNvPr id="25" name="TextBox 24">
            <a:extLst>
              <a:ext uri="{FF2B5EF4-FFF2-40B4-BE49-F238E27FC236}">
                <a16:creationId xmlns:a16="http://schemas.microsoft.com/office/drawing/2014/main" id="{A5FE28DF-97C5-0943-A061-AE5295A7CF7D}"/>
              </a:ext>
            </a:extLst>
          </p:cNvPr>
          <p:cNvSpPr txBox="1"/>
          <p:nvPr/>
        </p:nvSpPr>
        <p:spPr>
          <a:xfrm>
            <a:off x="4628072" y="2487457"/>
            <a:ext cx="788999" cy="338554"/>
          </a:xfrm>
          <a:prstGeom prst="rect">
            <a:avLst/>
          </a:prstGeom>
          <a:solidFill>
            <a:schemeClr val="bg1"/>
          </a:solidFill>
        </p:spPr>
        <p:txBody>
          <a:bodyPr wrap="none" rtlCol="0">
            <a:spAutoFit/>
          </a:bodyPr>
          <a:lstStyle/>
          <a:p>
            <a:r>
              <a:rPr lang="en-KR" sz="1600" i="1" dirty="0">
                <a:solidFill>
                  <a:schemeClr val="tx1">
                    <a:lumMod val="50000"/>
                    <a:lumOff val="50000"/>
                  </a:schemeClr>
                </a:solidFill>
                <a:latin typeface="Arial" panose="020B0604020202020204" pitchFamily="34" charset="0"/>
                <a:cs typeface="Arial" panose="020B0604020202020204" pitchFamily="34" charset="0"/>
              </a:rPr>
              <a:t>Seurat</a:t>
            </a:r>
          </a:p>
        </p:txBody>
      </p:sp>
      <p:sp>
        <p:nvSpPr>
          <p:cNvPr id="100" name="Rectangle 99">
            <a:extLst>
              <a:ext uri="{FF2B5EF4-FFF2-40B4-BE49-F238E27FC236}">
                <a16:creationId xmlns:a16="http://schemas.microsoft.com/office/drawing/2014/main" id="{FFAD7184-BDF7-7D44-BA4C-0F272F3E2450}"/>
              </a:ext>
            </a:extLst>
          </p:cNvPr>
          <p:cNvSpPr/>
          <p:nvPr/>
        </p:nvSpPr>
        <p:spPr>
          <a:xfrm>
            <a:off x="5956507" y="5935747"/>
            <a:ext cx="2637182" cy="584775"/>
          </a:xfrm>
          <a:prstGeom prst="rect">
            <a:avLst/>
          </a:prstGeom>
          <a:noFill/>
          <a:ln w="19050">
            <a:solidFill>
              <a:srgbClr val="C85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anose="020B0604020202020204" pitchFamily="34" charset="0"/>
                <a:cs typeface="Arial" panose="020B0604020202020204" pitchFamily="34" charset="0"/>
              </a:rPr>
              <a:t>Visualization of blended spatial data</a:t>
            </a:r>
            <a:endParaRPr lang="en-KR" sz="1600" b="1" dirty="0">
              <a:solidFill>
                <a:schemeClr val="tx1"/>
              </a:solidFill>
              <a:latin typeface="Arial" panose="020B0604020202020204" pitchFamily="34" charset="0"/>
              <a:cs typeface="Arial" panose="020B0604020202020204" pitchFamily="34" charset="0"/>
            </a:endParaRPr>
          </a:p>
        </p:txBody>
      </p:sp>
      <p:cxnSp>
        <p:nvCxnSpPr>
          <p:cNvPr id="149" name="Straight Arrow Connector 148">
            <a:extLst>
              <a:ext uri="{FF2B5EF4-FFF2-40B4-BE49-F238E27FC236}">
                <a16:creationId xmlns:a16="http://schemas.microsoft.com/office/drawing/2014/main" id="{BE0E4C8D-BFAE-9F43-B3EC-570239DC40AE}"/>
              </a:ext>
            </a:extLst>
          </p:cNvPr>
          <p:cNvCxnSpPr>
            <a:cxnSpLocks/>
            <a:stCxn id="52" idx="2"/>
            <a:endCxn id="100" idx="0"/>
          </p:cNvCxnSpPr>
          <p:nvPr/>
        </p:nvCxnSpPr>
        <p:spPr>
          <a:xfrm>
            <a:off x="7275098" y="5530376"/>
            <a:ext cx="0" cy="405371"/>
          </a:xfrm>
          <a:prstGeom prst="straightConnector1">
            <a:avLst/>
          </a:prstGeom>
          <a:ln w="38100">
            <a:solidFill>
              <a:srgbClr val="C85059"/>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C73F8AFF-3B03-8B47-8A77-6EAF2AD013AF}"/>
              </a:ext>
            </a:extLst>
          </p:cNvPr>
          <p:cNvSpPr txBox="1"/>
          <p:nvPr/>
        </p:nvSpPr>
        <p:spPr>
          <a:xfrm>
            <a:off x="7344616" y="5563784"/>
            <a:ext cx="897169" cy="338554"/>
          </a:xfrm>
          <a:prstGeom prst="rect">
            <a:avLst/>
          </a:prstGeom>
          <a:solidFill>
            <a:schemeClr val="bg1"/>
          </a:solidFill>
        </p:spPr>
        <p:txBody>
          <a:bodyPr wrap="none" rtlCol="0">
            <a:spAutoFit/>
          </a:bodyPr>
          <a:lstStyle/>
          <a:p>
            <a:r>
              <a:rPr lang="en-KR" sz="1600" i="1" dirty="0">
                <a:solidFill>
                  <a:schemeClr val="tx1">
                    <a:lumMod val="50000"/>
                    <a:lumOff val="50000"/>
                  </a:schemeClr>
                </a:solidFill>
                <a:latin typeface="Arial" panose="020B0604020202020204" pitchFamily="34" charset="0"/>
                <a:cs typeface="Arial" panose="020B0604020202020204" pitchFamily="34" charset="0"/>
              </a:rPr>
              <a:t>STutility</a:t>
            </a:r>
          </a:p>
        </p:txBody>
      </p:sp>
    </p:spTree>
    <p:extLst>
      <p:ext uri="{BB962C8B-B14F-4D97-AF65-F5344CB8AC3E}">
        <p14:creationId xmlns:p14="http://schemas.microsoft.com/office/powerpoint/2010/main" val="25739790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B04F46-0F0B-2D06-75B4-40551E8CA8AB}"/>
              </a:ext>
            </a:extLst>
          </p:cNvPr>
          <p:cNvSpPr txBox="1"/>
          <p:nvPr/>
        </p:nvSpPr>
        <p:spPr>
          <a:xfrm>
            <a:off x="266700" y="665946"/>
            <a:ext cx="2927252" cy="477054"/>
          </a:xfrm>
          <a:prstGeom prst="rect">
            <a:avLst/>
          </a:prstGeom>
          <a:noFill/>
        </p:spPr>
        <p:txBody>
          <a:bodyPr wrap="square" rtlCol="0">
            <a:spAutoFit/>
          </a:bodyPr>
          <a:lstStyle/>
          <a:p>
            <a:r>
              <a:rPr lang="en-US" altLang="ko-KR" sz="2500" b="1" dirty="0">
                <a:solidFill>
                  <a:srgbClr val="C85059"/>
                </a:solidFill>
                <a:latin typeface="Arial" panose="020B0604020202020204" pitchFamily="34" charset="0"/>
                <a:cs typeface="Arial" panose="020B0604020202020204" pitchFamily="34" charset="0"/>
              </a:rPr>
              <a:t>Reference</a:t>
            </a:r>
            <a:endParaRPr lang="ko-KR" altLang="en-US" sz="2500" b="1" dirty="0">
              <a:solidFill>
                <a:srgbClr val="C85059"/>
              </a:solidFill>
              <a:latin typeface="Arial" panose="020B0604020202020204" pitchFamily="34" charset="0"/>
              <a:cs typeface="Arial" panose="020B0604020202020204" pitchFamily="34" charset="0"/>
            </a:endParaRPr>
          </a:p>
        </p:txBody>
      </p:sp>
      <p:sp>
        <p:nvSpPr>
          <p:cNvPr id="5" name="직사각형 5">
            <a:extLst>
              <a:ext uri="{FF2B5EF4-FFF2-40B4-BE49-F238E27FC236}">
                <a16:creationId xmlns:a16="http://schemas.microsoft.com/office/drawing/2014/main" id="{A897C805-406E-62C5-14F7-66410EB1AD52}"/>
              </a:ext>
            </a:extLst>
          </p:cNvPr>
          <p:cNvSpPr/>
          <p:nvPr/>
        </p:nvSpPr>
        <p:spPr>
          <a:xfrm>
            <a:off x="269248" y="1183823"/>
            <a:ext cx="7974640" cy="4059386"/>
          </a:xfrm>
          <a:prstGeom prst="rect">
            <a:avLst/>
          </a:prstGeom>
          <a:solidFill>
            <a:schemeClr val="accent1">
              <a:lumMod val="20000"/>
              <a:lumOff val="8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b="1" dirty="0">
                <a:solidFill>
                  <a:schemeClr val="tx1"/>
                </a:solidFill>
                <a:latin typeface="Arial" panose="020B0604020202020204" pitchFamily="34" charset="0"/>
                <a:cs typeface="Arial" panose="020B0604020202020204" pitchFamily="34" charset="0"/>
              </a:rPr>
              <a:t>Space Ranger</a:t>
            </a:r>
          </a:p>
          <a:p>
            <a:r>
              <a:rPr lang="en-US" sz="1000" b="0" i="0" dirty="0">
                <a:solidFill>
                  <a:schemeClr val="tx1"/>
                </a:solidFill>
                <a:effectLst/>
                <a:latin typeface="Arial" panose="020B0604020202020204" pitchFamily="34" charset="0"/>
                <a:cs typeface="Arial" panose="020B0604020202020204" pitchFamily="34" charset="0"/>
              </a:rPr>
              <a:t>Zheng, Grace X.Y., Terry, Jessica M., [...] </a:t>
            </a:r>
            <a:r>
              <a:rPr lang="en-US" sz="1000" b="0" i="0" dirty="0" err="1">
                <a:solidFill>
                  <a:schemeClr val="tx1"/>
                </a:solidFill>
                <a:effectLst/>
                <a:latin typeface="Arial" panose="020B0604020202020204" pitchFamily="34" charset="0"/>
                <a:cs typeface="Arial" panose="020B0604020202020204" pitchFamily="34" charset="0"/>
              </a:rPr>
              <a:t>Bielas</a:t>
            </a:r>
            <a:r>
              <a:rPr lang="en-US" sz="1000" b="0" i="0" dirty="0">
                <a:solidFill>
                  <a:schemeClr val="tx1"/>
                </a:solidFill>
                <a:effectLst/>
                <a:latin typeface="Arial" panose="020B0604020202020204" pitchFamily="34" charset="0"/>
                <a:cs typeface="Arial" panose="020B0604020202020204" pitchFamily="34" charset="0"/>
              </a:rPr>
              <a:t>, Jason H. (2017). Massively parallel digital transcriptional profiling of single cells. </a:t>
            </a:r>
            <a:r>
              <a:rPr lang="en-US" sz="1000" b="0" i="1" dirty="0">
                <a:solidFill>
                  <a:schemeClr val="tx1"/>
                </a:solidFill>
                <a:effectLst/>
                <a:latin typeface="Arial" panose="020B0604020202020204" pitchFamily="34" charset="0"/>
                <a:cs typeface="Arial" panose="020B0604020202020204" pitchFamily="34" charset="0"/>
              </a:rPr>
              <a:t>Nature Communications</a:t>
            </a:r>
            <a:r>
              <a:rPr lang="en-US" sz="1000" b="0" i="0" dirty="0">
                <a:solidFill>
                  <a:schemeClr val="tx1"/>
                </a:solidFill>
                <a:effectLst/>
                <a:latin typeface="Arial" panose="020B0604020202020204" pitchFamily="34" charset="0"/>
                <a:cs typeface="Arial" panose="020B0604020202020204" pitchFamily="34" charset="0"/>
              </a:rPr>
              <a:t>. </a:t>
            </a:r>
            <a:r>
              <a:rPr lang="en-US" sz="1000" b="1" i="0" dirty="0">
                <a:solidFill>
                  <a:schemeClr val="tx1"/>
                </a:solidFill>
                <a:effectLst/>
                <a:latin typeface="Arial" panose="020B0604020202020204" pitchFamily="34" charset="0"/>
                <a:cs typeface="Arial" panose="020B0604020202020204" pitchFamily="34" charset="0"/>
              </a:rPr>
              <a:t>8</a:t>
            </a:r>
            <a:r>
              <a:rPr lang="en-US" sz="1000" b="0" i="0" dirty="0">
                <a:solidFill>
                  <a:schemeClr val="tx1"/>
                </a:solidFill>
                <a:effectLst/>
                <a:latin typeface="Arial" panose="020B0604020202020204" pitchFamily="34" charset="0"/>
                <a:cs typeface="Arial" panose="020B0604020202020204" pitchFamily="34" charset="0"/>
              </a:rPr>
              <a:t>: 1-12, </a:t>
            </a:r>
            <a:r>
              <a:rPr lang="en-US" sz="1000" b="0" i="0" u="none" strike="noStrike" dirty="0">
                <a:solidFill>
                  <a:schemeClr val="tx1"/>
                </a:solidFill>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doi:10.1038/ncomms14049</a:t>
            </a:r>
            <a:endParaRPr lang="en-US" sz="1000" b="0" i="0" u="none" strike="noStrike" dirty="0">
              <a:solidFill>
                <a:schemeClr val="tx1"/>
              </a:solidFill>
              <a:effectLst/>
              <a:latin typeface="Arial" panose="020B0604020202020204" pitchFamily="34" charset="0"/>
              <a:cs typeface="Arial" panose="020B0604020202020204" pitchFamily="34" charset="0"/>
            </a:endParaRPr>
          </a:p>
          <a:p>
            <a:endParaRPr lang="en-US" sz="1000" b="0" i="0" u="none" strike="noStrike" dirty="0">
              <a:solidFill>
                <a:schemeClr val="tx1"/>
              </a:solidFill>
              <a:effectLst/>
              <a:latin typeface="Arial" panose="020B0604020202020204" pitchFamily="34" charset="0"/>
              <a:cs typeface="Arial" panose="020B0604020202020204" pitchFamily="34" charset="0"/>
            </a:endParaRPr>
          </a:p>
          <a:p>
            <a:r>
              <a:rPr lang="en-US" altLang="ko-KR" sz="1500" b="1" dirty="0">
                <a:solidFill>
                  <a:schemeClr val="tx1"/>
                </a:solidFill>
                <a:latin typeface="Arial" panose="020B0604020202020204" pitchFamily="34" charset="0"/>
                <a:cs typeface="Arial" panose="020B0604020202020204" pitchFamily="34" charset="0"/>
              </a:rPr>
              <a:t>Seurat</a:t>
            </a:r>
          </a:p>
          <a:p>
            <a:r>
              <a:rPr lang="en-US" altLang="ko-KR" sz="1000" dirty="0">
                <a:solidFill>
                  <a:schemeClr val="tx1"/>
                </a:solidFill>
                <a:latin typeface="Arial" panose="020B0604020202020204" pitchFamily="34" charset="0"/>
                <a:cs typeface="Arial" panose="020B0604020202020204" pitchFamily="34" charset="0"/>
              </a:rPr>
              <a:t>Hao Y, Hao S, Andersen-Nissen E, III WMM, Zheng S, Butler A, Lee MJ, Wilk AJ, Darby C, </a:t>
            </a:r>
            <a:r>
              <a:rPr lang="en-US" altLang="ko-KR" sz="1000" dirty="0" err="1">
                <a:solidFill>
                  <a:schemeClr val="tx1"/>
                </a:solidFill>
                <a:latin typeface="Arial" panose="020B0604020202020204" pitchFamily="34" charset="0"/>
                <a:cs typeface="Arial" panose="020B0604020202020204" pitchFamily="34" charset="0"/>
              </a:rPr>
              <a:t>Zagar</a:t>
            </a:r>
            <a:r>
              <a:rPr lang="en-US" altLang="ko-KR" sz="1000" dirty="0">
                <a:solidFill>
                  <a:schemeClr val="tx1"/>
                </a:solidFill>
                <a:latin typeface="Arial" panose="020B0604020202020204" pitchFamily="34" charset="0"/>
                <a:cs typeface="Arial" panose="020B0604020202020204" pitchFamily="34" charset="0"/>
              </a:rPr>
              <a:t> M, Hoffman P, </a:t>
            </a:r>
            <a:r>
              <a:rPr lang="en-US" altLang="ko-KR" sz="1000" dirty="0" err="1">
                <a:solidFill>
                  <a:schemeClr val="tx1"/>
                </a:solidFill>
                <a:latin typeface="Arial" panose="020B0604020202020204" pitchFamily="34" charset="0"/>
                <a:cs typeface="Arial" panose="020B0604020202020204" pitchFamily="34" charset="0"/>
              </a:rPr>
              <a:t>Stoeckius</a:t>
            </a:r>
            <a:r>
              <a:rPr lang="en-US" altLang="ko-KR" sz="1000" dirty="0">
                <a:solidFill>
                  <a:schemeClr val="tx1"/>
                </a:solidFill>
                <a:latin typeface="Arial" panose="020B0604020202020204" pitchFamily="34" charset="0"/>
                <a:cs typeface="Arial" panose="020B0604020202020204" pitchFamily="34" charset="0"/>
              </a:rPr>
              <a:t> M, </a:t>
            </a:r>
            <a:r>
              <a:rPr lang="en-US" altLang="ko-KR" sz="1000" dirty="0" err="1">
                <a:solidFill>
                  <a:schemeClr val="tx1"/>
                </a:solidFill>
                <a:latin typeface="Arial" panose="020B0604020202020204" pitchFamily="34" charset="0"/>
                <a:cs typeface="Arial" panose="020B0604020202020204" pitchFamily="34" charset="0"/>
              </a:rPr>
              <a:t>Papalexi</a:t>
            </a:r>
            <a:r>
              <a:rPr lang="en-US" altLang="ko-KR" sz="1000" dirty="0">
                <a:solidFill>
                  <a:schemeClr val="tx1"/>
                </a:solidFill>
                <a:latin typeface="Arial" panose="020B0604020202020204" pitchFamily="34" charset="0"/>
                <a:cs typeface="Arial" panose="020B0604020202020204" pitchFamily="34" charset="0"/>
              </a:rPr>
              <a:t> E, </a:t>
            </a:r>
            <a:r>
              <a:rPr lang="en-US" altLang="ko-KR" sz="1000" dirty="0" err="1">
                <a:solidFill>
                  <a:schemeClr val="tx1"/>
                </a:solidFill>
                <a:latin typeface="Arial" panose="020B0604020202020204" pitchFamily="34" charset="0"/>
                <a:cs typeface="Arial" panose="020B0604020202020204" pitchFamily="34" charset="0"/>
              </a:rPr>
              <a:t>Mimitou</a:t>
            </a:r>
            <a:r>
              <a:rPr lang="en-US" altLang="ko-KR" sz="1000" dirty="0">
                <a:solidFill>
                  <a:schemeClr val="tx1"/>
                </a:solidFill>
                <a:latin typeface="Arial" panose="020B0604020202020204" pitchFamily="34" charset="0"/>
                <a:cs typeface="Arial" panose="020B0604020202020204" pitchFamily="34" charset="0"/>
              </a:rPr>
              <a:t> EP, Jain J, Srivastava A, Stuart T, Fleming LB, Yeung B, Rogers AJ, McElrath JM, </a:t>
            </a:r>
            <a:r>
              <a:rPr lang="en-US" altLang="ko-KR" sz="1000" dirty="0" err="1">
                <a:solidFill>
                  <a:schemeClr val="tx1"/>
                </a:solidFill>
                <a:latin typeface="Arial" panose="020B0604020202020204" pitchFamily="34" charset="0"/>
                <a:cs typeface="Arial" panose="020B0604020202020204" pitchFamily="34" charset="0"/>
              </a:rPr>
              <a:t>Blish</a:t>
            </a:r>
            <a:r>
              <a:rPr lang="en-US" altLang="ko-KR" sz="1000" dirty="0">
                <a:solidFill>
                  <a:schemeClr val="tx1"/>
                </a:solidFill>
                <a:latin typeface="Arial" panose="020B0604020202020204" pitchFamily="34" charset="0"/>
                <a:cs typeface="Arial" panose="020B0604020202020204" pitchFamily="34" charset="0"/>
              </a:rPr>
              <a:t> CA, Gottardo R, Smibert P, </a:t>
            </a:r>
            <a:r>
              <a:rPr lang="en-US" altLang="ko-KR" sz="1000" dirty="0" err="1">
                <a:solidFill>
                  <a:schemeClr val="tx1"/>
                </a:solidFill>
                <a:latin typeface="Arial" panose="020B0604020202020204" pitchFamily="34" charset="0"/>
                <a:cs typeface="Arial" panose="020B0604020202020204" pitchFamily="34" charset="0"/>
              </a:rPr>
              <a:t>Satija</a:t>
            </a:r>
            <a:r>
              <a:rPr lang="en-US" altLang="ko-KR" sz="1000" dirty="0">
                <a:solidFill>
                  <a:schemeClr val="tx1"/>
                </a:solidFill>
                <a:latin typeface="Arial" panose="020B0604020202020204" pitchFamily="34" charset="0"/>
                <a:cs typeface="Arial" panose="020B0604020202020204" pitchFamily="34" charset="0"/>
              </a:rPr>
              <a:t> R (2021).  “Integrated analysis of multimodal single-cell data.” Cell. doi:10.1016/j.cell.2021.04.048, </a:t>
            </a:r>
            <a:r>
              <a:rPr lang="en-US" altLang="ko-KR" sz="1000" dirty="0">
                <a:solidFill>
                  <a:schemeClr val="tx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https://doi.org/10.1016/j.cell.2021.04.048</a:t>
            </a:r>
            <a:endParaRPr lang="en-US" altLang="ko-KR" sz="1000" dirty="0">
              <a:solidFill>
                <a:schemeClr val="tx1"/>
              </a:solidFill>
              <a:latin typeface="Arial" panose="020B0604020202020204" pitchFamily="34" charset="0"/>
              <a:cs typeface="Arial" panose="020B0604020202020204" pitchFamily="34" charset="0"/>
            </a:endParaRPr>
          </a:p>
          <a:p>
            <a:endParaRPr lang="en-US" altLang="ko-KR" sz="1000" dirty="0">
              <a:solidFill>
                <a:schemeClr val="tx1"/>
              </a:solidFill>
              <a:latin typeface="Arial" panose="020B0604020202020204" pitchFamily="34" charset="0"/>
              <a:cs typeface="Arial" panose="020B0604020202020204" pitchFamily="34" charset="0"/>
            </a:endParaRPr>
          </a:p>
          <a:p>
            <a:r>
              <a:rPr lang="en-US" altLang="ko-KR" sz="1500" b="1" dirty="0" err="1">
                <a:solidFill>
                  <a:schemeClr val="tx1"/>
                </a:solidFill>
                <a:latin typeface="Arial" panose="020B0604020202020204" pitchFamily="34" charset="0"/>
                <a:cs typeface="Arial" panose="020B0604020202020204" pitchFamily="34" charset="0"/>
              </a:rPr>
              <a:t>SpaceXR</a:t>
            </a:r>
            <a:endParaRPr lang="en-US" altLang="ko-KR" sz="1500" b="1" dirty="0">
              <a:solidFill>
                <a:schemeClr val="tx1"/>
              </a:solidFill>
              <a:latin typeface="Arial" panose="020B0604020202020204" pitchFamily="34" charset="0"/>
              <a:cs typeface="Arial" panose="020B0604020202020204" pitchFamily="34" charset="0"/>
            </a:endParaRPr>
          </a:p>
          <a:p>
            <a:r>
              <a:rPr lang="en-US" altLang="ko-KR" sz="1000" dirty="0">
                <a:solidFill>
                  <a:schemeClr val="tx1"/>
                </a:solidFill>
                <a:latin typeface="Arial" panose="020B0604020202020204" pitchFamily="34" charset="0"/>
                <a:cs typeface="Arial" panose="020B0604020202020204" pitchFamily="34" charset="0"/>
              </a:rPr>
              <a:t>Cable, Dylan M., et al. “Robust decomposition of cell type mixtures in spatial transcriptomics.” Nature Biotechnology 40.4 (2022): 517-526.</a:t>
            </a:r>
          </a:p>
          <a:p>
            <a:endParaRPr lang="en-US" altLang="ko-KR" sz="1000" dirty="0">
              <a:solidFill>
                <a:schemeClr val="tx1"/>
              </a:solidFill>
              <a:latin typeface="Arial" panose="020B0604020202020204" pitchFamily="34" charset="0"/>
              <a:cs typeface="Arial" panose="020B0604020202020204" pitchFamily="34" charset="0"/>
            </a:endParaRPr>
          </a:p>
          <a:p>
            <a:r>
              <a:rPr lang="en-US" altLang="ko-KR" sz="1500" b="1" dirty="0" err="1">
                <a:solidFill>
                  <a:schemeClr val="tx1"/>
                </a:solidFill>
                <a:latin typeface="Arial" panose="020B0604020202020204" pitchFamily="34" charset="0"/>
                <a:cs typeface="Arial" panose="020B0604020202020204" pitchFamily="34" charset="0"/>
              </a:rPr>
              <a:t>Squidpy</a:t>
            </a:r>
            <a:endParaRPr lang="en-US" altLang="ko-KR" sz="1500" b="1" dirty="0">
              <a:solidFill>
                <a:schemeClr val="tx1"/>
              </a:solidFill>
              <a:latin typeface="Arial" panose="020B0604020202020204" pitchFamily="34" charset="0"/>
              <a:cs typeface="Arial" panose="020B0604020202020204" pitchFamily="34" charset="0"/>
            </a:endParaRPr>
          </a:p>
          <a:p>
            <a:r>
              <a:rPr lang="en-US" altLang="ko-KR" sz="1000" dirty="0" err="1">
                <a:solidFill>
                  <a:schemeClr val="tx1"/>
                </a:solidFill>
                <a:latin typeface="Arial" panose="020B0604020202020204" pitchFamily="34" charset="0"/>
                <a:cs typeface="Arial" panose="020B0604020202020204" pitchFamily="34" charset="0"/>
              </a:rPr>
              <a:t>Palla</a:t>
            </a:r>
            <a:r>
              <a:rPr lang="en-US" altLang="ko-KR" sz="1000" dirty="0">
                <a:solidFill>
                  <a:schemeClr val="tx1"/>
                </a:solidFill>
                <a:latin typeface="Arial" panose="020B0604020202020204" pitchFamily="34" charset="0"/>
                <a:cs typeface="Arial" panose="020B0604020202020204" pitchFamily="34" charset="0"/>
              </a:rPr>
              <a:t>, G., Spitzer, H., Klein, M. et al. </a:t>
            </a:r>
            <a:r>
              <a:rPr lang="en-US" altLang="ko-KR" sz="1000" dirty="0" err="1">
                <a:solidFill>
                  <a:schemeClr val="tx1"/>
                </a:solidFill>
                <a:latin typeface="Arial" panose="020B0604020202020204" pitchFamily="34" charset="0"/>
                <a:cs typeface="Arial" panose="020B0604020202020204" pitchFamily="34" charset="0"/>
              </a:rPr>
              <a:t>Squidpy</a:t>
            </a:r>
            <a:r>
              <a:rPr lang="en-US" altLang="ko-KR" sz="1000" dirty="0">
                <a:solidFill>
                  <a:schemeClr val="tx1"/>
                </a:solidFill>
                <a:latin typeface="Arial" panose="020B0604020202020204" pitchFamily="34" charset="0"/>
                <a:cs typeface="Arial" panose="020B0604020202020204" pitchFamily="34" charset="0"/>
              </a:rPr>
              <a:t>: a scalable framework for spatial omics analysis. Nat Methods 19, 171–178 (2022). </a:t>
            </a:r>
            <a:r>
              <a:rPr lang="en-US" altLang="ko-KR" sz="1000" dirty="0">
                <a:solidFill>
                  <a:schemeClr val="tx1"/>
                </a:solidFill>
                <a:latin typeface="Arial" panose="020B0604020202020204" pitchFamily="34" charset="0"/>
                <a:cs typeface="Arial" panose="020B0604020202020204" pitchFamily="34" charset="0"/>
                <a:hlinkClick r:id="rId4"/>
              </a:rPr>
              <a:t>https://doi.org/10.1038/s41592-021-01358-2</a:t>
            </a:r>
            <a:endParaRPr lang="en-US" altLang="ko-KR" sz="1000" dirty="0">
              <a:solidFill>
                <a:schemeClr val="tx1"/>
              </a:solidFill>
              <a:latin typeface="Arial" panose="020B0604020202020204" pitchFamily="34" charset="0"/>
              <a:cs typeface="Arial" panose="020B0604020202020204" pitchFamily="34" charset="0"/>
            </a:endParaRPr>
          </a:p>
          <a:p>
            <a:endParaRPr lang="en-US" altLang="ko-KR" sz="1000" dirty="0">
              <a:solidFill>
                <a:schemeClr val="tx1"/>
              </a:solidFill>
              <a:latin typeface="Arial" panose="020B0604020202020204" pitchFamily="34" charset="0"/>
              <a:cs typeface="Arial" panose="020B0604020202020204" pitchFamily="34" charset="0"/>
            </a:endParaRPr>
          </a:p>
          <a:p>
            <a:r>
              <a:rPr lang="en-US" altLang="ko-KR" sz="1500" b="1" dirty="0" err="1">
                <a:solidFill>
                  <a:schemeClr val="tx1"/>
                </a:solidFill>
                <a:latin typeface="Arial" panose="020B0604020202020204" pitchFamily="34" charset="0"/>
                <a:cs typeface="Arial" panose="020B0604020202020204" pitchFamily="34" charset="0"/>
              </a:rPr>
              <a:t>CellChat</a:t>
            </a:r>
            <a:endParaRPr lang="en-US" altLang="ko-KR" sz="1500" b="1" dirty="0">
              <a:solidFill>
                <a:schemeClr val="tx1"/>
              </a:solidFill>
              <a:latin typeface="Arial" panose="020B0604020202020204" pitchFamily="34" charset="0"/>
              <a:cs typeface="Arial" panose="020B0604020202020204" pitchFamily="34" charset="0"/>
            </a:endParaRPr>
          </a:p>
          <a:p>
            <a:r>
              <a:rPr lang="en-US" sz="1000" b="0" i="0" dirty="0" err="1">
                <a:solidFill>
                  <a:schemeClr val="tx1"/>
                </a:solidFill>
                <a:effectLst/>
                <a:latin typeface="Arial" panose="020B0604020202020204" pitchFamily="34" charset="0"/>
                <a:cs typeface="Arial" panose="020B0604020202020204" pitchFamily="34" charset="0"/>
              </a:rPr>
              <a:t>Jin</a:t>
            </a:r>
            <a:r>
              <a:rPr lang="en-US" sz="1000" b="0" i="0" dirty="0">
                <a:solidFill>
                  <a:schemeClr val="tx1"/>
                </a:solidFill>
                <a:effectLst/>
                <a:latin typeface="Arial" panose="020B0604020202020204" pitchFamily="34" charset="0"/>
                <a:cs typeface="Arial" panose="020B0604020202020204" pitchFamily="34" charset="0"/>
              </a:rPr>
              <a:t>, S., Guerrero-Juarez, C.F., Zhang, L. </a:t>
            </a:r>
            <a:r>
              <a:rPr lang="en-US" sz="1000" b="0" i="1" dirty="0">
                <a:solidFill>
                  <a:schemeClr val="tx1"/>
                </a:solidFill>
                <a:effectLst/>
                <a:latin typeface="Arial" panose="020B0604020202020204" pitchFamily="34" charset="0"/>
                <a:cs typeface="Arial" panose="020B0604020202020204" pitchFamily="34" charset="0"/>
              </a:rPr>
              <a:t>et al.</a:t>
            </a:r>
            <a:r>
              <a:rPr lang="en-US" sz="1000" b="0" i="0" dirty="0">
                <a:solidFill>
                  <a:schemeClr val="tx1"/>
                </a:solidFill>
                <a:effectLst/>
                <a:latin typeface="Arial" panose="020B0604020202020204" pitchFamily="34" charset="0"/>
                <a:cs typeface="Arial" panose="020B0604020202020204" pitchFamily="34" charset="0"/>
              </a:rPr>
              <a:t> Inference and analysis of cell-cell communication using </a:t>
            </a:r>
            <a:r>
              <a:rPr lang="en-US" sz="1000" b="0" i="0" dirty="0" err="1">
                <a:solidFill>
                  <a:schemeClr val="tx1"/>
                </a:solidFill>
                <a:effectLst/>
                <a:latin typeface="Arial" panose="020B0604020202020204" pitchFamily="34" charset="0"/>
                <a:cs typeface="Arial" panose="020B0604020202020204" pitchFamily="34" charset="0"/>
              </a:rPr>
              <a:t>CellChat</a:t>
            </a:r>
            <a:r>
              <a:rPr lang="en-US" sz="1000" b="0" i="0" dirty="0">
                <a:solidFill>
                  <a:schemeClr val="tx1"/>
                </a:solidFill>
                <a:effectLst/>
                <a:latin typeface="Arial" panose="020B0604020202020204" pitchFamily="34" charset="0"/>
                <a:cs typeface="Arial" panose="020B0604020202020204" pitchFamily="34" charset="0"/>
              </a:rPr>
              <a:t>. </a:t>
            </a:r>
            <a:r>
              <a:rPr lang="en-US" sz="1000" b="0" i="1" dirty="0">
                <a:solidFill>
                  <a:schemeClr val="tx1"/>
                </a:solidFill>
                <a:effectLst/>
                <a:latin typeface="Arial" panose="020B0604020202020204" pitchFamily="34" charset="0"/>
                <a:cs typeface="Arial" panose="020B0604020202020204" pitchFamily="34" charset="0"/>
              </a:rPr>
              <a:t>Nat </a:t>
            </a:r>
            <a:r>
              <a:rPr lang="en-US" sz="1000" b="0" i="1" dirty="0" err="1">
                <a:solidFill>
                  <a:schemeClr val="tx1"/>
                </a:solidFill>
                <a:effectLst/>
                <a:latin typeface="Arial" panose="020B0604020202020204" pitchFamily="34" charset="0"/>
                <a:cs typeface="Arial" panose="020B0604020202020204" pitchFamily="34" charset="0"/>
              </a:rPr>
              <a:t>Commun</a:t>
            </a:r>
            <a:r>
              <a:rPr lang="en-US" sz="1000" b="0" i="0" dirty="0">
                <a:solidFill>
                  <a:schemeClr val="tx1"/>
                </a:solidFill>
                <a:effectLst/>
                <a:latin typeface="Arial" panose="020B0604020202020204" pitchFamily="34" charset="0"/>
                <a:cs typeface="Arial" panose="020B0604020202020204" pitchFamily="34" charset="0"/>
              </a:rPr>
              <a:t> </a:t>
            </a:r>
            <a:r>
              <a:rPr lang="en-US" sz="1000" b="1" i="0" dirty="0">
                <a:solidFill>
                  <a:schemeClr val="tx1"/>
                </a:solidFill>
                <a:effectLst/>
                <a:latin typeface="Arial" panose="020B0604020202020204" pitchFamily="34" charset="0"/>
                <a:cs typeface="Arial" panose="020B0604020202020204" pitchFamily="34" charset="0"/>
              </a:rPr>
              <a:t>12</a:t>
            </a:r>
            <a:r>
              <a:rPr lang="en-US" sz="1000" b="0" i="0" dirty="0">
                <a:solidFill>
                  <a:schemeClr val="tx1"/>
                </a:solidFill>
                <a:effectLst/>
                <a:latin typeface="Arial" panose="020B0604020202020204" pitchFamily="34" charset="0"/>
                <a:cs typeface="Arial" panose="020B0604020202020204" pitchFamily="34" charset="0"/>
              </a:rPr>
              <a:t>, 1088 (2021). </a:t>
            </a:r>
            <a:r>
              <a:rPr lang="en-US" sz="1000" b="0" i="0" dirty="0">
                <a:solidFill>
                  <a:schemeClr val="tx1"/>
                </a:solidFill>
                <a:effectLst/>
                <a:latin typeface="Arial" panose="020B0604020202020204" pitchFamily="34" charset="0"/>
                <a:cs typeface="Arial" panose="020B0604020202020204" pitchFamily="34" charset="0"/>
                <a:hlinkClick r:id="rId5"/>
              </a:rPr>
              <a:t>https://doi.org/10.1038/s41467-021-21246-9</a:t>
            </a:r>
            <a:endParaRPr lang="en-US" sz="1000" b="0" i="0" dirty="0">
              <a:solidFill>
                <a:schemeClr val="tx1"/>
              </a:solidFill>
              <a:effectLst/>
              <a:latin typeface="Arial" panose="020B0604020202020204" pitchFamily="34" charset="0"/>
              <a:cs typeface="Arial" panose="020B0604020202020204" pitchFamily="34" charset="0"/>
            </a:endParaRPr>
          </a:p>
          <a:p>
            <a:endParaRPr lang="en-US" altLang="ko-KR" sz="1000" dirty="0">
              <a:solidFill>
                <a:schemeClr val="tx1"/>
              </a:solidFill>
              <a:latin typeface="Arial" panose="020B0604020202020204" pitchFamily="34" charset="0"/>
              <a:cs typeface="Arial" panose="020B0604020202020204" pitchFamily="34" charset="0"/>
            </a:endParaRPr>
          </a:p>
          <a:p>
            <a:r>
              <a:rPr lang="en-US" altLang="ko-KR" sz="1500" b="1" dirty="0" err="1">
                <a:solidFill>
                  <a:schemeClr val="tx1"/>
                </a:solidFill>
                <a:latin typeface="Arial" panose="020B0604020202020204" pitchFamily="34" charset="0"/>
                <a:cs typeface="Arial" panose="020B0604020202020204" pitchFamily="34" charset="0"/>
              </a:rPr>
              <a:t>Stutility</a:t>
            </a:r>
            <a:endParaRPr lang="en-US" altLang="ko-KR" sz="1500" b="1" dirty="0">
              <a:solidFill>
                <a:schemeClr val="tx1"/>
              </a:solidFill>
              <a:latin typeface="Arial" panose="020B0604020202020204" pitchFamily="34" charset="0"/>
              <a:cs typeface="Arial" panose="020B0604020202020204" pitchFamily="34" charset="0"/>
            </a:endParaRPr>
          </a:p>
          <a:p>
            <a:r>
              <a:rPr lang="en-US" altLang="ko-KR" sz="1000" dirty="0" err="1">
                <a:solidFill>
                  <a:schemeClr val="tx1"/>
                </a:solidFill>
                <a:latin typeface="Arial" panose="020B0604020202020204" pitchFamily="34" charset="0"/>
                <a:cs typeface="Arial" panose="020B0604020202020204" pitchFamily="34" charset="0"/>
              </a:rPr>
              <a:t>Bergenstråhle</a:t>
            </a:r>
            <a:r>
              <a:rPr lang="en-US" altLang="ko-KR" sz="1000" dirty="0">
                <a:solidFill>
                  <a:schemeClr val="tx1"/>
                </a:solidFill>
                <a:latin typeface="Arial" panose="020B0604020202020204" pitchFamily="34" charset="0"/>
                <a:cs typeface="Arial" panose="020B0604020202020204" pitchFamily="34" charset="0"/>
              </a:rPr>
              <a:t>, J., Larsson, L. &amp; Lundeberg, J. Seamless integration of image and molecular analysis for spatial transcriptomics workflows. BMC Genomics 21, 482 (2020). </a:t>
            </a:r>
            <a:r>
              <a:rPr lang="en-US" altLang="ko-KR" sz="1000" dirty="0">
                <a:solidFill>
                  <a:schemeClr val="tx1"/>
                </a:solidFill>
                <a:latin typeface="Arial" panose="020B0604020202020204" pitchFamily="34" charset="0"/>
                <a:cs typeface="Arial" panose="020B0604020202020204" pitchFamily="34" charset="0"/>
                <a:hlinkClick r:id="rId6"/>
              </a:rPr>
              <a:t>https://doi.org/10.1186/s12864-020-06832-3</a:t>
            </a:r>
            <a:endParaRPr lang="en-US" altLang="ko-KR" sz="1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7855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BBFEE9-902B-8528-1E25-6E5046446629}"/>
              </a:ext>
            </a:extLst>
          </p:cNvPr>
          <p:cNvSpPr txBox="1"/>
          <p:nvPr/>
        </p:nvSpPr>
        <p:spPr>
          <a:xfrm>
            <a:off x="555250" y="2771482"/>
            <a:ext cx="8033500" cy="707886"/>
          </a:xfrm>
          <a:prstGeom prst="rect">
            <a:avLst/>
          </a:prstGeom>
          <a:noFill/>
        </p:spPr>
        <p:txBody>
          <a:bodyPr wrap="square" rtlCol="0">
            <a:spAutoFit/>
          </a:bodyPr>
          <a:lstStyle/>
          <a:p>
            <a:r>
              <a:rPr lang="en-US" altLang="ko-KR" sz="4000" b="1" dirty="0">
                <a:solidFill>
                  <a:srgbClr val="C85059"/>
                </a:solidFill>
                <a:latin typeface="Arial" panose="020B0604020202020204" pitchFamily="34" charset="0"/>
                <a:cs typeface="Arial" panose="020B0604020202020204" pitchFamily="34" charset="0"/>
              </a:rPr>
              <a:t>11. Q&amp;A</a:t>
            </a:r>
            <a:endParaRPr lang="ko-KR" altLang="en-US" sz="4000" b="1" dirty="0">
              <a:solidFill>
                <a:srgbClr val="C8505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9913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03BE1A9C-BA4F-7B4A-AADF-0537844E1E4F}"/>
              </a:ext>
            </a:extLst>
          </p:cNvPr>
          <p:cNvSpPr>
            <a:spLocks noGrp="1"/>
          </p:cNvSpPr>
          <p:nvPr>
            <p:ph idx="1"/>
          </p:nvPr>
        </p:nvSpPr>
        <p:spPr>
          <a:xfrm>
            <a:off x="726428" y="1190933"/>
            <a:ext cx="7977188" cy="4820400"/>
          </a:xfrm>
        </p:spPr>
        <p:txBody>
          <a:bodyPr>
            <a:normAutofit/>
          </a:bodyPr>
          <a:lstStyle/>
          <a:p>
            <a:r>
              <a:rPr lang="en-US" sz="2000" dirty="0">
                <a:latin typeface="Arial" panose="020B0604020202020204" pitchFamily="34" charset="0"/>
                <a:cs typeface="Arial" panose="020B0604020202020204" pitchFamily="34" charset="0"/>
              </a:rPr>
              <a:t>Some analysis tools are solely based on python</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Here we will use </a:t>
            </a:r>
            <a:r>
              <a:rPr lang="en-US" sz="2000" dirty="0" err="1">
                <a:latin typeface="Arial" panose="020B0604020202020204" pitchFamily="34" charset="0"/>
                <a:cs typeface="Arial" panose="020B0604020202020204" pitchFamily="34" charset="0"/>
              </a:rPr>
              <a:t>squidpy</a:t>
            </a:r>
            <a:r>
              <a:rPr lang="en-US" sz="2000" dirty="0">
                <a:latin typeface="Arial" panose="020B0604020202020204" pitchFamily="34" charset="0"/>
                <a:cs typeface="Arial" panose="020B0604020202020204" pitchFamily="34" charset="0"/>
              </a:rPr>
              <a:t> for neighborhood enrichment analysis, </a:t>
            </a:r>
          </a:p>
          <a:p>
            <a:pPr marL="0" indent="0">
              <a:buNone/>
            </a:pPr>
            <a:r>
              <a:rPr lang="en-US" sz="2000" dirty="0">
                <a:latin typeface="Arial" panose="020B0604020202020204" pitchFamily="34" charset="0"/>
                <a:cs typeface="Arial" panose="020B0604020202020204" pitchFamily="34" charset="0"/>
              </a:rPr>
              <a:t>   which R does not provide, on </a:t>
            </a:r>
            <a:r>
              <a:rPr lang="en-US" sz="2000" b="1" dirty="0">
                <a:latin typeface="Arial" panose="020B0604020202020204" pitchFamily="34" charset="0"/>
                <a:cs typeface="Arial" panose="020B0604020202020204" pitchFamily="34" charset="0"/>
              </a:rPr>
              <a:t>chapter 6</a:t>
            </a:r>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latin typeface="Arial" panose="020B0604020202020204" pitchFamily="34" charset="0"/>
                <a:cs typeface="Arial" panose="020B0604020202020204" pitchFamily="34" charset="0"/>
              </a:rPr>
              <a:pPr/>
              <a:t>9</a:t>
            </a:fld>
            <a:endParaRPr lang="en-KR" dirty="0">
              <a:latin typeface="Arial" panose="020B0604020202020204" pitchFamily="34" charset="0"/>
              <a:cs typeface="Arial" panose="020B0604020202020204" pitchFamily="34" charset="0"/>
            </a:endParaRPr>
          </a:p>
        </p:txBody>
      </p:sp>
      <p:sp>
        <p:nvSpPr>
          <p:cNvPr id="11" name="제목 12">
            <a:extLst>
              <a:ext uri="{FF2B5EF4-FFF2-40B4-BE49-F238E27FC236}">
                <a16:creationId xmlns:a16="http://schemas.microsoft.com/office/drawing/2014/main" id="{8E07C69E-65E7-8C14-63E2-E5F98E1E613B}"/>
              </a:ext>
            </a:extLst>
          </p:cNvPr>
          <p:cNvSpPr txBox="1">
            <a:spLocks/>
          </p:cNvSpPr>
          <p:nvPr/>
        </p:nvSpPr>
        <p:spPr>
          <a:xfrm>
            <a:off x="500124" y="585967"/>
            <a:ext cx="8143752" cy="540564"/>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Python provides analysis tools that R does not</a:t>
            </a:r>
            <a:endParaRPr lang="ko-KR" altLang="en-US" sz="2800" b="1" dirty="0">
              <a:solidFill>
                <a:srgbClr val="C85059"/>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6" name="Content Placeholder 2">
            <a:extLst>
              <a:ext uri="{FF2B5EF4-FFF2-40B4-BE49-F238E27FC236}">
                <a16:creationId xmlns:a16="http://schemas.microsoft.com/office/drawing/2014/main" id="{E83AA722-DD8C-4640-AE67-1BAD67C53A3E}"/>
              </a:ext>
            </a:extLst>
          </p:cNvPr>
          <p:cNvSpPr txBox="1">
            <a:spLocks/>
          </p:cNvSpPr>
          <p:nvPr/>
        </p:nvSpPr>
        <p:spPr>
          <a:xfrm>
            <a:off x="726428" y="4844366"/>
            <a:ext cx="7977188" cy="1645401"/>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latin typeface="Arial" panose="020B0604020202020204" pitchFamily="34" charset="0"/>
              <a:cs typeface="Arial" panose="020B0604020202020204" pitchFamily="34" charset="0"/>
            </a:endParaRPr>
          </a:p>
        </p:txBody>
      </p:sp>
      <p:grpSp>
        <p:nvGrpSpPr>
          <p:cNvPr id="29" name="Group 28">
            <a:extLst>
              <a:ext uri="{FF2B5EF4-FFF2-40B4-BE49-F238E27FC236}">
                <a16:creationId xmlns:a16="http://schemas.microsoft.com/office/drawing/2014/main" id="{F84B47D0-2FE8-004C-BE6F-8C13F9F0D7B4}"/>
              </a:ext>
            </a:extLst>
          </p:cNvPr>
          <p:cNvGrpSpPr/>
          <p:nvPr/>
        </p:nvGrpSpPr>
        <p:grpSpPr>
          <a:xfrm>
            <a:off x="1961718" y="3952590"/>
            <a:ext cx="5758788" cy="2730541"/>
            <a:chOff x="-117569" y="4543916"/>
            <a:chExt cx="5505634" cy="2610508"/>
          </a:xfrm>
        </p:grpSpPr>
        <p:pic>
          <p:nvPicPr>
            <p:cNvPr id="12" name="Picture 11">
              <a:extLst>
                <a:ext uri="{FF2B5EF4-FFF2-40B4-BE49-F238E27FC236}">
                  <a16:creationId xmlns:a16="http://schemas.microsoft.com/office/drawing/2014/main" id="{F1B06AC4-CD87-9443-BA08-D1DBD3266F31}"/>
                </a:ext>
              </a:extLst>
            </p:cNvPr>
            <p:cNvPicPr>
              <a:picLocks noChangeAspect="1"/>
            </p:cNvPicPr>
            <p:nvPr/>
          </p:nvPicPr>
          <p:blipFill>
            <a:blip r:embed="rId2"/>
            <a:stretch>
              <a:fillRect/>
            </a:stretch>
          </p:blipFill>
          <p:spPr>
            <a:xfrm>
              <a:off x="-117569" y="5109510"/>
              <a:ext cx="3911743" cy="1240757"/>
            </a:xfrm>
            <a:prstGeom prst="rect">
              <a:avLst/>
            </a:prstGeom>
          </p:spPr>
        </p:pic>
        <p:pic>
          <p:nvPicPr>
            <p:cNvPr id="20" name="Graphic 19">
              <a:extLst>
                <a:ext uri="{FF2B5EF4-FFF2-40B4-BE49-F238E27FC236}">
                  <a16:creationId xmlns:a16="http://schemas.microsoft.com/office/drawing/2014/main" id="{ED639501-EE80-CB40-961A-C6BCA7481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4227" y="4543916"/>
              <a:ext cx="1114520" cy="1050222"/>
            </a:xfrm>
            <a:prstGeom prst="rect">
              <a:avLst/>
            </a:prstGeom>
          </p:spPr>
        </p:pic>
        <p:pic>
          <p:nvPicPr>
            <p:cNvPr id="22" name="Picture 21">
              <a:extLst>
                <a:ext uri="{FF2B5EF4-FFF2-40B4-BE49-F238E27FC236}">
                  <a16:creationId xmlns:a16="http://schemas.microsoft.com/office/drawing/2014/main" id="{7B597EE3-5C97-B245-A6C4-DB9F3933B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227" y="5807014"/>
              <a:ext cx="1253838" cy="1347410"/>
            </a:xfrm>
            <a:prstGeom prst="rect">
              <a:avLst/>
            </a:prstGeom>
          </p:spPr>
        </p:pic>
      </p:grpSp>
      <p:pic>
        <p:nvPicPr>
          <p:cNvPr id="28" name="Graphic 27">
            <a:extLst>
              <a:ext uri="{FF2B5EF4-FFF2-40B4-BE49-F238E27FC236}">
                <a16:creationId xmlns:a16="http://schemas.microsoft.com/office/drawing/2014/main" id="{459BDF04-2AA7-B942-B926-4024DDE4A5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52070" y="1836551"/>
            <a:ext cx="3742382" cy="1099566"/>
          </a:xfrm>
          <a:prstGeom prst="rect">
            <a:avLst/>
          </a:prstGeom>
        </p:spPr>
      </p:pic>
    </p:spTree>
    <p:extLst>
      <p:ext uri="{BB962C8B-B14F-4D97-AF65-F5344CB8AC3E}">
        <p14:creationId xmlns:p14="http://schemas.microsoft.com/office/powerpoint/2010/main" val="3835429618"/>
      </p:ext>
    </p:extLst>
  </p:cSld>
  <p:clrMapOvr>
    <a:masterClrMapping/>
  </p:clrMapOvr>
</p:sld>
</file>

<file path=ppt/theme/theme1.xml><?xml version="1.0" encoding="utf-8"?>
<a:theme xmlns:a="http://schemas.openxmlformats.org/drawingml/2006/main" name="Office 테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2980</TotalTime>
  <Words>7983</Words>
  <Application>Microsoft Macintosh PowerPoint</Application>
  <PresentationFormat>On-screen Show (4:3)</PresentationFormat>
  <Paragraphs>1067</Paragraphs>
  <Slides>88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맑은 고딕</vt:lpstr>
      <vt:lpstr>Arial</vt:lpstr>
      <vt:lpstr>Calibri</vt:lpstr>
      <vt:lpstr>Calibri Light</vt:lpstr>
      <vt:lpstr>Courier</vt:lpstr>
      <vt:lpstr>Courier New</vt:lpstr>
      <vt:lpstr>Roboto</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Single-cell transcriptomics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 Description</vt:lpstr>
      <vt:lpstr>PowerPoint Presentation</vt:lpstr>
      <vt:lpstr>PowerPoint Presentation</vt:lpstr>
      <vt:lpstr>Explore coordinates</vt:lpstr>
      <vt:lpstr>Load Brain data</vt:lpstr>
      <vt:lpstr>Pre-processing: SCT normalize</vt:lpstr>
      <vt:lpstr>Dimension reduction and clustering</vt:lpstr>
      <vt:lpstr>Spatial Dimplot of some cluster</vt:lpstr>
      <vt:lpstr>Identification of spatially variable features</vt:lpstr>
      <vt:lpstr>PowerPoint Presentation</vt:lpstr>
      <vt:lpstr>Load reference single cell data</vt:lpstr>
      <vt:lpstr>Integrate single cell and visium spatial gene expression data</vt:lpstr>
      <vt:lpstr>Find TransferAnchors</vt:lpstr>
      <vt:lpstr>Acquire prediction assay</vt:lpstr>
      <vt:lpstr>Insert the prediction assay into the cortex object</vt:lpstr>
      <vt:lpstr>Spatial Feature Plot of predicted cell type proportion</vt:lpstr>
      <vt:lpstr>Transfer annotation</vt:lpstr>
      <vt:lpstr>Remove all objects before starting next chapter</vt:lpstr>
      <vt:lpstr>PowerPoint Presentation</vt:lpstr>
      <vt:lpstr>RCTD Algorithm</vt:lpstr>
      <vt:lpstr>Load RCTD input reference dataset (single cell)</vt:lpstr>
      <vt:lpstr>Prepare single cell dataset for RCTD input</vt:lpstr>
      <vt:lpstr>Process spatial dataset for RCTD input</vt:lpstr>
      <vt:lpstr>PowerPoint Presentation</vt:lpstr>
      <vt:lpstr>Processs RCTD decomposed file (full mode)</vt:lpstr>
      <vt:lpstr>Spatial map of predicted cell type proportions by RCTD</vt:lpstr>
      <vt:lpstr>PowerPoint Presentation</vt:lpstr>
      <vt:lpstr>Remove all objects before starting next chapter</vt:lpstr>
      <vt:lpstr>PowerPoint Presentation</vt:lpstr>
      <vt:lpstr>Install Squidpy via conda</vt:lpstr>
      <vt:lpstr>Convert data from Seurat object to Anndata </vt:lpstr>
      <vt:lpstr>Load and expore how anndata looks like</vt:lpstr>
      <vt:lpstr>Save spatial information in adata.obsm</vt:lpstr>
      <vt:lpstr>Builds a spatial graph</vt:lpstr>
      <vt:lpstr>Calculate enrichment score based on spatial graph </vt:lpstr>
      <vt:lpstr>Visualize neighborhood enrichment and select the pair</vt:lpstr>
      <vt:lpstr>Calculate co-occrurence probability</vt:lpstr>
      <vt:lpstr>Visualizing Co-occurrence of other cell types with  Oligodendrocytes</vt:lpstr>
      <vt:lpstr>PowerPoint Presentation</vt:lpstr>
      <vt:lpstr>PowerPoint Presentation</vt:lpstr>
      <vt:lpstr>Load data</vt:lpstr>
      <vt:lpstr>Visualization of our data</vt:lpstr>
      <vt:lpstr>Prepare input data for CellChat analysis</vt:lpstr>
      <vt:lpstr>Load spatial imaging information</vt:lpstr>
      <vt:lpstr>Create a CellChat object</vt:lpstr>
      <vt:lpstr>Set the ligand-receptor interaction database</vt:lpstr>
      <vt:lpstr>Preprocess of the expression data for cell-cell communication analysis</vt:lpstr>
      <vt:lpstr>Compute the communication probability and infer cellular communication network</vt:lpstr>
      <vt:lpstr>Infer the cell-cell communication at a signaling pathway level</vt:lpstr>
      <vt:lpstr>Calculate the aggregated cell-cell communication network</vt:lpstr>
      <vt:lpstr>Visualization of the aggregated cell-cell communication network</vt:lpstr>
      <vt:lpstr>Identify ligand-receptor pairs between L6b and Oligo</vt:lpstr>
      <vt:lpstr>Inferred communication network of signaling pathways – Circle plot</vt:lpstr>
      <vt:lpstr>Inferred communication network of signaling pathways – Spatial plot</vt:lpstr>
      <vt:lpstr>Compute the network centrality scores</vt:lpstr>
      <vt:lpstr>PowerPoint Presentation</vt:lpstr>
      <vt:lpstr>PowerPoint Presentation</vt:lpstr>
      <vt:lpstr>PowerPoint Presentation</vt:lpstr>
      <vt:lpstr>PowerPoint Presentation</vt:lpstr>
      <vt:lpstr>Ligand and Receptor Feature Plot</vt:lpstr>
      <vt:lpstr>PowerPoint Presentation</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신사</dc:creator>
  <cp:lastModifiedBy>천하림</cp:lastModifiedBy>
  <cp:revision>354</cp:revision>
  <dcterms:created xsi:type="dcterms:W3CDTF">2020-12-30T00:46:44Z</dcterms:created>
  <dcterms:modified xsi:type="dcterms:W3CDTF">2023-01-23T06:23:12Z</dcterms:modified>
</cp:coreProperties>
</file>